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5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CFBA81-41F8-43C7-B35F-94B5C698747B}" type="doc">
      <dgm:prSet loTypeId="urn:microsoft.com/office/officeart/2005/8/layout/hProcess9" loCatId="process" qsTypeId="urn:microsoft.com/office/officeart/2005/8/quickstyle/simple1" qsCatId="simple" csTypeId="urn:microsoft.com/office/officeart/2005/8/colors/accent1_3" csCatId="accent1" phldr="1"/>
      <dgm:spPr/>
    </dgm:pt>
    <dgm:pt modelId="{C7325977-D302-48BE-87FD-E76A274CDA93}">
      <dgm:prSet phldrT="[文字]" custT="1"/>
      <dgm:spPr/>
      <dgm:t>
        <a:bodyPr/>
        <a:lstStyle/>
        <a:p>
          <a:r>
            <a:rPr lang="zh-TW" altLang="en-US" sz="2800" dirty="0" smtClean="0"/>
            <a:t>擬定研究主題</a:t>
          </a:r>
          <a:endParaRPr lang="zh-TW" altLang="en-US" sz="2800" dirty="0"/>
        </a:p>
      </dgm:t>
    </dgm:pt>
    <dgm:pt modelId="{A7F2250A-F931-48F2-BE39-B4067ABE9707}" type="parTrans" cxnId="{7DAFFA41-132A-46E7-A966-9320F13849E0}">
      <dgm:prSet/>
      <dgm:spPr/>
      <dgm:t>
        <a:bodyPr/>
        <a:lstStyle/>
        <a:p>
          <a:endParaRPr lang="zh-TW" altLang="en-US" sz="3200"/>
        </a:p>
      </dgm:t>
    </dgm:pt>
    <dgm:pt modelId="{EEE6743D-7D2F-4BF5-86C6-CA020543F3AB}" type="sibTrans" cxnId="{7DAFFA41-132A-46E7-A966-9320F13849E0}">
      <dgm:prSet/>
      <dgm:spPr/>
      <dgm:t>
        <a:bodyPr/>
        <a:lstStyle/>
        <a:p>
          <a:endParaRPr lang="zh-TW" altLang="en-US" sz="3200"/>
        </a:p>
      </dgm:t>
    </dgm:pt>
    <dgm:pt modelId="{20B43A81-50ED-4DDC-B596-5FA12C057DDA}">
      <dgm:prSet phldrT="[文字]" custT="1"/>
      <dgm:spPr/>
      <dgm:t>
        <a:bodyPr/>
        <a:lstStyle/>
        <a:p>
          <a:r>
            <a:rPr lang="zh-TW" altLang="en-US" sz="2800" dirty="0" smtClean="0"/>
            <a:t>結論與建議</a:t>
          </a:r>
          <a:endParaRPr lang="en-US" altLang="zh-TW" sz="2800" dirty="0" smtClean="0"/>
        </a:p>
      </dgm:t>
    </dgm:pt>
    <dgm:pt modelId="{FD28CAE5-9D1A-4735-9FD9-30DB6E39CEDC}" type="parTrans" cxnId="{779BA792-292D-4554-BAD8-2F1CAD001489}">
      <dgm:prSet/>
      <dgm:spPr/>
      <dgm:t>
        <a:bodyPr/>
        <a:lstStyle/>
        <a:p>
          <a:endParaRPr lang="zh-TW" altLang="en-US" sz="3200"/>
        </a:p>
      </dgm:t>
    </dgm:pt>
    <dgm:pt modelId="{994983CA-2D90-42AB-A15F-635AF7F33665}" type="sibTrans" cxnId="{779BA792-292D-4554-BAD8-2F1CAD001489}">
      <dgm:prSet/>
      <dgm:spPr/>
      <dgm:t>
        <a:bodyPr/>
        <a:lstStyle/>
        <a:p>
          <a:endParaRPr lang="zh-TW" altLang="en-US" sz="3200"/>
        </a:p>
      </dgm:t>
    </dgm:pt>
    <dgm:pt modelId="{97056C0C-87AB-4E4B-8158-09B2F51157A9}">
      <dgm:prSet phldrT="[文字]" custT="1"/>
      <dgm:spPr/>
      <dgm:t>
        <a:bodyPr/>
        <a:lstStyle/>
        <a:p>
          <a:r>
            <a:rPr lang="zh-TW" altLang="en-US" sz="2800" dirty="0" smtClean="0"/>
            <a:t>研究背景與動機</a:t>
          </a:r>
          <a:endParaRPr lang="zh-TW" altLang="en-US" sz="2800" dirty="0"/>
        </a:p>
      </dgm:t>
    </dgm:pt>
    <dgm:pt modelId="{C4018C61-F61F-47D8-A4F0-F151E7A9D474}" type="parTrans" cxnId="{C2C8A732-AC4E-4EBC-986A-A3E88B994603}">
      <dgm:prSet/>
      <dgm:spPr/>
      <dgm:t>
        <a:bodyPr/>
        <a:lstStyle/>
        <a:p>
          <a:endParaRPr lang="zh-TW" altLang="en-US" sz="3200"/>
        </a:p>
      </dgm:t>
    </dgm:pt>
    <dgm:pt modelId="{23181043-13CD-4879-8438-F89232623ACB}" type="sibTrans" cxnId="{C2C8A732-AC4E-4EBC-986A-A3E88B994603}">
      <dgm:prSet/>
      <dgm:spPr/>
      <dgm:t>
        <a:bodyPr/>
        <a:lstStyle/>
        <a:p>
          <a:endParaRPr lang="zh-TW" altLang="en-US" sz="3200"/>
        </a:p>
      </dgm:t>
    </dgm:pt>
    <dgm:pt modelId="{2606EB78-5FFC-4149-AF37-82C8D3567000}">
      <dgm:prSet phldrT="[文字]" custT="1"/>
      <dgm:spPr/>
      <dgm:t>
        <a:bodyPr/>
        <a:lstStyle/>
        <a:p>
          <a:r>
            <a:rPr lang="zh-TW" altLang="en-US" sz="2800" dirty="0" smtClean="0"/>
            <a:t>統整相關資料</a:t>
          </a:r>
          <a:endParaRPr lang="en-US" altLang="zh-TW" sz="2800" dirty="0" smtClean="0"/>
        </a:p>
      </dgm:t>
    </dgm:pt>
    <dgm:pt modelId="{DF785A75-01E4-4D4E-8163-8A10056D90E0}" type="parTrans" cxnId="{9F016489-2E13-41DA-BF8D-B04E2A56CAB0}">
      <dgm:prSet/>
      <dgm:spPr/>
      <dgm:t>
        <a:bodyPr/>
        <a:lstStyle/>
        <a:p>
          <a:endParaRPr lang="zh-TW" altLang="en-US" sz="3200"/>
        </a:p>
      </dgm:t>
    </dgm:pt>
    <dgm:pt modelId="{9E966380-0D17-4747-9AC8-591403365181}" type="sibTrans" cxnId="{9F016489-2E13-41DA-BF8D-B04E2A56CAB0}">
      <dgm:prSet/>
      <dgm:spPr/>
      <dgm:t>
        <a:bodyPr/>
        <a:lstStyle/>
        <a:p>
          <a:endParaRPr lang="zh-TW" altLang="en-US" sz="3200"/>
        </a:p>
      </dgm:t>
    </dgm:pt>
    <dgm:pt modelId="{10A9B91B-1835-4F5D-BFED-A06DC3D3D2A1}">
      <dgm:prSet phldrT="[文字]" custT="1"/>
      <dgm:spPr/>
      <dgm:t>
        <a:bodyPr/>
        <a:lstStyle/>
        <a:p>
          <a:r>
            <a:rPr lang="zh-TW" altLang="en-US" sz="2800" dirty="0" smtClean="0"/>
            <a:t>蒐集文獻資料</a:t>
          </a:r>
          <a:endParaRPr lang="zh-TW" altLang="en-US" sz="2800" dirty="0"/>
        </a:p>
      </dgm:t>
    </dgm:pt>
    <dgm:pt modelId="{530107EA-0731-45C9-BFC9-04CEE6FE8C32}" type="sibTrans" cxnId="{657D19CC-621A-42D3-8D52-62637BD83D5B}">
      <dgm:prSet/>
      <dgm:spPr/>
      <dgm:t>
        <a:bodyPr/>
        <a:lstStyle/>
        <a:p>
          <a:endParaRPr lang="zh-TW" altLang="en-US" sz="3200"/>
        </a:p>
      </dgm:t>
    </dgm:pt>
    <dgm:pt modelId="{51146F25-FB37-48E7-B462-48FB1C632075}" type="parTrans" cxnId="{657D19CC-621A-42D3-8D52-62637BD83D5B}">
      <dgm:prSet/>
      <dgm:spPr/>
      <dgm:t>
        <a:bodyPr/>
        <a:lstStyle/>
        <a:p>
          <a:endParaRPr lang="zh-TW" altLang="en-US" sz="3200"/>
        </a:p>
      </dgm:t>
    </dgm:pt>
    <dgm:pt modelId="{7C82142C-F9BE-4E6E-9D4C-8448A43B5E40}" type="pres">
      <dgm:prSet presAssocID="{C7CFBA81-41F8-43C7-B35F-94B5C698747B}" presName="CompostProcess" presStyleCnt="0">
        <dgm:presLayoutVars>
          <dgm:dir/>
          <dgm:resizeHandles val="exact"/>
        </dgm:presLayoutVars>
      </dgm:prSet>
      <dgm:spPr/>
    </dgm:pt>
    <dgm:pt modelId="{151D6651-9F74-4C83-8838-49C1F6A73AC4}" type="pres">
      <dgm:prSet presAssocID="{C7CFBA81-41F8-43C7-B35F-94B5C698747B}" presName="arrow" presStyleLbl="bgShp" presStyleIdx="0" presStyleCnt="1"/>
      <dgm:spPr/>
    </dgm:pt>
    <dgm:pt modelId="{E845B453-9E6D-4B1A-B774-8DABFA8EA6B2}" type="pres">
      <dgm:prSet presAssocID="{C7CFBA81-41F8-43C7-B35F-94B5C698747B}" presName="linearProcess" presStyleCnt="0"/>
      <dgm:spPr/>
    </dgm:pt>
    <dgm:pt modelId="{7B8AACA7-9A34-4F19-8115-B9074AB67260}" type="pres">
      <dgm:prSet presAssocID="{C7325977-D302-48BE-87FD-E76A274CDA93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D3F824-DB5B-4C2E-ADE2-4052CE7A3B4C}" type="pres">
      <dgm:prSet presAssocID="{EEE6743D-7D2F-4BF5-86C6-CA020543F3AB}" presName="sibTrans" presStyleCnt="0"/>
      <dgm:spPr/>
    </dgm:pt>
    <dgm:pt modelId="{A844E3BB-B751-4CA2-AC7A-4DC16BEC60FE}" type="pres">
      <dgm:prSet presAssocID="{97056C0C-87AB-4E4B-8158-09B2F51157A9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C307ED-4FAF-43AC-8A8D-6D731308A5E2}" type="pres">
      <dgm:prSet presAssocID="{23181043-13CD-4879-8438-F89232623ACB}" presName="sibTrans" presStyleCnt="0"/>
      <dgm:spPr/>
    </dgm:pt>
    <dgm:pt modelId="{52AB0D36-28AF-467E-811B-AB094567A278}" type="pres">
      <dgm:prSet presAssocID="{10A9B91B-1835-4F5D-BFED-A06DC3D3D2A1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883B99E-4D11-42EB-9768-A4A2F085D715}" type="pres">
      <dgm:prSet presAssocID="{530107EA-0731-45C9-BFC9-04CEE6FE8C32}" presName="sibTrans" presStyleCnt="0"/>
      <dgm:spPr/>
    </dgm:pt>
    <dgm:pt modelId="{73A8CEED-3E86-424A-886A-E9CDD020560D}" type="pres">
      <dgm:prSet presAssocID="{2606EB78-5FFC-4149-AF37-82C8D356700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EA595E-5C95-4B63-AF24-3776A09EBCCD}" type="pres">
      <dgm:prSet presAssocID="{9E966380-0D17-4747-9AC8-591403365181}" presName="sibTrans" presStyleCnt="0"/>
      <dgm:spPr/>
    </dgm:pt>
    <dgm:pt modelId="{DD17B03A-5F25-4516-BE35-F92C964593EF}" type="pres">
      <dgm:prSet presAssocID="{20B43A81-50ED-4DDC-B596-5FA12C057DD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F016489-2E13-41DA-BF8D-B04E2A56CAB0}" srcId="{C7CFBA81-41F8-43C7-B35F-94B5C698747B}" destId="{2606EB78-5FFC-4149-AF37-82C8D3567000}" srcOrd="3" destOrd="0" parTransId="{DF785A75-01E4-4D4E-8163-8A10056D90E0}" sibTransId="{9E966380-0D17-4747-9AC8-591403365181}"/>
    <dgm:cxn modelId="{C2C8A732-AC4E-4EBC-986A-A3E88B994603}" srcId="{C7CFBA81-41F8-43C7-B35F-94B5C698747B}" destId="{97056C0C-87AB-4E4B-8158-09B2F51157A9}" srcOrd="1" destOrd="0" parTransId="{C4018C61-F61F-47D8-A4F0-F151E7A9D474}" sibTransId="{23181043-13CD-4879-8438-F89232623ACB}"/>
    <dgm:cxn modelId="{657D19CC-621A-42D3-8D52-62637BD83D5B}" srcId="{C7CFBA81-41F8-43C7-B35F-94B5C698747B}" destId="{10A9B91B-1835-4F5D-BFED-A06DC3D3D2A1}" srcOrd="2" destOrd="0" parTransId="{51146F25-FB37-48E7-B462-48FB1C632075}" sibTransId="{530107EA-0731-45C9-BFC9-04CEE6FE8C32}"/>
    <dgm:cxn modelId="{7DAFFA41-132A-46E7-A966-9320F13849E0}" srcId="{C7CFBA81-41F8-43C7-B35F-94B5C698747B}" destId="{C7325977-D302-48BE-87FD-E76A274CDA93}" srcOrd="0" destOrd="0" parTransId="{A7F2250A-F931-48F2-BE39-B4067ABE9707}" sibTransId="{EEE6743D-7D2F-4BF5-86C6-CA020543F3AB}"/>
    <dgm:cxn modelId="{516B4A39-401E-4E46-9C31-E349C80539DB}" type="presOf" srcId="{C7CFBA81-41F8-43C7-B35F-94B5C698747B}" destId="{7C82142C-F9BE-4E6E-9D4C-8448A43B5E40}" srcOrd="0" destOrd="0" presId="urn:microsoft.com/office/officeart/2005/8/layout/hProcess9"/>
    <dgm:cxn modelId="{227887C5-FE85-41D8-B191-85940242D426}" type="presOf" srcId="{C7325977-D302-48BE-87FD-E76A274CDA93}" destId="{7B8AACA7-9A34-4F19-8115-B9074AB67260}" srcOrd="0" destOrd="0" presId="urn:microsoft.com/office/officeart/2005/8/layout/hProcess9"/>
    <dgm:cxn modelId="{1931585F-79B2-4137-ACC1-F218EC55F4C7}" type="presOf" srcId="{97056C0C-87AB-4E4B-8158-09B2F51157A9}" destId="{A844E3BB-B751-4CA2-AC7A-4DC16BEC60FE}" srcOrd="0" destOrd="0" presId="urn:microsoft.com/office/officeart/2005/8/layout/hProcess9"/>
    <dgm:cxn modelId="{C76502C2-173C-47B0-9BB0-B346EF4D5BDE}" type="presOf" srcId="{2606EB78-5FFC-4149-AF37-82C8D3567000}" destId="{73A8CEED-3E86-424A-886A-E9CDD020560D}" srcOrd="0" destOrd="0" presId="urn:microsoft.com/office/officeart/2005/8/layout/hProcess9"/>
    <dgm:cxn modelId="{E5628B41-0D43-485B-8893-6F05F8015BEE}" type="presOf" srcId="{20B43A81-50ED-4DDC-B596-5FA12C057DDA}" destId="{DD17B03A-5F25-4516-BE35-F92C964593EF}" srcOrd="0" destOrd="0" presId="urn:microsoft.com/office/officeart/2005/8/layout/hProcess9"/>
    <dgm:cxn modelId="{ABE7B845-C9E4-401E-8817-1A6EBB87D6CF}" type="presOf" srcId="{10A9B91B-1835-4F5D-BFED-A06DC3D3D2A1}" destId="{52AB0D36-28AF-467E-811B-AB094567A278}" srcOrd="0" destOrd="0" presId="urn:microsoft.com/office/officeart/2005/8/layout/hProcess9"/>
    <dgm:cxn modelId="{779BA792-292D-4554-BAD8-2F1CAD001489}" srcId="{C7CFBA81-41F8-43C7-B35F-94B5C698747B}" destId="{20B43A81-50ED-4DDC-B596-5FA12C057DDA}" srcOrd="4" destOrd="0" parTransId="{FD28CAE5-9D1A-4735-9FD9-30DB6E39CEDC}" sibTransId="{994983CA-2D90-42AB-A15F-635AF7F33665}"/>
    <dgm:cxn modelId="{FB119C7C-CB78-4358-A6AC-03F72D3B3DE2}" type="presParOf" srcId="{7C82142C-F9BE-4E6E-9D4C-8448A43B5E40}" destId="{151D6651-9F74-4C83-8838-49C1F6A73AC4}" srcOrd="0" destOrd="0" presId="urn:microsoft.com/office/officeart/2005/8/layout/hProcess9"/>
    <dgm:cxn modelId="{3C09ECDF-42A2-488F-B648-EBD38D293571}" type="presParOf" srcId="{7C82142C-F9BE-4E6E-9D4C-8448A43B5E40}" destId="{E845B453-9E6D-4B1A-B774-8DABFA8EA6B2}" srcOrd="1" destOrd="0" presId="urn:microsoft.com/office/officeart/2005/8/layout/hProcess9"/>
    <dgm:cxn modelId="{E2301E97-1190-4DB7-A3AA-2C6050E84189}" type="presParOf" srcId="{E845B453-9E6D-4B1A-B774-8DABFA8EA6B2}" destId="{7B8AACA7-9A34-4F19-8115-B9074AB67260}" srcOrd="0" destOrd="0" presId="urn:microsoft.com/office/officeart/2005/8/layout/hProcess9"/>
    <dgm:cxn modelId="{82877354-5840-4B09-A192-BA735BF7CE87}" type="presParOf" srcId="{E845B453-9E6D-4B1A-B774-8DABFA8EA6B2}" destId="{84D3F824-DB5B-4C2E-ADE2-4052CE7A3B4C}" srcOrd="1" destOrd="0" presId="urn:microsoft.com/office/officeart/2005/8/layout/hProcess9"/>
    <dgm:cxn modelId="{AAD45AF4-1C26-43A3-9E0F-4198797394E6}" type="presParOf" srcId="{E845B453-9E6D-4B1A-B774-8DABFA8EA6B2}" destId="{A844E3BB-B751-4CA2-AC7A-4DC16BEC60FE}" srcOrd="2" destOrd="0" presId="urn:microsoft.com/office/officeart/2005/8/layout/hProcess9"/>
    <dgm:cxn modelId="{EA4208F1-B51E-4330-844F-642A83BDDB5B}" type="presParOf" srcId="{E845B453-9E6D-4B1A-B774-8DABFA8EA6B2}" destId="{DAC307ED-4FAF-43AC-8A8D-6D731308A5E2}" srcOrd="3" destOrd="0" presId="urn:microsoft.com/office/officeart/2005/8/layout/hProcess9"/>
    <dgm:cxn modelId="{AAE76224-F43D-4613-885C-03DA372881BB}" type="presParOf" srcId="{E845B453-9E6D-4B1A-B774-8DABFA8EA6B2}" destId="{52AB0D36-28AF-467E-811B-AB094567A278}" srcOrd="4" destOrd="0" presId="urn:microsoft.com/office/officeart/2005/8/layout/hProcess9"/>
    <dgm:cxn modelId="{B63B1F77-353B-4029-B303-B61213B75D22}" type="presParOf" srcId="{E845B453-9E6D-4B1A-B774-8DABFA8EA6B2}" destId="{0883B99E-4D11-42EB-9768-A4A2F085D715}" srcOrd="5" destOrd="0" presId="urn:microsoft.com/office/officeart/2005/8/layout/hProcess9"/>
    <dgm:cxn modelId="{B5101D2F-30EF-4916-9953-1396563CB834}" type="presParOf" srcId="{E845B453-9E6D-4B1A-B774-8DABFA8EA6B2}" destId="{73A8CEED-3E86-424A-886A-E9CDD020560D}" srcOrd="6" destOrd="0" presId="urn:microsoft.com/office/officeart/2005/8/layout/hProcess9"/>
    <dgm:cxn modelId="{8DEA7D55-83DD-4A8D-89E9-B53673D96319}" type="presParOf" srcId="{E845B453-9E6D-4B1A-B774-8DABFA8EA6B2}" destId="{A7EA595E-5C95-4B63-AF24-3776A09EBCCD}" srcOrd="7" destOrd="0" presId="urn:microsoft.com/office/officeart/2005/8/layout/hProcess9"/>
    <dgm:cxn modelId="{096B3D57-CFF6-41EA-890C-53D309E96646}" type="presParOf" srcId="{E845B453-9E6D-4B1A-B774-8DABFA8EA6B2}" destId="{DD17B03A-5F25-4516-BE35-F92C964593E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D6651-9F74-4C83-8838-49C1F6A73AC4}">
      <dsp:nvSpPr>
        <dsp:cNvPr id="0" name=""/>
        <dsp:cNvSpPr/>
      </dsp:nvSpPr>
      <dsp:spPr>
        <a:xfrm>
          <a:off x="603903" y="0"/>
          <a:ext cx="6844240" cy="33569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AACA7-9A34-4F19-8115-B9074AB67260}">
      <dsp:nvSpPr>
        <dsp:cNvPr id="0" name=""/>
        <dsp:cNvSpPr/>
      </dsp:nvSpPr>
      <dsp:spPr>
        <a:xfrm>
          <a:off x="853" y="1007097"/>
          <a:ext cx="1450757" cy="1342796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擬定研究主題</a:t>
          </a:r>
          <a:endParaRPr lang="zh-TW" altLang="en-US" sz="2800" kern="1200" dirty="0"/>
        </a:p>
      </dsp:txBody>
      <dsp:txXfrm>
        <a:off x="66403" y="1072647"/>
        <a:ext cx="1319657" cy="1211696"/>
      </dsp:txXfrm>
    </dsp:sp>
    <dsp:sp modelId="{A844E3BB-B751-4CA2-AC7A-4DC16BEC60FE}">
      <dsp:nvSpPr>
        <dsp:cNvPr id="0" name=""/>
        <dsp:cNvSpPr/>
      </dsp:nvSpPr>
      <dsp:spPr>
        <a:xfrm>
          <a:off x="1650749" y="1007097"/>
          <a:ext cx="1450757" cy="1342796"/>
        </a:xfrm>
        <a:prstGeom prst="roundRect">
          <a:avLst/>
        </a:prstGeom>
        <a:solidFill>
          <a:schemeClr val="accent1">
            <a:shade val="80000"/>
            <a:hueOff val="192564"/>
            <a:satOff val="0"/>
            <a:lumOff val="84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研究背景與動機</a:t>
          </a:r>
          <a:endParaRPr lang="zh-TW" altLang="en-US" sz="2800" kern="1200" dirty="0"/>
        </a:p>
      </dsp:txBody>
      <dsp:txXfrm>
        <a:off x="1716299" y="1072647"/>
        <a:ext cx="1319657" cy="1211696"/>
      </dsp:txXfrm>
    </dsp:sp>
    <dsp:sp modelId="{52AB0D36-28AF-467E-811B-AB094567A278}">
      <dsp:nvSpPr>
        <dsp:cNvPr id="0" name=""/>
        <dsp:cNvSpPr/>
      </dsp:nvSpPr>
      <dsp:spPr>
        <a:xfrm>
          <a:off x="3300645" y="1007097"/>
          <a:ext cx="1450757" cy="1342796"/>
        </a:xfrm>
        <a:prstGeom prst="roundRect">
          <a:avLst/>
        </a:prstGeom>
        <a:solidFill>
          <a:schemeClr val="accent1">
            <a:shade val="80000"/>
            <a:hueOff val="385128"/>
            <a:satOff val="0"/>
            <a:lumOff val="169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蒐集文獻資料</a:t>
          </a:r>
          <a:endParaRPr lang="zh-TW" altLang="en-US" sz="2800" kern="1200" dirty="0"/>
        </a:p>
      </dsp:txBody>
      <dsp:txXfrm>
        <a:off x="3366195" y="1072647"/>
        <a:ext cx="1319657" cy="1211696"/>
      </dsp:txXfrm>
    </dsp:sp>
    <dsp:sp modelId="{73A8CEED-3E86-424A-886A-E9CDD020560D}">
      <dsp:nvSpPr>
        <dsp:cNvPr id="0" name=""/>
        <dsp:cNvSpPr/>
      </dsp:nvSpPr>
      <dsp:spPr>
        <a:xfrm>
          <a:off x="4950541" y="1007097"/>
          <a:ext cx="1450757" cy="1342796"/>
        </a:xfrm>
        <a:prstGeom prst="roundRect">
          <a:avLst/>
        </a:prstGeom>
        <a:solidFill>
          <a:schemeClr val="accent1">
            <a:shade val="80000"/>
            <a:hueOff val="577691"/>
            <a:satOff val="0"/>
            <a:lumOff val="254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統整相關資料</a:t>
          </a:r>
          <a:endParaRPr lang="en-US" altLang="zh-TW" sz="2800" kern="1200" dirty="0" smtClean="0"/>
        </a:p>
      </dsp:txBody>
      <dsp:txXfrm>
        <a:off x="5016091" y="1072647"/>
        <a:ext cx="1319657" cy="1211696"/>
      </dsp:txXfrm>
    </dsp:sp>
    <dsp:sp modelId="{DD17B03A-5F25-4516-BE35-F92C964593EF}">
      <dsp:nvSpPr>
        <dsp:cNvPr id="0" name=""/>
        <dsp:cNvSpPr/>
      </dsp:nvSpPr>
      <dsp:spPr>
        <a:xfrm>
          <a:off x="6600437" y="1007097"/>
          <a:ext cx="1450757" cy="1342796"/>
        </a:xfrm>
        <a:prstGeom prst="roundRect">
          <a:avLst/>
        </a:prstGeom>
        <a:solidFill>
          <a:schemeClr val="accent1">
            <a:shade val="80000"/>
            <a:hueOff val="770255"/>
            <a:satOff val="0"/>
            <a:lumOff val="338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結論與建議</a:t>
          </a:r>
          <a:endParaRPr lang="en-US" altLang="zh-TW" sz="2800" kern="1200" dirty="0" smtClean="0"/>
        </a:p>
      </dsp:txBody>
      <dsp:txXfrm>
        <a:off x="6665987" y="1072647"/>
        <a:ext cx="1319657" cy="1211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22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圖: 程序 16"/>
          <p:cNvSpPr/>
          <p:nvPr userDrawn="1"/>
        </p:nvSpPr>
        <p:spPr>
          <a:xfrm>
            <a:off x="8532440" y="-333000"/>
            <a:ext cx="611560" cy="1188000"/>
          </a:xfrm>
          <a:prstGeom prst="flowChartProcess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五邊形 15"/>
          <p:cNvSpPr/>
          <p:nvPr userDrawn="1"/>
        </p:nvSpPr>
        <p:spPr>
          <a:xfrm>
            <a:off x="0" y="-333000"/>
            <a:ext cx="9144000" cy="1188000"/>
          </a:xfrm>
          <a:prstGeom prst="homePlat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 8"/>
          <p:cNvSpPr/>
          <p:nvPr/>
        </p:nvSpPr>
        <p:spPr>
          <a:xfrm>
            <a:off x="35496" y="-12700"/>
            <a:ext cx="2261600" cy="804700"/>
          </a:xfrm>
          <a:custGeom>
            <a:avLst/>
            <a:gdLst>
              <a:gd name="connsiteX0" fmla="*/ 0 w 1218902"/>
              <a:gd name="connsiteY0" fmla="*/ 0 h 487560"/>
              <a:gd name="connsiteX1" fmla="*/ 975122 w 1218902"/>
              <a:gd name="connsiteY1" fmla="*/ 0 h 487560"/>
              <a:gd name="connsiteX2" fmla="*/ 1218902 w 1218902"/>
              <a:gd name="connsiteY2" fmla="*/ 243780 h 487560"/>
              <a:gd name="connsiteX3" fmla="*/ 975122 w 1218902"/>
              <a:gd name="connsiteY3" fmla="*/ 487560 h 487560"/>
              <a:gd name="connsiteX4" fmla="*/ 0 w 1218902"/>
              <a:gd name="connsiteY4" fmla="*/ 487560 h 487560"/>
              <a:gd name="connsiteX5" fmla="*/ 0 w 1218902"/>
              <a:gd name="connsiteY5" fmla="*/ 0 h 487560"/>
              <a:gd name="connsiteX0" fmla="*/ 0 w 1509834"/>
              <a:gd name="connsiteY0" fmla="*/ 0 h 487560"/>
              <a:gd name="connsiteX1" fmla="*/ 975122 w 1509834"/>
              <a:gd name="connsiteY1" fmla="*/ 0 h 487560"/>
              <a:gd name="connsiteX2" fmla="*/ 1509834 w 1509834"/>
              <a:gd name="connsiteY2" fmla="*/ 138234 h 487560"/>
              <a:gd name="connsiteX3" fmla="*/ 975122 w 1509834"/>
              <a:gd name="connsiteY3" fmla="*/ 487560 h 487560"/>
              <a:gd name="connsiteX4" fmla="*/ 0 w 1509834"/>
              <a:gd name="connsiteY4" fmla="*/ 487560 h 487560"/>
              <a:gd name="connsiteX5" fmla="*/ 0 w 1509834"/>
              <a:gd name="connsiteY5" fmla="*/ 0 h 487560"/>
              <a:gd name="connsiteX0" fmla="*/ 0 w 1580852"/>
              <a:gd name="connsiteY0" fmla="*/ 0 h 487560"/>
              <a:gd name="connsiteX1" fmla="*/ 975122 w 1580852"/>
              <a:gd name="connsiteY1" fmla="*/ 0 h 487560"/>
              <a:gd name="connsiteX2" fmla="*/ 1580852 w 1580852"/>
              <a:gd name="connsiteY2" fmla="*/ 138234 h 487560"/>
              <a:gd name="connsiteX3" fmla="*/ 975122 w 1580852"/>
              <a:gd name="connsiteY3" fmla="*/ 487560 h 487560"/>
              <a:gd name="connsiteX4" fmla="*/ 0 w 1580852"/>
              <a:gd name="connsiteY4" fmla="*/ 487560 h 487560"/>
              <a:gd name="connsiteX5" fmla="*/ 0 w 1580852"/>
              <a:gd name="connsiteY5" fmla="*/ 0 h 487560"/>
              <a:gd name="connsiteX0" fmla="*/ 0 w 1580852"/>
              <a:gd name="connsiteY0" fmla="*/ 7818 h 495378"/>
              <a:gd name="connsiteX1" fmla="*/ 1347967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  <a:gd name="connsiteX0" fmla="*/ 0 w 1580852"/>
              <a:gd name="connsiteY0" fmla="*/ 7818 h 495378"/>
              <a:gd name="connsiteX1" fmla="*/ 1343528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852" h="495378">
                <a:moveTo>
                  <a:pt x="0" y="7818"/>
                </a:moveTo>
                <a:lnTo>
                  <a:pt x="1343528" y="0"/>
                </a:lnTo>
                <a:lnTo>
                  <a:pt x="1580852" y="146052"/>
                </a:lnTo>
                <a:lnTo>
                  <a:pt x="975122" y="495378"/>
                </a:lnTo>
                <a:lnTo>
                  <a:pt x="0" y="495378"/>
                </a:lnTo>
                <a:lnTo>
                  <a:pt x="0" y="7818"/>
                </a:lnTo>
                <a:close/>
              </a:path>
            </a:pathLst>
          </a:custGeom>
          <a:solidFill>
            <a:schemeClr val="bg1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69342" tIns="34671" rIns="139226" bIns="346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1300" kern="1200"/>
          </a:p>
        </p:txBody>
      </p:sp>
      <p:sp>
        <p:nvSpPr>
          <p:cNvPr id="20" name="流程圖: 文件 19"/>
          <p:cNvSpPr/>
          <p:nvPr userDrawn="1"/>
        </p:nvSpPr>
        <p:spPr>
          <a:xfrm rot="10800000">
            <a:off x="-12700" y="6479507"/>
            <a:ext cx="9156700" cy="378492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30"/>
              <a:gd name="connsiteY0" fmla="*/ 0 h 20645"/>
              <a:gd name="connsiteX1" fmla="*/ 21600 w 21630"/>
              <a:gd name="connsiteY1" fmla="*/ 0 h 20645"/>
              <a:gd name="connsiteX2" fmla="*/ 21630 w 21630"/>
              <a:gd name="connsiteY2" fmla="*/ 4160 h 20645"/>
              <a:gd name="connsiteX3" fmla="*/ 0 w 21630"/>
              <a:gd name="connsiteY3" fmla="*/ 20172 h 20645"/>
              <a:gd name="connsiteX4" fmla="*/ 0 w 21630"/>
              <a:gd name="connsiteY4" fmla="*/ 0 h 2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30" h="20645">
                <a:moveTo>
                  <a:pt x="0" y="0"/>
                </a:moveTo>
                <a:lnTo>
                  <a:pt x="21600" y="0"/>
                </a:lnTo>
                <a:cubicBezTo>
                  <a:pt x="21600" y="5774"/>
                  <a:pt x="21630" y="-1614"/>
                  <a:pt x="21630" y="4160"/>
                </a:cubicBezTo>
                <a:cubicBezTo>
                  <a:pt x="10830" y="4160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solidFill>
                <a:schemeClr val="bg1"/>
              </a:solidFill>
            </a:endParaRPr>
          </a:p>
        </p:txBody>
      </p:sp>
      <p:sp>
        <p:nvSpPr>
          <p:cNvPr id="19" name="流程圖: 儲存資料 18"/>
          <p:cNvSpPr/>
          <p:nvPr userDrawn="1"/>
        </p:nvSpPr>
        <p:spPr>
          <a:xfrm rot="18853870">
            <a:off x="-121649" y="6064133"/>
            <a:ext cx="642838" cy="1239645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 userDrawn="1">
            <p:ph sz="quarter" idx="10"/>
          </p:nvPr>
        </p:nvSpPr>
        <p:spPr>
          <a:xfrm>
            <a:off x="2267272" y="476712"/>
            <a:ext cx="6265168" cy="360000"/>
          </a:xfrm>
        </p:spPr>
        <p:txBody>
          <a:bodyPr>
            <a:noAutofit/>
          </a:bodyPr>
          <a:lstStyle>
            <a:lvl1pPr marL="0" indent="0" algn="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21" name="文字方塊 20"/>
          <p:cNvSpPr txBox="1"/>
          <p:nvPr userDrawn="1"/>
        </p:nvSpPr>
        <p:spPr>
          <a:xfrm>
            <a:off x="7740352" y="6528557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2014/12/1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23" name="文字方塊 22"/>
          <p:cNvSpPr txBox="1"/>
          <p:nvPr userDrawn="1"/>
        </p:nvSpPr>
        <p:spPr>
          <a:xfrm>
            <a:off x="-31489" y="657760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76EBA20-861E-4486-99FE-6A49445AB3D7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動作按鈕: 首頁 23">
            <a:hlinkClick r:id="rId2" action="ppaction://hlinksldjump" highlightClick="1"/>
          </p:cNvPr>
          <p:cNvSpPr/>
          <p:nvPr userDrawn="1"/>
        </p:nvSpPr>
        <p:spPr>
          <a:xfrm>
            <a:off x="8720107" y="6520445"/>
            <a:ext cx="324000" cy="324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5" name="群組 24"/>
          <p:cNvGrpSpPr/>
          <p:nvPr userDrawn="1"/>
        </p:nvGrpSpPr>
        <p:grpSpPr>
          <a:xfrm>
            <a:off x="1969772" y="-12700"/>
            <a:ext cx="7200000" cy="450000"/>
            <a:chOff x="975122" y="0"/>
            <a:chExt cx="5119389" cy="487560"/>
          </a:xfrm>
          <a:solidFill>
            <a:schemeClr val="bg1">
              <a:lumMod val="85000"/>
            </a:schemeClr>
          </a:solidFill>
        </p:grpSpPr>
        <p:sp>
          <p:nvSpPr>
            <p:cNvPr id="26" name="手繪多邊形 25"/>
            <p:cNvSpPr/>
            <p:nvPr/>
          </p:nvSpPr>
          <p:spPr>
            <a:xfrm>
              <a:off x="975122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研究動機</a:t>
              </a:r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1950243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基本資料</a:t>
              </a:r>
            </a:p>
          </p:txBody>
        </p:sp>
        <p:sp>
          <p:nvSpPr>
            <p:cNvPr id="28" name="手繪多邊形 27"/>
            <p:cNvSpPr/>
            <p:nvPr/>
          </p:nvSpPr>
          <p:spPr>
            <a:xfrm>
              <a:off x="2925365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spc="-150" dirty="0" smtClean="0">
                  <a:solidFill>
                    <a:schemeClr val="bg1">
                      <a:lumMod val="50000"/>
                    </a:schemeClr>
                  </a:solidFill>
                </a:rPr>
                <a:t>SWOT</a:t>
              </a:r>
              <a:r>
                <a:rPr lang="zh-TW" altLang="en-US" sz="2000" dirty="0" smtClean="0">
                  <a:solidFill>
                    <a:schemeClr val="bg1">
                      <a:lumMod val="50000"/>
                    </a:schemeClr>
                  </a:solidFill>
                </a:rPr>
                <a:t>分析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9" name="手繪多邊形 28"/>
            <p:cNvSpPr/>
            <p:nvPr/>
          </p:nvSpPr>
          <p:spPr>
            <a:xfrm>
              <a:off x="3900487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dirty="0">
                  <a:solidFill>
                    <a:schemeClr val="bg1">
                      <a:lumMod val="50000"/>
                    </a:schemeClr>
                  </a:solidFill>
                </a:rPr>
                <a:t>4P</a:t>
              </a: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分析</a:t>
              </a:r>
            </a:p>
          </p:txBody>
        </p:sp>
        <p:sp>
          <p:nvSpPr>
            <p:cNvPr id="30" name="手繪多邊形 29"/>
            <p:cNvSpPr/>
            <p:nvPr/>
          </p:nvSpPr>
          <p:spPr>
            <a:xfrm>
              <a:off x="4875609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none" lIns="324000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kern="1200" dirty="0" smtClean="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結論</a:t>
              </a:r>
              <a:endParaRPr lang="zh-TW" altLang="en-US" sz="2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31" name="圖片 3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3" y="116632"/>
            <a:ext cx="1692053" cy="533052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1848038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887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495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014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870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360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7416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742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1996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40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流程圖: 儲存資料 76"/>
          <p:cNvSpPr/>
          <p:nvPr userDrawn="1"/>
        </p:nvSpPr>
        <p:spPr>
          <a:xfrm rot="7599456">
            <a:off x="3189910" y="-4624290"/>
            <a:ext cx="6120000" cy="11520000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54" name="群組 1053"/>
          <p:cNvGrpSpPr/>
          <p:nvPr userDrawn="1"/>
        </p:nvGrpSpPr>
        <p:grpSpPr>
          <a:xfrm>
            <a:off x="0" y="4698000"/>
            <a:ext cx="3240000" cy="2160000"/>
            <a:chOff x="-828600" y="5523859"/>
            <a:chExt cx="3240000" cy="2160000"/>
          </a:xfrm>
        </p:grpSpPr>
        <p:sp>
          <p:nvSpPr>
            <p:cNvPr id="1053" name="直角三角形 1052"/>
            <p:cNvSpPr/>
            <p:nvPr userDrawn="1"/>
          </p:nvSpPr>
          <p:spPr>
            <a:xfrm>
              <a:off x="-828600" y="5523859"/>
              <a:ext cx="3240000" cy="2160000"/>
            </a:xfrm>
            <a:prstGeom prst="rtTriangle">
              <a:avLst/>
            </a:prstGeom>
            <a:gradFill>
              <a:gsLst>
                <a:gs pos="0">
                  <a:schemeClr val="accent1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直角三角形 80"/>
            <p:cNvSpPr/>
            <p:nvPr userDrawn="1"/>
          </p:nvSpPr>
          <p:spPr>
            <a:xfrm>
              <a:off x="-828600" y="6891859"/>
              <a:ext cx="3240000" cy="792000"/>
            </a:xfrm>
            <a:prstGeom prst="rtTriangle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直角三角形 81"/>
            <p:cNvSpPr/>
            <p:nvPr userDrawn="1"/>
          </p:nvSpPr>
          <p:spPr>
            <a:xfrm>
              <a:off x="-828600" y="5523859"/>
              <a:ext cx="792000" cy="2160000"/>
            </a:xfrm>
            <a:prstGeom prst="rtTriangle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文字方塊 1"/>
          <p:cNvSpPr txBox="1"/>
          <p:nvPr userDrawn="1"/>
        </p:nvSpPr>
        <p:spPr>
          <a:xfrm>
            <a:off x="1763688" y="4095311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kern="12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渴口可樂研究室</a:t>
            </a:r>
            <a:endParaRPr lang="zh-TW" altLang="en-US" sz="48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  <p:grpSp>
        <p:nvGrpSpPr>
          <p:cNvPr id="16" name="群組 15"/>
          <p:cNvGrpSpPr/>
          <p:nvPr userDrawn="1"/>
        </p:nvGrpSpPr>
        <p:grpSpPr>
          <a:xfrm>
            <a:off x="3563888" y="4905224"/>
            <a:ext cx="2268192" cy="540000"/>
            <a:chOff x="3707904" y="4526945"/>
            <a:chExt cx="2268192" cy="540000"/>
          </a:xfrm>
        </p:grpSpPr>
        <p:grpSp>
          <p:nvGrpSpPr>
            <p:cNvPr id="15" name="群組 14"/>
            <p:cNvGrpSpPr/>
            <p:nvPr userDrawn="1"/>
          </p:nvGrpSpPr>
          <p:grpSpPr>
            <a:xfrm>
              <a:off x="4283968" y="4526945"/>
              <a:ext cx="1116064" cy="540000"/>
              <a:chOff x="4283968" y="4526945"/>
              <a:chExt cx="1116064" cy="540000"/>
            </a:xfrm>
          </p:grpSpPr>
          <p:sp>
            <p:nvSpPr>
              <p:cNvPr id="6" name="流程圖: 接點 5"/>
              <p:cNvSpPr/>
              <p:nvPr/>
            </p:nvSpPr>
            <p:spPr>
              <a:xfrm>
                <a:off x="4283968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員</a:t>
                </a:r>
                <a:endParaRPr lang="zh-TW" altLang="en-US" sz="3200" kern="1200" dirty="0"/>
              </a:p>
            </p:txBody>
          </p:sp>
          <p:sp>
            <p:nvSpPr>
              <p:cNvPr id="7" name="流程圖: 接點 6"/>
              <p:cNvSpPr/>
              <p:nvPr/>
            </p:nvSpPr>
            <p:spPr>
              <a:xfrm>
                <a:off x="4860032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報</a:t>
                </a:r>
                <a:endParaRPr lang="zh-TW" altLang="en-US" sz="3200" kern="1200" dirty="0"/>
              </a:p>
            </p:txBody>
          </p:sp>
        </p:grpSp>
        <p:grpSp>
          <p:nvGrpSpPr>
            <p:cNvPr id="9" name="群組 8"/>
            <p:cNvGrpSpPr/>
            <p:nvPr userDrawn="1"/>
          </p:nvGrpSpPr>
          <p:grpSpPr>
            <a:xfrm>
              <a:off x="3707904" y="4526945"/>
              <a:ext cx="2268192" cy="540000"/>
              <a:chOff x="3707904" y="4526945"/>
              <a:chExt cx="2268192" cy="540000"/>
            </a:xfrm>
          </p:grpSpPr>
          <p:sp>
            <p:nvSpPr>
              <p:cNvPr id="5" name="流程圖: 接點 4"/>
              <p:cNvSpPr/>
              <p:nvPr/>
            </p:nvSpPr>
            <p:spPr>
              <a:xfrm>
                <a:off x="3707904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組</a:t>
                </a:r>
                <a:endParaRPr lang="zh-TW" altLang="en-US" sz="3200" kern="1200" dirty="0"/>
              </a:p>
            </p:txBody>
          </p:sp>
          <p:sp>
            <p:nvSpPr>
              <p:cNvPr id="8" name="流程圖: 接點 7"/>
              <p:cNvSpPr/>
              <p:nvPr/>
            </p:nvSpPr>
            <p:spPr>
              <a:xfrm>
                <a:off x="5436096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告</a:t>
                </a:r>
                <a:endParaRPr lang="zh-TW" altLang="en-US" sz="3200" kern="1200" dirty="0"/>
              </a:p>
            </p:txBody>
          </p:sp>
        </p:grpSp>
      </p:grpSp>
      <p:sp>
        <p:nvSpPr>
          <p:cNvPr id="21" name="文字方塊 20"/>
          <p:cNvSpPr txBox="1"/>
          <p:nvPr userDrawn="1"/>
        </p:nvSpPr>
        <p:spPr>
          <a:xfrm>
            <a:off x="7740352" y="6528557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2014/12/1</a:t>
            </a:r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動作按鈕: 首頁 22">
            <a:hlinkClick r:id="rId2" action="ppaction://hlinksldjump" highlightClick="1"/>
          </p:cNvPr>
          <p:cNvSpPr/>
          <p:nvPr userDrawn="1"/>
        </p:nvSpPr>
        <p:spPr>
          <a:xfrm>
            <a:off x="8720107" y="6520445"/>
            <a:ext cx="324000" cy="324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0" y="980728"/>
            <a:ext cx="5500254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4889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2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7164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流程圖: 儲存資料 76"/>
          <p:cNvSpPr/>
          <p:nvPr userDrawn="1"/>
        </p:nvSpPr>
        <p:spPr>
          <a:xfrm rot="7599456">
            <a:off x="3189910" y="-4624290"/>
            <a:ext cx="6120000" cy="11520000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54" name="群組 1053"/>
          <p:cNvGrpSpPr/>
          <p:nvPr userDrawn="1"/>
        </p:nvGrpSpPr>
        <p:grpSpPr>
          <a:xfrm>
            <a:off x="0" y="4698000"/>
            <a:ext cx="3240000" cy="2160000"/>
            <a:chOff x="-828600" y="5523859"/>
            <a:chExt cx="3240000" cy="2160000"/>
          </a:xfrm>
        </p:grpSpPr>
        <p:sp>
          <p:nvSpPr>
            <p:cNvPr id="1053" name="直角三角形 1052"/>
            <p:cNvSpPr/>
            <p:nvPr userDrawn="1"/>
          </p:nvSpPr>
          <p:spPr>
            <a:xfrm>
              <a:off x="-828600" y="5523859"/>
              <a:ext cx="3240000" cy="2160000"/>
            </a:xfrm>
            <a:prstGeom prst="rtTriangle">
              <a:avLst/>
            </a:prstGeom>
            <a:gradFill>
              <a:gsLst>
                <a:gs pos="0">
                  <a:schemeClr val="accent1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直角三角形 80"/>
            <p:cNvSpPr/>
            <p:nvPr userDrawn="1"/>
          </p:nvSpPr>
          <p:spPr>
            <a:xfrm>
              <a:off x="-828600" y="6891859"/>
              <a:ext cx="3240000" cy="792000"/>
            </a:xfrm>
            <a:prstGeom prst="rtTriangle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直角三角形 81"/>
            <p:cNvSpPr/>
            <p:nvPr userDrawn="1"/>
          </p:nvSpPr>
          <p:spPr>
            <a:xfrm>
              <a:off x="-828600" y="5523859"/>
              <a:ext cx="792000" cy="2160000"/>
            </a:xfrm>
            <a:prstGeom prst="rtTriangle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文字方塊 1"/>
          <p:cNvSpPr txBox="1"/>
          <p:nvPr userDrawn="1"/>
        </p:nvSpPr>
        <p:spPr>
          <a:xfrm>
            <a:off x="1763688" y="4095311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kern="12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ea typeface="+mn-ea"/>
                <a:cs typeface="+mn-cs"/>
              </a:rPr>
              <a:t>渴口可樂研究室</a:t>
            </a:r>
            <a:endParaRPr lang="zh-TW" altLang="en-US" sz="48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ea typeface="+mn-ea"/>
              <a:cs typeface="+mn-cs"/>
            </a:endParaRPr>
          </a:p>
        </p:txBody>
      </p:sp>
      <p:grpSp>
        <p:nvGrpSpPr>
          <p:cNvPr id="16" name="群組 15"/>
          <p:cNvGrpSpPr/>
          <p:nvPr userDrawn="1"/>
        </p:nvGrpSpPr>
        <p:grpSpPr>
          <a:xfrm>
            <a:off x="3563888" y="4905224"/>
            <a:ext cx="2268192" cy="540000"/>
            <a:chOff x="3707904" y="4526945"/>
            <a:chExt cx="2268192" cy="540000"/>
          </a:xfrm>
        </p:grpSpPr>
        <p:grpSp>
          <p:nvGrpSpPr>
            <p:cNvPr id="15" name="群組 14"/>
            <p:cNvGrpSpPr/>
            <p:nvPr userDrawn="1"/>
          </p:nvGrpSpPr>
          <p:grpSpPr>
            <a:xfrm>
              <a:off x="4283968" y="4526945"/>
              <a:ext cx="1116064" cy="540000"/>
              <a:chOff x="4283968" y="4526945"/>
              <a:chExt cx="1116064" cy="540000"/>
            </a:xfrm>
          </p:grpSpPr>
          <p:sp>
            <p:nvSpPr>
              <p:cNvPr id="6" name="流程圖: 接點 5"/>
              <p:cNvSpPr/>
              <p:nvPr/>
            </p:nvSpPr>
            <p:spPr>
              <a:xfrm>
                <a:off x="4283968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告</a:t>
                </a:r>
                <a:endParaRPr lang="zh-TW" altLang="en-US" sz="3200" kern="1200" dirty="0"/>
              </a:p>
            </p:txBody>
          </p:sp>
          <p:sp>
            <p:nvSpPr>
              <p:cNvPr id="7" name="流程圖: 接點 6"/>
              <p:cNvSpPr/>
              <p:nvPr/>
            </p:nvSpPr>
            <p:spPr>
              <a:xfrm>
                <a:off x="4860032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結</a:t>
                </a:r>
                <a:endParaRPr lang="zh-TW" altLang="en-US" sz="3200" kern="1200" dirty="0"/>
              </a:p>
            </p:txBody>
          </p:sp>
        </p:grpSp>
        <p:grpSp>
          <p:nvGrpSpPr>
            <p:cNvPr id="9" name="群組 8"/>
            <p:cNvGrpSpPr/>
            <p:nvPr userDrawn="1"/>
          </p:nvGrpSpPr>
          <p:grpSpPr>
            <a:xfrm>
              <a:off x="3707904" y="4526945"/>
              <a:ext cx="2268192" cy="540000"/>
              <a:chOff x="3707904" y="4526945"/>
              <a:chExt cx="2268192" cy="540000"/>
            </a:xfrm>
          </p:grpSpPr>
          <p:sp>
            <p:nvSpPr>
              <p:cNvPr id="5" name="流程圖: 接點 4"/>
              <p:cNvSpPr/>
              <p:nvPr/>
            </p:nvSpPr>
            <p:spPr>
              <a:xfrm>
                <a:off x="3707904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報</a:t>
                </a:r>
                <a:endParaRPr lang="zh-TW" altLang="en-US" sz="3200" kern="1200" dirty="0"/>
              </a:p>
            </p:txBody>
          </p:sp>
          <p:sp>
            <p:nvSpPr>
              <p:cNvPr id="8" name="流程圖: 接點 7"/>
              <p:cNvSpPr/>
              <p:nvPr/>
            </p:nvSpPr>
            <p:spPr>
              <a:xfrm>
                <a:off x="5436096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束</a:t>
                </a:r>
                <a:endParaRPr lang="zh-TW" altLang="en-US" sz="3200" kern="1200" dirty="0"/>
              </a:p>
            </p:txBody>
          </p:sp>
        </p:grpSp>
      </p:grpSp>
      <p:sp>
        <p:nvSpPr>
          <p:cNvPr id="21" name="文字方塊 20"/>
          <p:cNvSpPr txBox="1"/>
          <p:nvPr userDrawn="1"/>
        </p:nvSpPr>
        <p:spPr>
          <a:xfrm>
            <a:off x="7740352" y="6528557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2014/12/1</a:t>
            </a:r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動作按鈕: 首頁 22">
            <a:hlinkClick r:id="rId2" action="ppaction://hlinksldjump" highlightClick="1"/>
          </p:cNvPr>
          <p:cNvSpPr/>
          <p:nvPr userDrawn="1"/>
        </p:nvSpPr>
        <p:spPr>
          <a:xfrm>
            <a:off x="8720107" y="6520445"/>
            <a:ext cx="324000" cy="324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0" y="980728"/>
            <a:ext cx="5500254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112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2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流程圖: 儲存資料 76"/>
          <p:cNvSpPr/>
          <p:nvPr userDrawn="1"/>
        </p:nvSpPr>
        <p:spPr>
          <a:xfrm rot="7599456">
            <a:off x="3189910" y="-4624290"/>
            <a:ext cx="6120000" cy="11520000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54" name="群組 1053"/>
          <p:cNvGrpSpPr/>
          <p:nvPr userDrawn="1"/>
        </p:nvGrpSpPr>
        <p:grpSpPr>
          <a:xfrm>
            <a:off x="0" y="4698000"/>
            <a:ext cx="3240000" cy="2160000"/>
            <a:chOff x="-828600" y="5523859"/>
            <a:chExt cx="3240000" cy="2160000"/>
          </a:xfrm>
        </p:grpSpPr>
        <p:sp>
          <p:nvSpPr>
            <p:cNvPr id="1053" name="直角三角形 1052"/>
            <p:cNvSpPr/>
            <p:nvPr userDrawn="1"/>
          </p:nvSpPr>
          <p:spPr>
            <a:xfrm>
              <a:off x="-828600" y="5523859"/>
              <a:ext cx="3240000" cy="2160000"/>
            </a:xfrm>
            <a:prstGeom prst="rtTriangle">
              <a:avLst/>
            </a:prstGeom>
            <a:gradFill>
              <a:gsLst>
                <a:gs pos="0">
                  <a:schemeClr val="accent1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直角三角形 80"/>
            <p:cNvSpPr/>
            <p:nvPr userDrawn="1"/>
          </p:nvSpPr>
          <p:spPr>
            <a:xfrm>
              <a:off x="-828600" y="6891859"/>
              <a:ext cx="3240000" cy="792000"/>
            </a:xfrm>
            <a:prstGeom prst="rtTriangle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直角三角形 81"/>
            <p:cNvSpPr/>
            <p:nvPr userDrawn="1"/>
          </p:nvSpPr>
          <p:spPr>
            <a:xfrm>
              <a:off x="-828600" y="5523859"/>
              <a:ext cx="792000" cy="2160000"/>
            </a:xfrm>
            <a:prstGeom prst="rtTriangle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2" name="文字方塊 21"/>
          <p:cNvSpPr txBox="1"/>
          <p:nvPr userDrawn="1"/>
        </p:nvSpPr>
        <p:spPr>
          <a:xfrm>
            <a:off x="3026544" y="3887346"/>
            <a:ext cx="20313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林宜諼</a:t>
            </a:r>
          </a:p>
          <a:p>
            <a:r>
              <a:rPr lang="zh-TW" altLang="en-US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張毓雲</a:t>
            </a:r>
          </a:p>
          <a:p>
            <a:r>
              <a:rPr lang="zh-TW" altLang="en-US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黃宜聖</a:t>
            </a:r>
          </a:p>
        </p:txBody>
      </p:sp>
      <p:grpSp>
        <p:nvGrpSpPr>
          <p:cNvPr id="23" name="群組 22"/>
          <p:cNvGrpSpPr/>
          <p:nvPr userDrawn="1"/>
        </p:nvGrpSpPr>
        <p:grpSpPr>
          <a:xfrm>
            <a:off x="2488832" y="3962473"/>
            <a:ext cx="540000" cy="2160000"/>
            <a:chOff x="3721240" y="4526945"/>
            <a:chExt cx="540000" cy="2160000"/>
          </a:xfrm>
        </p:grpSpPr>
        <p:grpSp>
          <p:nvGrpSpPr>
            <p:cNvPr id="24" name="群組 23"/>
            <p:cNvGrpSpPr/>
            <p:nvPr userDrawn="1"/>
          </p:nvGrpSpPr>
          <p:grpSpPr>
            <a:xfrm>
              <a:off x="3721240" y="5066945"/>
              <a:ext cx="540000" cy="1080000"/>
              <a:chOff x="3721240" y="5066945"/>
              <a:chExt cx="540000" cy="1080000"/>
            </a:xfrm>
          </p:grpSpPr>
          <p:sp>
            <p:nvSpPr>
              <p:cNvPr id="28" name="流程圖: 接點 27"/>
              <p:cNvSpPr/>
              <p:nvPr/>
            </p:nvSpPr>
            <p:spPr>
              <a:xfrm>
                <a:off x="3721240" y="506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員</a:t>
                </a:r>
                <a:endParaRPr lang="zh-TW" altLang="en-US" sz="3200" kern="1200" dirty="0"/>
              </a:p>
            </p:txBody>
          </p:sp>
          <p:sp>
            <p:nvSpPr>
              <p:cNvPr id="29" name="流程圖: 接點 28"/>
              <p:cNvSpPr/>
              <p:nvPr/>
            </p:nvSpPr>
            <p:spPr>
              <a:xfrm>
                <a:off x="3721240" y="560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報</a:t>
                </a:r>
                <a:endParaRPr lang="zh-TW" altLang="en-US" sz="3200" kern="1200" dirty="0"/>
              </a:p>
            </p:txBody>
          </p:sp>
        </p:grpSp>
        <p:grpSp>
          <p:nvGrpSpPr>
            <p:cNvPr id="25" name="群組 24"/>
            <p:cNvGrpSpPr/>
            <p:nvPr userDrawn="1"/>
          </p:nvGrpSpPr>
          <p:grpSpPr>
            <a:xfrm>
              <a:off x="3721240" y="4526945"/>
              <a:ext cx="540000" cy="2160000"/>
              <a:chOff x="3721240" y="4526945"/>
              <a:chExt cx="540000" cy="2160000"/>
            </a:xfrm>
          </p:grpSpPr>
          <p:sp>
            <p:nvSpPr>
              <p:cNvPr id="26" name="流程圖: 接點 25"/>
              <p:cNvSpPr/>
              <p:nvPr/>
            </p:nvSpPr>
            <p:spPr>
              <a:xfrm>
                <a:off x="3721240" y="452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組</a:t>
                </a:r>
                <a:endParaRPr lang="zh-TW" altLang="en-US" sz="3200" kern="1200" dirty="0"/>
              </a:p>
            </p:txBody>
          </p:sp>
          <p:sp>
            <p:nvSpPr>
              <p:cNvPr id="27" name="流程圖: 接點 26"/>
              <p:cNvSpPr/>
              <p:nvPr/>
            </p:nvSpPr>
            <p:spPr>
              <a:xfrm>
                <a:off x="3721240" y="6146945"/>
                <a:ext cx="540000" cy="540000"/>
              </a:xfrm>
              <a:prstGeom prst="flowChartConnector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6220" tIns="288000" rIns="236220" bIns="236220" numCol="1" spcCol="1270" anchor="ctr" anchorCtr="0">
                <a:noAutofit/>
              </a:bodyPr>
              <a:lstStyle/>
              <a:p>
                <a:pPr lvl="0" algn="ctr" defTabSz="2755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zh-TW" altLang="en-US" sz="3200" kern="1200" dirty="0" smtClean="0"/>
                  <a:t>告</a:t>
                </a:r>
                <a:endParaRPr lang="zh-TW" altLang="en-US" sz="3200" kern="1200" dirty="0"/>
              </a:p>
            </p:txBody>
          </p:sp>
        </p:grpSp>
      </p:grpSp>
      <p:grpSp>
        <p:nvGrpSpPr>
          <p:cNvPr id="2" name="群組 1"/>
          <p:cNvGrpSpPr/>
          <p:nvPr userDrawn="1"/>
        </p:nvGrpSpPr>
        <p:grpSpPr>
          <a:xfrm>
            <a:off x="3059832" y="692696"/>
            <a:ext cx="5500254" cy="2731065"/>
            <a:chOff x="3586556" y="908720"/>
            <a:chExt cx="5500254" cy="2731065"/>
          </a:xfrm>
        </p:grpSpPr>
        <p:pic>
          <p:nvPicPr>
            <p:cNvPr id="16" name="圖片 1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6556" y="908720"/>
              <a:ext cx="5500254" cy="208823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21" name="文字方塊 20"/>
            <p:cNvSpPr txBox="1"/>
            <p:nvPr userDrawn="1"/>
          </p:nvSpPr>
          <p:spPr>
            <a:xfrm>
              <a:off x="3739463" y="2780928"/>
              <a:ext cx="5194441" cy="858857"/>
            </a:xfrm>
            <a:prstGeom prst="horizontalScroll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zh-TW" altLang="en-US" sz="3600" dirty="0" smtClean="0"/>
                <a:t>渴口可樂研究室</a:t>
              </a:r>
              <a:endParaRPr lang="zh-TW" altLang="en-US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1700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2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流程圖: 儲存資料 76"/>
          <p:cNvSpPr/>
          <p:nvPr userDrawn="1"/>
        </p:nvSpPr>
        <p:spPr>
          <a:xfrm rot="7599456">
            <a:off x="3189910" y="-4624290"/>
            <a:ext cx="6120000" cy="11520000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54" name="群組 1053"/>
          <p:cNvGrpSpPr/>
          <p:nvPr userDrawn="1"/>
        </p:nvGrpSpPr>
        <p:grpSpPr>
          <a:xfrm>
            <a:off x="0" y="4698000"/>
            <a:ext cx="3240000" cy="2160000"/>
            <a:chOff x="-828600" y="5523859"/>
            <a:chExt cx="3240000" cy="2160000"/>
          </a:xfrm>
        </p:grpSpPr>
        <p:sp>
          <p:nvSpPr>
            <p:cNvPr id="1053" name="直角三角形 1052"/>
            <p:cNvSpPr/>
            <p:nvPr userDrawn="1"/>
          </p:nvSpPr>
          <p:spPr>
            <a:xfrm>
              <a:off x="-828600" y="5523859"/>
              <a:ext cx="3240000" cy="2160000"/>
            </a:xfrm>
            <a:prstGeom prst="rtTriangle">
              <a:avLst/>
            </a:prstGeom>
            <a:gradFill>
              <a:gsLst>
                <a:gs pos="0">
                  <a:schemeClr val="accent1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直角三角形 80"/>
            <p:cNvSpPr/>
            <p:nvPr userDrawn="1"/>
          </p:nvSpPr>
          <p:spPr>
            <a:xfrm>
              <a:off x="-828600" y="6891859"/>
              <a:ext cx="3240000" cy="792000"/>
            </a:xfrm>
            <a:prstGeom prst="rtTriangle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直角三角形 81"/>
            <p:cNvSpPr/>
            <p:nvPr userDrawn="1"/>
          </p:nvSpPr>
          <p:spPr>
            <a:xfrm>
              <a:off x="-828600" y="5523859"/>
              <a:ext cx="792000" cy="2160000"/>
            </a:xfrm>
            <a:prstGeom prst="rtTriangle">
              <a:avLst/>
            </a:prstGeom>
            <a:solidFill>
              <a:schemeClr val="bg1"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55" name="文字方塊 1054"/>
          <p:cNvSpPr txBox="1"/>
          <p:nvPr userDrawn="1"/>
        </p:nvSpPr>
        <p:spPr>
          <a:xfrm>
            <a:off x="7984733" y="6577607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2014/12/1</a:t>
            </a:r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文字方塊 31"/>
          <p:cNvSpPr txBox="1"/>
          <p:nvPr userDrawn="1"/>
        </p:nvSpPr>
        <p:spPr>
          <a:xfrm>
            <a:off x="-31489" y="657760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76EBA20-861E-4486-99FE-6A49445AB3D7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2" name="圖片 6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0" y="980728"/>
            <a:ext cx="5500254" cy="2088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5" name="五邊形 64"/>
          <p:cNvSpPr/>
          <p:nvPr/>
        </p:nvSpPr>
        <p:spPr>
          <a:xfrm>
            <a:off x="1794909" y="3861522"/>
            <a:ext cx="2016000" cy="450000"/>
          </a:xfrm>
          <a:prstGeom prst="homePlat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none" lIns="295787" tIns="34671" rIns="261116" bIns="346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基本資料</a:t>
            </a:r>
          </a:p>
        </p:txBody>
      </p:sp>
      <p:sp>
        <p:nvSpPr>
          <p:cNvPr id="67" name="五邊形 66"/>
          <p:cNvSpPr/>
          <p:nvPr/>
        </p:nvSpPr>
        <p:spPr>
          <a:xfrm>
            <a:off x="3690590" y="4868686"/>
            <a:ext cx="2016000" cy="450000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none" lIns="295787" tIns="34671" rIns="261116" bIns="34671" numCol="1" spcCol="1270" anchor="ctr" anchorCtr="0">
            <a:noAutofit/>
          </a:bodyPr>
          <a:lstStyle/>
          <a:p>
            <a:pPr marL="0" lvl="0" algn="ctr" defTabSz="57785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4P</a:t>
            </a:r>
            <a:r>
              <a:rPr lang="zh-TW" alt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分析</a:t>
            </a:r>
          </a:p>
        </p:txBody>
      </p:sp>
      <p:sp>
        <p:nvSpPr>
          <p:cNvPr id="66" name="五邊形 65"/>
          <p:cNvSpPr/>
          <p:nvPr userDrawn="1"/>
        </p:nvSpPr>
        <p:spPr>
          <a:xfrm>
            <a:off x="2742749" y="4365104"/>
            <a:ext cx="2016000" cy="450000"/>
          </a:xfrm>
          <a:prstGeom prst="homePlat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none" lIns="295787" tIns="34671" rIns="261116" bIns="346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2800" b="1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SWOT</a:t>
            </a:r>
            <a:r>
              <a:rPr lang="zh-TW" altLang="en-US" sz="2800" b="1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分析</a:t>
            </a:r>
            <a:endParaRPr lang="zh-TW" altLang="en-US" sz="2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64" name="五邊形 63"/>
          <p:cNvSpPr/>
          <p:nvPr/>
        </p:nvSpPr>
        <p:spPr>
          <a:xfrm>
            <a:off x="971600" y="3356992"/>
            <a:ext cx="2016000" cy="450000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none" lIns="295787" tIns="34671" rIns="261116" bIns="346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研究動機</a:t>
            </a:r>
          </a:p>
        </p:txBody>
      </p:sp>
      <p:sp>
        <p:nvSpPr>
          <p:cNvPr id="68" name="五邊形 67"/>
          <p:cNvSpPr/>
          <p:nvPr/>
        </p:nvSpPr>
        <p:spPr>
          <a:xfrm>
            <a:off x="4513898" y="5373216"/>
            <a:ext cx="2016000" cy="450000"/>
          </a:xfrm>
          <a:prstGeom prst="homePlat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none" lIns="324000" tIns="34671" rIns="261116" bIns="34671" numCol="1" spcCol="1270" anchor="ctr" anchorCtr="0">
            <a:noAutofit/>
          </a:bodyPr>
          <a:lstStyle/>
          <a:p>
            <a:pPr marL="0" lvl="0" algn="ctr" defTabSz="57785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2800" b="1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結論</a:t>
            </a:r>
            <a:endParaRPr lang="zh-TW" altLang="en-US" sz="2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23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7" grpId="0" animBg="1"/>
      <p:bldP spid="66" grpId="0" animBg="1"/>
      <p:bldP spid="64" grpId="0" animBg="1"/>
      <p:bldP spid="68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圖: 程序 16"/>
          <p:cNvSpPr/>
          <p:nvPr userDrawn="1"/>
        </p:nvSpPr>
        <p:spPr>
          <a:xfrm>
            <a:off x="8532440" y="-333000"/>
            <a:ext cx="611560" cy="1188000"/>
          </a:xfrm>
          <a:prstGeom prst="flowChart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五邊形 15"/>
          <p:cNvSpPr/>
          <p:nvPr userDrawn="1"/>
        </p:nvSpPr>
        <p:spPr>
          <a:xfrm>
            <a:off x="0" y="-333000"/>
            <a:ext cx="9144000" cy="1188000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 8"/>
          <p:cNvSpPr/>
          <p:nvPr/>
        </p:nvSpPr>
        <p:spPr>
          <a:xfrm>
            <a:off x="35496" y="-12700"/>
            <a:ext cx="2261600" cy="804700"/>
          </a:xfrm>
          <a:custGeom>
            <a:avLst/>
            <a:gdLst>
              <a:gd name="connsiteX0" fmla="*/ 0 w 1218902"/>
              <a:gd name="connsiteY0" fmla="*/ 0 h 487560"/>
              <a:gd name="connsiteX1" fmla="*/ 975122 w 1218902"/>
              <a:gd name="connsiteY1" fmla="*/ 0 h 487560"/>
              <a:gd name="connsiteX2" fmla="*/ 1218902 w 1218902"/>
              <a:gd name="connsiteY2" fmla="*/ 243780 h 487560"/>
              <a:gd name="connsiteX3" fmla="*/ 975122 w 1218902"/>
              <a:gd name="connsiteY3" fmla="*/ 487560 h 487560"/>
              <a:gd name="connsiteX4" fmla="*/ 0 w 1218902"/>
              <a:gd name="connsiteY4" fmla="*/ 487560 h 487560"/>
              <a:gd name="connsiteX5" fmla="*/ 0 w 1218902"/>
              <a:gd name="connsiteY5" fmla="*/ 0 h 487560"/>
              <a:gd name="connsiteX0" fmla="*/ 0 w 1509834"/>
              <a:gd name="connsiteY0" fmla="*/ 0 h 487560"/>
              <a:gd name="connsiteX1" fmla="*/ 975122 w 1509834"/>
              <a:gd name="connsiteY1" fmla="*/ 0 h 487560"/>
              <a:gd name="connsiteX2" fmla="*/ 1509834 w 1509834"/>
              <a:gd name="connsiteY2" fmla="*/ 138234 h 487560"/>
              <a:gd name="connsiteX3" fmla="*/ 975122 w 1509834"/>
              <a:gd name="connsiteY3" fmla="*/ 487560 h 487560"/>
              <a:gd name="connsiteX4" fmla="*/ 0 w 1509834"/>
              <a:gd name="connsiteY4" fmla="*/ 487560 h 487560"/>
              <a:gd name="connsiteX5" fmla="*/ 0 w 1509834"/>
              <a:gd name="connsiteY5" fmla="*/ 0 h 487560"/>
              <a:gd name="connsiteX0" fmla="*/ 0 w 1580852"/>
              <a:gd name="connsiteY0" fmla="*/ 0 h 487560"/>
              <a:gd name="connsiteX1" fmla="*/ 975122 w 1580852"/>
              <a:gd name="connsiteY1" fmla="*/ 0 h 487560"/>
              <a:gd name="connsiteX2" fmla="*/ 1580852 w 1580852"/>
              <a:gd name="connsiteY2" fmla="*/ 138234 h 487560"/>
              <a:gd name="connsiteX3" fmla="*/ 975122 w 1580852"/>
              <a:gd name="connsiteY3" fmla="*/ 487560 h 487560"/>
              <a:gd name="connsiteX4" fmla="*/ 0 w 1580852"/>
              <a:gd name="connsiteY4" fmla="*/ 487560 h 487560"/>
              <a:gd name="connsiteX5" fmla="*/ 0 w 1580852"/>
              <a:gd name="connsiteY5" fmla="*/ 0 h 487560"/>
              <a:gd name="connsiteX0" fmla="*/ 0 w 1580852"/>
              <a:gd name="connsiteY0" fmla="*/ 7818 h 495378"/>
              <a:gd name="connsiteX1" fmla="*/ 1347967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  <a:gd name="connsiteX0" fmla="*/ 0 w 1580852"/>
              <a:gd name="connsiteY0" fmla="*/ 7818 h 495378"/>
              <a:gd name="connsiteX1" fmla="*/ 1343528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852" h="495378">
                <a:moveTo>
                  <a:pt x="0" y="7818"/>
                </a:moveTo>
                <a:lnTo>
                  <a:pt x="1343528" y="0"/>
                </a:lnTo>
                <a:lnTo>
                  <a:pt x="1580852" y="146052"/>
                </a:lnTo>
                <a:lnTo>
                  <a:pt x="975122" y="495378"/>
                </a:lnTo>
                <a:lnTo>
                  <a:pt x="0" y="495378"/>
                </a:lnTo>
                <a:lnTo>
                  <a:pt x="0" y="7818"/>
                </a:lnTo>
                <a:close/>
              </a:path>
            </a:pathLst>
          </a:custGeom>
          <a:solidFill>
            <a:schemeClr val="bg1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69342" tIns="34671" rIns="139226" bIns="346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1300" kern="1200"/>
          </a:p>
        </p:txBody>
      </p:sp>
      <p:sp>
        <p:nvSpPr>
          <p:cNvPr id="20" name="流程圖: 文件 19"/>
          <p:cNvSpPr/>
          <p:nvPr userDrawn="1"/>
        </p:nvSpPr>
        <p:spPr>
          <a:xfrm rot="10800000">
            <a:off x="-12700" y="6493199"/>
            <a:ext cx="9156700" cy="378492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30"/>
              <a:gd name="connsiteY0" fmla="*/ 0 h 20645"/>
              <a:gd name="connsiteX1" fmla="*/ 21600 w 21630"/>
              <a:gd name="connsiteY1" fmla="*/ 0 h 20645"/>
              <a:gd name="connsiteX2" fmla="*/ 21630 w 21630"/>
              <a:gd name="connsiteY2" fmla="*/ 4160 h 20645"/>
              <a:gd name="connsiteX3" fmla="*/ 0 w 21630"/>
              <a:gd name="connsiteY3" fmla="*/ 20172 h 20645"/>
              <a:gd name="connsiteX4" fmla="*/ 0 w 21630"/>
              <a:gd name="connsiteY4" fmla="*/ 0 h 2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30" h="20645">
                <a:moveTo>
                  <a:pt x="0" y="0"/>
                </a:moveTo>
                <a:lnTo>
                  <a:pt x="21600" y="0"/>
                </a:lnTo>
                <a:cubicBezTo>
                  <a:pt x="21600" y="5774"/>
                  <a:pt x="21630" y="-1614"/>
                  <a:pt x="21630" y="4160"/>
                </a:cubicBezTo>
                <a:cubicBezTo>
                  <a:pt x="10830" y="4160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流程圖: 儲存資料 18"/>
          <p:cNvSpPr/>
          <p:nvPr userDrawn="1"/>
        </p:nvSpPr>
        <p:spPr>
          <a:xfrm rot="18853870">
            <a:off x="-121649" y="6064133"/>
            <a:ext cx="642838" cy="1239645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sz="quarter" idx="10"/>
          </p:nvPr>
        </p:nvSpPr>
        <p:spPr>
          <a:xfrm>
            <a:off x="2267272" y="476712"/>
            <a:ext cx="7057256" cy="360000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21" name="文字方塊 20"/>
          <p:cNvSpPr txBox="1"/>
          <p:nvPr userDrawn="1"/>
        </p:nvSpPr>
        <p:spPr>
          <a:xfrm>
            <a:off x="7740352" y="6528557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2014/12/1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23" name="文字方塊 22"/>
          <p:cNvSpPr txBox="1"/>
          <p:nvPr userDrawn="1"/>
        </p:nvSpPr>
        <p:spPr>
          <a:xfrm>
            <a:off x="-31489" y="657760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76EBA20-861E-4486-99FE-6A49445AB3D7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動作按鈕: 首頁 1">
            <a:hlinkClick r:id="rId2" action="ppaction://hlinksldjump" highlightClick="1"/>
          </p:cNvPr>
          <p:cNvSpPr/>
          <p:nvPr userDrawn="1"/>
        </p:nvSpPr>
        <p:spPr>
          <a:xfrm>
            <a:off x="8720107" y="6520445"/>
            <a:ext cx="324000" cy="324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4" name="群組 23"/>
          <p:cNvGrpSpPr/>
          <p:nvPr userDrawn="1"/>
        </p:nvGrpSpPr>
        <p:grpSpPr>
          <a:xfrm>
            <a:off x="1969772" y="-12700"/>
            <a:ext cx="7200000" cy="450000"/>
            <a:chOff x="975122" y="0"/>
            <a:chExt cx="5119389" cy="487560"/>
          </a:xfrm>
          <a:solidFill>
            <a:schemeClr val="bg1">
              <a:lumMod val="85000"/>
            </a:schemeClr>
          </a:solidFill>
        </p:grpSpPr>
        <p:sp>
          <p:nvSpPr>
            <p:cNvPr id="25" name="手繪多邊形 24"/>
            <p:cNvSpPr/>
            <p:nvPr/>
          </p:nvSpPr>
          <p:spPr>
            <a:xfrm>
              <a:off x="975122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dirty="0">
                  <a:solidFill>
                    <a:schemeClr val="bg1"/>
                  </a:solidFill>
                </a:rPr>
                <a:t>研究動機</a:t>
              </a:r>
            </a:p>
          </p:txBody>
        </p:sp>
        <p:sp>
          <p:nvSpPr>
            <p:cNvPr id="26" name="手繪多邊形 25"/>
            <p:cNvSpPr/>
            <p:nvPr/>
          </p:nvSpPr>
          <p:spPr>
            <a:xfrm>
              <a:off x="1950243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基本資料</a:t>
              </a:r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2925365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spc="-150" dirty="0" smtClean="0">
                  <a:solidFill>
                    <a:schemeClr val="bg1">
                      <a:lumMod val="50000"/>
                    </a:schemeClr>
                  </a:solidFill>
                </a:rPr>
                <a:t>SWOT</a:t>
              </a:r>
              <a:r>
                <a:rPr lang="zh-TW" altLang="en-US" sz="2000" dirty="0" smtClean="0">
                  <a:solidFill>
                    <a:schemeClr val="bg1">
                      <a:lumMod val="50000"/>
                    </a:schemeClr>
                  </a:solidFill>
                </a:rPr>
                <a:t>分析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手繪多邊形 27"/>
            <p:cNvSpPr/>
            <p:nvPr/>
          </p:nvSpPr>
          <p:spPr>
            <a:xfrm>
              <a:off x="3900487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dirty="0">
                  <a:solidFill>
                    <a:schemeClr val="bg1">
                      <a:lumMod val="50000"/>
                    </a:schemeClr>
                  </a:solidFill>
                </a:rPr>
                <a:t>4P</a:t>
              </a: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分析</a:t>
              </a:r>
            </a:p>
          </p:txBody>
        </p:sp>
        <p:sp>
          <p:nvSpPr>
            <p:cNvPr id="29" name="手繪多邊形 28"/>
            <p:cNvSpPr/>
            <p:nvPr/>
          </p:nvSpPr>
          <p:spPr>
            <a:xfrm>
              <a:off x="4875609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324000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 smtClean="0">
                  <a:solidFill>
                    <a:schemeClr val="bg1">
                      <a:lumMod val="50000"/>
                    </a:schemeClr>
                  </a:solidFill>
                </a:rPr>
                <a:t>結論</a:t>
              </a:r>
              <a:endParaRPr lang="zh-TW" altLang="en-US" sz="2000" kern="12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30" name="圖片 2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3" y="116632"/>
            <a:ext cx="1692053" cy="533052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203773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圖: 程序 16"/>
          <p:cNvSpPr/>
          <p:nvPr userDrawn="1"/>
        </p:nvSpPr>
        <p:spPr>
          <a:xfrm>
            <a:off x="8532440" y="-333000"/>
            <a:ext cx="611560" cy="1188000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五邊形 15"/>
          <p:cNvSpPr/>
          <p:nvPr userDrawn="1"/>
        </p:nvSpPr>
        <p:spPr>
          <a:xfrm>
            <a:off x="0" y="-333000"/>
            <a:ext cx="9144000" cy="1188000"/>
          </a:xfrm>
          <a:prstGeom prst="homePlat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 8"/>
          <p:cNvSpPr/>
          <p:nvPr/>
        </p:nvSpPr>
        <p:spPr>
          <a:xfrm>
            <a:off x="35496" y="-12700"/>
            <a:ext cx="2261600" cy="804700"/>
          </a:xfrm>
          <a:custGeom>
            <a:avLst/>
            <a:gdLst>
              <a:gd name="connsiteX0" fmla="*/ 0 w 1218902"/>
              <a:gd name="connsiteY0" fmla="*/ 0 h 487560"/>
              <a:gd name="connsiteX1" fmla="*/ 975122 w 1218902"/>
              <a:gd name="connsiteY1" fmla="*/ 0 h 487560"/>
              <a:gd name="connsiteX2" fmla="*/ 1218902 w 1218902"/>
              <a:gd name="connsiteY2" fmla="*/ 243780 h 487560"/>
              <a:gd name="connsiteX3" fmla="*/ 975122 w 1218902"/>
              <a:gd name="connsiteY3" fmla="*/ 487560 h 487560"/>
              <a:gd name="connsiteX4" fmla="*/ 0 w 1218902"/>
              <a:gd name="connsiteY4" fmla="*/ 487560 h 487560"/>
              <a:gd name="connsiteX5" fmla="*/ 0 w 1218902"/>
              <a:gd name="connsiteY5" fmla="*/ 0 h 487560"/>
              <a:gd name="connsiteX0" fmla="*/ 0 w 1509834"/>
              <a:gd name="connsiteY0" fmla="*/ 0 h 487560"/>
              <a:gd name="connsiteX1" fmla="*/ 975122 w 1509834"/>
              <a:gd name="connsiteY1" fmla="*/ 0 h 487560"/>
              <a:gd name="connsiteX2" fmla="*/ 1509834 w 1509834"/>
              <a:gd name="connsiteY2" fmla="*/ 138234 h 487560"/>
              <a:gd name="connsiteX3" fmla="*/ 975122 w 1509834"/>
              <a:gd name="connsiteY3" fmla="*/ 487560 h 487560"/>
              <a:gd name="connsiteX4" fmla="*/ 0 w 1509834"/>
              <a:gd name="connsiteY4" fmla="*/ 487560 h 487560"/>
              <a:gd name="connsiteX5" fmla="*/ 0 w 1509834"/>
              <a:gd name="connsiteY5" fmla="*/ 0 h 487560"/>
              <a:gd name="connsiteX0" fmla="*/ 0 w 1580852"/>
              <a:gd name="connsiteY0" fmla="*/ 0 h 487560"/>
              <a:gd name="connsiteX1" fmla="*/ 975122 w 1580852"/>
              <a:gd name="connsiteY1" fmla="*/ 0 h 487560"/>
              <a:gd name="connsiteX2" fmla="*/ 1580852 w 1580852"/>
              <a:gd name="connsiteY2" fmla="*/ 138234 h 487560"/>
              <a:gd name="connsiteX3" fmla="*/ 975122 w 1580852"/>
              <a:gd name="connsiteY3" fmla="*/ 487560 h 487560"/>
              <a:gd name="connsiteX4" fmla="*/ 0 w 1580852"/>
              <a:gd name="connsiteY4" fmla="*/ 487560 h 487560"/>
              <a:gd name="connsiteX5" fmla="*/ 0 w 1580852"/>
              <a:gd name="connsiteY5" fmla="*/ 0 h 487560"/>
              <a:gd name="connsiteX0" fmla="*/ 0 w 1580852"/>
              <a:gd name="connsiteY0" fmla="*/ 7818 h 495378"/>
              <a:gd name="connsiteX1" fmla="*/ 1347967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  <a:gd name="connsiteX0" fmla="*/ 0 w 1580852"/>
              <a:gd name="connsiteY0" fmla="*/ 7818 h 495378"/>
              <a:gd name="connsiteX1" fmla="*/ 1343528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852" h="495378">
                <a:moveTo>
                  <a:pt x="0" y="7818"/>
                </a:moveTo>
                <a:lnTo>
                  <a:pt x="1343528" y="0"/>
                </a:lnTo>
                <a:lnTo>
                  <a:pt x="1580852" y="146052"/>
                </a:lnTo>
                <a:lnTo>
                  <a:pt x="975122" y="495378"/>
                </a:lnTo>
                <a:lnTo>
                  <a:pt x="0" y="495378"/>
                </a:lnTo>
                <a:lnTo>
                  <a:pt x="0" y="7818"/>
                </a:lnTo>
                <a:close/>
              </a:path>
            </a:pathLst>
          </a:custGeom>
          <a:solidFill>
            <a:schemeClr val="bg1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69342" tIns="34671" rIns="139226" bIns="346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1300" kern="1200"/>
          </a:p>
        </p:txBody>
      </p:sp>
      <p:sp>
        <p:nvSpPr>
          <p:cNvPr id="20" name="流程圖: 文件 19"/>
          <p:cNvSpPr/>
          <p:nvPr userDrawn="1"/>
        </p:nvSpPr>
        <p:spPr>
          <a:xfrm rot="10800000">
            <a:off x="-12700" y="6479507"/>
            <a:ext cx="9156700" cy="378492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30"/>
              <a:gd name="connsiteY0" fmla="*/ 0 h 20645"/>
              <a:gd name="connsiteX1" fmla="*/ 21600 w 21630"/>
              <a:gd name="connsiteY1" fmla="*/ 0 h 20645"/>
              <a:gd name="connsiteX2" fmla="*/ 21630 w 21630"/>
              <a:gd name="connsiteY2" fmla="*/ 4160 h 20645"/>
              <a:gd name="connsiteX3" fmla="*/ 0 w 21630"/>
              <a:gd name="connsiteY3" fmla="*/ 20172 h 20645"/>
              <a:gd name="connsiteX4" fmla="*/ 0 w 21630"/>
              <a:gd name="connsiteY4" fmla="*/ 0 h 2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30" h="20645">
                <a:moveTo>
                  <a:pt x="0" y="0"/>
                </a:moveTo>
                <a:lnTo>
                  <a:pt x="21600" y="0"/>
                </a:lnTo>
                <a:cubicBezTo>
                  <a:pt x="21600" y="5774"/>
                  <a:pt x="21630" y="-1614"/>
                  <a:pt x="21630" y="4160"/>
                </a:cubicBezTo>
                <a:cubicBezTo>
                  <a:pt x="10830" y="4160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流程圖: 儲存資料 18"/>
          <p:cNvSpPr/>
          <p:nvPr userDrawn="1"/>
        </p:nvSpPr>
        <p:spPr>
          <a:xfrm rot="18853870">
            <a:off x="-121649" y="6064133"/>
            <a:ext cx="642838" cy="1239645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sz="quarter" idx="10"/>
          </p:nvPr>
        </p:nvSpPr>
        <p:spPr>
          <a:xfrm>
            <a:off x="3563416" y="476712"/>
            <a:ext cx="4969024" cy="360000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30" name="文字方塊 29"/>
          <p:cNvSpPr txBox="1"/>
          <p:nvPr userDrawn="1"/>
        </p:nvSpPr>
        <p:spPr>
          <a:xfrm>
            <a:off x="7740352" y="6528557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2014/12/1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31" name="文字方塊 30"/>
          <p:cNvSpPr txBox="1"/>
          <p:nvPr userDrawn="1"/>
        </p:nvSpPr>
        <p:spPr>
          <a:xfrm>
            <a:off x="-31489" y="657760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76EBA20-861E-4486-99FE-6A49445AB3D7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動作按鈕: 首頁 31">
            <a:hlinkClick r:id="rId2" action="ppaction://hlinksldjump" highlightClick="1"/>
          </p:cNvPr>
          <p:cNvSpPr/>
          <p:nvPr userDrawn="1"/>
        </p:nvSpPr>
        <p:spPr>
          <a:xfrm>
            <a:off x="8720107" y="6520445"/>
            <a:ext cx="324000" cy="324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1" name="群組 20"/>
          <p:cNvGrpSpPr/>
          <p:nvPr userDrawn="1"/>
        </p:nvGrpSpPr>
        <p:grpSpPr>
          <a:xfrm>
            <a:off x="1969772" y="-12700"/>
            <a:ext cx="7200000" cy="450000"/>
            <a:chOff x="975122" y="0"/>
            <a:chExt cx="5119389" cy="487560"/>
          </a:xfrm>
          <a:solidFill>
            <a:schemeClr val="bg1">
              <a:lumMod val="85000"/>
            </a:schemeClr>
          </a:solidFill>
        </p:grpSpPr>
        <p:sp>
          <p:nvSpPr>
            <p:cNvPr id="23" name="手繪多邊形 22"/>
            <p:cNvSpPr/>
            <p:nvPr/>
          </p:nvSpPr>
          <p:spPr>
            <a:xfrm>
              <a:off x="975122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研究動機</a:t>
              </a:r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1950243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b="1" kern="1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cs"/>
                </a:rPr>
                <a:t>基本資料</a:t>
              </a:r>
            </a:p>
          </p:txBody>
        </p:sp>
        <p:sp>
          <p:nvSpPr>
            <p:cNvPr id="25" name="手繪多邊形 24"/>
            <p:cNvSpPr/>
            <p:nvPr/>
          </p:nvSpPr>
          <p:spPr>
            <a:xfrm>
              <a:off x="2925365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spc="-150" dirty="0" smtClean="0">
                  <a:solidFill>
                    <a:schemeClr val="bg1">
                      <a:lumMod val="50000"/>
                    </a:schemeClr>
                  </a:solidFill>
                </a:rPr>
                <a:t>SWOT</a:t>
              </a:r>
              <a:r>
                <a:rPr lang="zh-TW" altLang="en-US" sz="2000" dirty="0" smtClean="0">
                  <a:solidFill>
                    <a:schemeClr val="bg1">
                      <a:lumMod val="50000"/>
                    </a:schemeClr>
                  </a:solidFill>
                </a:rPr>
                <a:t>分析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" name="手繪多邊形 25"/>
            <p:cNvSpPr/>
            <p:nvPr/>
          </p:nvSpPr>
          <p:spPr>
            <a:xfrm>
              <a:off x="3900487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dirty="0">
                  <a:solidFill>
                    <a:schemeClr val="bg1">
                      <a:lumMod val="50000"/>
                    </a:schemeClr>
                  </a:solidFill>
                </a:rPr>
                <a:t>4P</a:t>
              </a: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分析</a:t>
              </a:r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4875609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324000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 smtClean="0">
                  <a:solidFill>
                    <a:schemeClr val="bg1">
                      <a:lumMod val="50000"/>
                    </a:schemeClr>
                  </a:solidFill>
                </a:rPr>
                <a:t>結論</a:t>
              </a:r>
              <a:endParaRPr lang="zh-TW" altLang="en-US" sz="2000" kern="12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29" name="圖片 2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3" y="116632"/>
            <a:ext cx="1692053" cy="533052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195957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圖: 程序 16"/>
          <p:cNvSpPr/>
          <p:nvPr userDrawn="1"/>
        </p:nvSpPr>
        <p:spPr>
          <a:xfrm>
            <a:off x="8532440" y="-333000"/>
            <a:ext cx="611560" cy="1188000"/>
          </a:xfrm>
          <a:prstGeom prst="flowChartProcess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五邊形 15"/>
          <p:cNvSpPr/>
          <p:nvPr userDrawn="1"/>
        </p:nvSpPr>
        <p:spPr>
          <a:xfrm>
            <a:off x="0" y="-333000"/>
            <a:ext cx="9144000" cy="1188000"/>
          </a:xfrm>
          <a:prstGeom prst="homePlat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 8"/>
          <p:cNvSpPr/>
          <p:nvPr/>
        </p:nvSpPr>
        <p:spPr>
          <a:xfrm>
            <a:off x="35496" y="-12700"/>
            <a:ext cx="2261600" cy="804700"/>
          </a:xfrm>
          <a:custGeom>
            <a:avLst/>
            <a:gdLst>
              <a:gd name="connsiteX0" fmla="*/ 0 w 1218902"/>
              <a:gd name="connsiteY0" fmla="*/ 0 h 487560"/>
              <a:gd name="connsiteX1" fmla="*/ 975122 w 1218902"/>
              <a:gd name="connsiteY1" fmla="*/ 0 h 487560"/>
              <a:gd name="connsiteX2" fmla="*/ 1218902 w 1218902"/>
              <a:gd name="connsiteY2" fmla="*/ 243780 h 487560"/>
              <a:gd name="connsiteX3" fmla="*/ 975122 w 1218902"/>
              <a:gd name="connsiteY3" fmla="*/ 487560 h 487560"/>
              <a:gd name="connsiteX4" fmla="*/ 0 w 1218902"/>
              <a:gd name="connsiteY4" fmla="*/ 487560 h 487560"/>
              <a:gd name="connsiteX5" fmla="*/ 0 w 1218902"/>
              <a:gd name="connsiteY5" fmla="*/ 0 h 487560"/>
              <a:gd name="connsiteX0" fmla="*/ 0 w 1509834"/>
              <a:gd name="connsiteY0" fmla="*/ 0 h 487560"/>
              <a:gd name="connsiteX1" fmla="*/ 975122 w 1509834"/>
              <a:gd name="connsiteY1" fmla="*/ 0 h 487560"/>
              <a:gd name="connsiteX2" fmla="*/ 1509834 w 1509834"/>
              <a:gd name="connsiteY2" fmla="*/ 138234 h 487560"/>
              <a:gd name="connsiteX3" fmla="*/ 975122 w 1509834"/>
              <a:gd name="connsiteY3" fmla="*/ 487560 h 487560"/>
              <a:gd name="connsiteX4" fmla="*/ 0 w 1509834"/>
              <a:gd name="connsiteY4" fmla="*/ 487560 h 487560"/>
              <a:gd name="connsiteX5" fmla="*/ 0 w 1509834"/>
              <a:gd name="connsiteY5" fmla="*/ 0 h 487560"/>
              <a:gd name="connsiteX0" fmla="*/ 0 w 1580852"/>
              <a:gd name="connsiteY0" fmla="*/ 0 h 487560"/>
              <a:gd name="connsiteX1" fmla="*/ 975122 w 1580852"/>
              <a:gd name="connsiteY1" fmla="*/ 0 h 487560"/>
              <a:gd name="connsiteX2" fmla="*/ 1580852 w 1580852"/>
              <a:gd name="connsiteY2" fmla="*/ 138234 h 487560"/>
              <a:gd name="connsiteX3" fmla="*/ 975122 w 1580852"/>
              <a:gd name="connsiteY3" fmla="*/ 487560 h 487560"/>
              <a:gd name="connsiteX4" fmla="*/ 0 w 1580852"/>
              <a:gd name="connsiteY4" fmla="*/ 487560 h 487560"/>
              <a:gd name="connsiteX5" fmla="*/ 0 w 1580852"/>
              <a:gd name="connsiteY5" fmla="*/ 0 h 487560"/>
              <a:gd name="connsiteX0" fmla="*/ 0 w 1580852"/>
              <a:gd name="connsiteY0" fmla="*/ 7818 h 495378"/>
              <a:gd name="connsiteX1" fmla="*/ 1347967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  <a:gd name="connsiteX0" fmla="*/ 0 w 1580852"/>
              <a:gd name="connsiteY0" fmla="*/ 7818 h 495378"/>
              <a:gd name="connsiteX1" fmla="*/ 1343528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852" h="495378">
                <a:moveTo>
                  <a:pt x="0" y="7818"/>
                </a:moveTo>
                <a:lnTo>
                  <a:pt x="1343528" y="0"/>
                </a:lnTo>
                <a:lnTo>
                  <a:pt x="1580852" y="146052"/>
                </a:lnTo>
                <a:lnTo>
                  <a:pt x="975122" y="495378"/>
                </a:lnTo>
                <a:lnTo>
                  <a:pt x="0" y="495378"/>
                </a:lnTo>
                <a:lnTo>
                  <a:pt x="0" y="7818"/>
                </a:lnTo>
                <a:close/>
              </a:path>
            </a:pathLst>
          </a:custGeom>
          <a:solidFill>
            <a:schemeClr val="bg1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69342" tIns="34671" rIns="139226" bIns="346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1300" kern="1200"/>
          </a:p>
        </p:txBody>
      </p:sp>
      <p:sp>
        <p:nvSpPr>
          <p:cNvPr id="20" name="流程圖: 文件 19"/>
          <p:cNvSpPr/>
          <p:nvPr userDrawn="1"/>
        </p:nvSpPr>
        <p:spPr>
          <a:xfrm rot="10800000">
            <a:off x="-12700" y="6479507"/>
            <a:ext cx="9156700" cy="378492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30"/>
              <a:gd name="connsiteY0" fmla="*/ 0 h 20645"/>
              <a:gd name="connsiteX1" fmla="*/ 21600 w 21630"/>
              <a:gd name="connsiteY1" fmla="*/ 0 h 20645"/>
              <a:gd name="connsiteX2" fmla="*/ 21630 w 21630"/>
              <a:gd name="connsiteY2" fmla="*/ 4160 h 20645"/>
              <a:gd name="connsiteX3" fmla="*/ 0 w 21630"/>
              <a:gd name="connsiteY3" fmla="*/ 20172 h 20645"/>
              <a:gd name="connsiteX4" fmla="*/ 0 w 21630"/>
              <a:gd name="connsiteY4" fmla="*/ 0 h 2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30" h="20645">
                <a:moveTo>
                  <a:pt x="0" y="0"/>
                </a:moveTo>
                <a:lnTo>
                  <a:pt x="21600" y="0"/>
                </a:lnTo>
                <a:cubicBezTo>
                  <a:pt x="21600" y="5774"/>
                  <a:pt x="21630" y="-1614"/>
                  <a:pt x="21630" y="4160"/>
                </a:cubicBezTo>
                <a:cubicBezTo>
                  <a:pt x="10830" y="4160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流程圖: 儲存資料 18"/>
          <p:cNvSpPr/>
          <p:nvPr userDrawn="1"/>
        </p:nvSpPr>
        <p:spPr>
          <a:xfrm rot="18853870">
            <a:off x="-121649" y="6064133"/>
            <a:ext cx="642838" cy="1239645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sz="quarter" idx="10"/>
          </p:nvPr>
        </p:nvSpPr>
        <p:spPr>
          <a:xfrm>
            <a:off x="4932040" y="476712"/>
            <a:ext cx="3780528" cy="360000"/>
          </a:xfrm>
        </p:spPr>
        <p:txBody>
          <a:bodyPr>
            <a:noAutofit/>
          </a:bodyPr>
          <a:lstStyle>
            <a:lvl1pPr marL="0" indent="0" algn="l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21" name="文字方塊 20"/>
          <p:cNvSpPr txBox="1"/>
          <p:nvPr userDrawn="1"/>
        </p:nvSpPr>
        <p:spPr>
          <a:xfrm>
            <a:off x="7740352" y="6528557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2014/12/1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23" name="文字方塊 22"/>
          <p:cNvSpPr txBox="1"/>
          <p:nvPr userDrawn="1"/>
        </p:nvSpPr>
        <p:spPr>
          <a:xfrm>
            <a:off x="-31489" y="657760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76EBA20-861E-4486-99FE-6A49445AB3D7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動作按鈕: 首頁 23">
            <a:hlinkClick r:id="rId2" action="ppaction://hlinksldjump" highlightClick="1"/>
          </p:cNvPr>
          <p:cNvSpPr/>
          <p:nvPr userDrawn="1"/>
        </p:nvSpPr>
        <p:spPr>
          <a:xfrm>
            <a:off x="8720107" y="6520445"/>
            <a:ext cx="324000" cy="324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5" name="群組 24"/>
          <p:cNvGrpSpPr/>
          <p:nvPr userDrawn="1"/>
        </p:nvGrpSpPr>
        <p:grpSpPr>
          <a:xfrm>
            <a:off x="1969772" y="-12700"/>
            <a:ext cx="7200000" cy="450000"/>
            <a:chOff x="975122" y="0"/>
            <a:chExt cx="5119389" cy="487560"/>
          </a:xfrm>
          <a:solidFill>
            <a:schemeClr val="bg1">
              <a:lumMod val="85000"/>
            </a:schemeClr>
          </a:solidFill>
        </p:grpSpPr>
        <p:sp>
          <p:nvSpPr>
            <p:cNvPr id="26" name="手繪多邊形 25"/>
            <p:cNvSpPr/>
            <p:nvPr/>
          </p:nvSpPr>
          <p:spPr>
            <a:xfrm>
              <a:off x="975122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研究動機</a:t>
              </a:r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1950243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基本資料</a:t>
              </a:r>
            </a:p>
          </p:txBody>
        </p:sp>
        <p:sp>
          <p:nvSpPr>
            <p:cNvPr id="28" name="手繪多邊形 27"/>
            <p:cNvSpPr/>
            <p:nvPr/>
          </p:nvSpPr>
          <p:spPr>
            <a:xfrm>
              <a:off x="2925365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SWOT</a:t>
              </a:r>
              <a:r>
                <a:rPr lang="zh-TW" altLang="en-US" sz="2000" b="1" kern="1200" dirty="0" smtClean="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分析</a:t>
              </a:r>
              <a:endParaRPr lang="zh-TW" altLang="en-US" sz="2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手繪多邊形 28"/>
            <p:cNvSpPr/>
            <p:nvPr/>
          </p:nvSpPr>
          <p:spPr>
            <a:xfrm>
              <a:off x="3900487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dirty="0">
                  <a:solidFill>
                    <a:schemeClr val="bg1">
                      <a:lumMod val="50000"/>
                    </a:schemeClr>
                  </a:solidFill>
                </a:rPr>
                <a:t>4P</a:t>
              </a: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分析</a:t>
              </a:r>
            </a:p>
          </p:txBody>
        </p:sp>
        <p:sp>
          <p:nvSpPr>
            <p:cNvPr id="30" name="手繪多邊形 29"/>
            <p:cNvSpPr/>
            <p:nvPr/>
          </p:nvSpPr>
          <p:spPr>
            <a:xfrm>
              <a:off x="4875609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324000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 smtClean="0">
                  <a:solidFill>
                    <a:schemeClr val="bg1">
                      <a:lumMod val="50000"/>
                    </a:schemeClr>
                  </a:solidFill>
                </a:rPr>
                <a:t>結論</a:t>
              </a:r>
              <a:endParaRPr lang="zh-TW" altLang="en-US" sz="2000" kern="12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32" name="圖片 3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3" y="116632"/>
            <a:ext cx="1692053" cy="533052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4011058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流程圖: 程序 16"/>
          <p:cNvSpPr/>
          <p:nvPr userDrawn="1"/>
        </p:nvSpPr>
        <p:spPr>
          <a:xfrm>
            <a:off x="8532440" y="-333000"/>
            <a:ext cx="611560" cy="1188000"/>
          </a:xfrm>
          <a:prstGeom prst="flowChartProcess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五邊形 15"/>
          <p:cNvSpPr/>
          <p:nvPr userDrawn="1"/>
        </p:nvSpPr>
        <p:spPr>
          <a:xfrm>
            <a:off x="0" y="-333000"/>
            <a:ext cx="9144000" cy="1188000"/>
          </a:xfrm>
          <a:prstGeom prst="homePlat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手繪多邊形 8"/>
          <p:cNvSpPr/>
          <p:nvPr/>
        </p:nvSpPr>
        <p:spPr>
          <a:xfrm>
            <a:off x="35496" y="-12700"/>
            <a:ext cx="2261600" cy="804700"/>
          </a:xfrm>
          <a:custGeom>
            <a:avLst/>
            <a:gdLst>
              <a:gd name="connsiteX0" fmla="*/ 0 w 1218902"/>
              <a:gd name="connsiteY0" fmla="*/ 0 h 487560"/>
              <a:gd name="connsiteX1" fmla="*/ 975122 w 1218902"/>
              <a:gd name="connsiteY1" fmla="*/ 0 h 487560"/>
              <a:gd name="connsiteX2" fmla="*/ 1218902 w 1218902"/>
              <a:gd name="connsiteY2" fmla="*/ 243780 h 487560"/>
              <a:gd name="connsiteX3" fmla="*/ 975122 w 1218902"/>
              <a:gd name="connsiteY3" fmla="*/ 487560 h 487560"/>
              <a:gd name="connsiteX4" fmla="*/ 0 w 1218902"/>
              <a:gd name="connsiteY4" fmla="*/ 487560 h 487560"/>
              <a:gd name="connsiteX5" fmla="*/ 0 w 1218902"/>
              <a:gd name="connsiteY5" fmla="*/ 0 h 487560"/>
              <a:gd name="connsiteX0" fmla="*/ 0 w 1509834"/>
              <a:gd name="connsiteY0" fmla="*/ 0 h 487560"/>
              <a:gd name="connsiteX1" fmla="*/ 975122 w 1509834"/>
              <a:gd name="connsiteY1" fmla="*/ 0 h 487560"/>
              <a:gd name="connsiteX2" fmla="*/ 1509834 w 1509834"/>
              <a:gd name="connsiteY2" fmla="*/ 138234 h 487560"/>
              <a:gd name="connsiteX3" fmla="*/ 975122 w 1509834"/>
              <a:gd name="connsiteY3" fmla="*/ 487560 h 487560"/>
              <a:gd name="connsiteX4" fmla="*/ 0 w 1509834"/>
              <a:gd name="connsiteY4" fmla="*/ 487560 h 487560"/>
              <a:gd name="connsiteX5" fmla="*/ 0 w 1509834"/>
              <a:gd name="connsiteY5" fmla="*/ 0 h 487560"/>
              <a:gd name="connsiteX0" fmla="*/ 0 w 1580852"/>
              <a:gd name="connsiteY0" fmla="*/ 0 h 487560"/>
              <a:gd name="connsiteX1" fmla="*/ 975122 w 1580852"/>
              <a:gd name="connsiteY1" fmla="*/ 0 h 487560"/>
              <a:gd name="connsiteX2" fmla="*/ 1580852 w 1580852"/>
              <a:gd name="connsiteY2" fmla="*/ 138234 h 487560"/>
              <a:gd name="connsiteX3" fmla="*/ 975122 w 1580852"/>
              <a:gd name="connsiteY3" fmla="*/ 487560 h 487560"/>
              <a:gd name="connsiteX4" fmla="*/ 0 w 1580852"/>
              <a:gd name="connsiteY4" fmla="*/ 487560 h 487560"/>
              <a:gd name="connsiteX5" fmla="*/ 0 w 1580852"/>
              <a:gd name="connsiteY5" fmla="*/ 0 h 487560"/>
              <a:gd name="connsiteX0" fmla="*/ 0 w 1580852"/>
              <a:gd name="connsiteY0" fmla="*/ 7818 h 495378"/>
              <a:gd name="connsiteX1" fmla="*/ 1347967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  <a:gd name="connsiteX0" fmla="*/ 0 w 1580852"/>
              <a:gd name="connsiteY0" fmla="*/ 7818 h 495378"/>
              <a:gd name="connsiteX1" fmla="*/ 1343528 w 1580852"/>
              <a:gd name="connsiteY1" fmla="*/ 0 h 495378"/>
              <a:gd name="connsiteX2" fmla="*/ 1580852 w 1580852"/>
              <a:gd name="connsiteY2" fmla="*/ 146052 h 495378"/>
              <a:gd name="connsiteX3" fmla="*/ 975122 w 1580852"/>
              <a:gd name="connsiteY3" fmla="*/ 495378 h 495378"/>
              <a:gd name="connsiteX4" fmla="*/ 0 w 1580852"/>
              <a:gd name="connsiteY4" fmla="*/ 495378 h 495378"/>
              <a:gd name="connsiteX5" fmla="*/ 0 w 1580852"/>
              <a:gd name="connsiteY5" fmla="*/ 7818 h 495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80852" h="495378">
                <a:moveTo>
                  <a:pt x="0" y="7818"/>
                </a:moveTo>
                <a:lnTo>
                  <a:pt x="1343528" y="0"/>
                </a:lnTo>
                <a:lnTo>
                  <a:pt x="1580852" y="146052"/>
                </a:lnTo>
                <a:lnTo>
                  <a:pt x="975122" y="495378"/>
                </a:lnTo>
                <a:lnTo>
                  <a:pt x="0" y="495378"/>
                </a:lnTo>
                <a:lnTo>
                  <a:pt x="0" y="7818"/>
                </a:lnTo>
                <a:close/>
              </a:path>
            </a:pathLst>
          </a:custGeom>
          <a:solidFill>
            <a:schemeClr val="bg1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69342" tIns="34671" rIns="139226" bIns="34671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1300" kern="1200"/>
          </a:p>
        </p:txBody>
      </p:sp>
      <p:sp>
        <p:nvSpPr>
          <p:cNvPr id="20" name="流程圖: 文件 19"/>
          <p:cNvSpPr/>
          <p:nvPr userDrawn="1"/>
        </p:nvSpPr>
        <p:spPr>
          <a:xfrm rot="10800000">
            <a:off x="-12700" y="6479507"/>
            <a:ext cx="9156700" cy="378492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30"/>
              <a:gd name="connsiteY0" fmla="*/ 0 h 20645"/>
              <a:gd name="connsiteX1" fmla="*/ 21600 w 21630"/>
              <a:gd name="connsiteY1" fmla="*/ 0 h 20645"/>
              <a:gd name="connsiteX2" fmla="*/ 21630 w 21630"/>
              <a:gd name="connsiteY2" fmla="*/ 4160 h 20645"/>
              <a:gd name="connsiteX3" fmla="*/ 0 w 21630"/>
              <a:gd name="connsiteY3" fmla="*/ 20172 h 20645"/>
              <a:gd name="connsiteX4" fmla="*/ 0 w 21630"/>
              <a:gd name="connsiteY4" fmla="*/ 0 h 20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30" h="20645">
                <a:moveTo>
                  <a:pt x="0" y="0"/>
                </a:moveTo>
                <a:lnTo>
                  <a:pt x="21600" y="0"/>
                </a:lnTo>
                <a:cubicBezTo>
                  <a:pt x="21600" y="5774"/>
                  <a:pt x="21630" y="-1614"/>
                  <a:pt x="21630" y="4160"/>
                </a:cubicBezTo>
                <a:cubicBezTo>
                  <a:pt x="10830" y="4160"/>
                  <a:pt x="10800" y="23922"/>
                  <a:pt x="0" y="20172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流程圖: 儲存資料 18"/>
          <p:cNvSpPr/>
          <p:nvPr userDrawn="1"/>
        </p:nvSpPr>
        <p:spPr>
          <a:xfrm rot="18853870">
            <a:off x="-121649" y="6064133"/>
            <a:ext cx="642838" cy="1239645"/>
          </a:xfrm>
          <a:prstGeom prst="flowChartOnlineStora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內容版面配置區 21"/>
          <p:cNvSpPr>
            <a:spLocks noGrp="1"/>
          </p:cNvSpPr>
          <p:nvPr>
            <p:ph sz="quarter" idx="10"/>
          </p:nvPr>
        </p:nvSpPr>
        <p:spPr>
          <a:xfrm>
            <a:off x="2267272" y="476712"/>
            <a:ext cx="6265168" cy="360000"/>
          </a:xfrm>
        </p:spPr>
        <p:txBody>
          <a:bodyPr>
            <a:noAutofit/>
          </a:bodyPr>
          <a:lstStyle>
            <a:lvl1pPr marL="0" indent="0" algn="r"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21" name="文字方塊 20"/>
          <p:cNvSpPr txBox="1"/>
          <p:nvPr userDrawn="1"/>
        </p:nvSpPr>
        <p:spPr>
          <a:xfrm>
            <a:off x="7740352" y="6528557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chemeClr val="bg1"/>
                </a:solidFill>
              </a:rPr>
              <a:t>2014/12/1</a:t>
            </a:r>
            <a:endParaRPr lang="zh-TW" altLang="en-US" sz="1400" dirty="0">
              <a:solidFill>
                <a:schemeClr val="bg1"/>
              </a:solidFill>
            </a:endParaRPr>
          </a:p>
        </p:txBody>
      </p:sp>
      <p:sp>
        <p:nvSpPr>
          <p:cNvPr id="23" name="文字方塊 22"/>
          <p:cNvSpPr txBox="1"/>
          <p:nvPr userDrawn="1"/>
        </p:nvSpPr>
        <p:spPr>
          <a:xfrm>
            <a:off x="-31489" y="6577607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76EBA20-861E-4486-99FE-6A49445AB3D7}" type="slidenum">
              <a:rPr lang="zh-TW" alt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zh-TW" alt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動作按鈕: 首頁 23">
            <a:hlinkClick r:id="rId2" action="ppaction://hlinksldjump" highlightClick="1"/>
          </p:cNvPr>
          <p:cNvSpPr/>
          <p:nvPr userDrawn="1"/>
        </p:nvSpPr>
        <p:spPr>
          <a:xfrm>
            <a:off x="8720107" y="6520445"/>
            <a:ext cx="324000" cy="324000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5" name="群組 24"/>
          <p:cNvGrpSpPr/>
          <p:nvPr userDrawn="1"/>
        </p:nvGrpSpPr>
        <p:grpSpPr>
          <a:xfrm>
            <a:off x="1969772" y="-12700"/>
            <a:ext cx="7200000" cy="450000"/>
            <a:chOff x="975122" y="0"/>
            <a:chExt cx="5119389" cy="487560"/>
          </a:xfrm>
          <a:solidFill>
            <a:schemeClr val="bg1">
              <a:lumMod val="85000"/>
            </a:schemeClr>
          </a:solidFill>
        </p:grpSpPr>
        <p:sp>
          <p:nvSpPr>
            <p:cNvPr id="26" name="手繪多邊形 25"/>
            <p:cNvSpPr/>
            <p:nvPr/>
          </p:nvSpPr>
          <p:spPr>
            <a:xfrm>
              <a:off x="975122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研究動機</a:t>
              </a:r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1950243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dirty="0">
                  <a:solidFill>
                    <a:schemeClr val="bg1">
                      <a:lumMod val="50000"/>
                    </a:schemeClr>
                  </a:solidFill>
                </a:rPr>
                <a:t>基本資料</a:t>
              </a:r>
            </a:p>
          </p:txBody>
        </p:sp>
        <p:sp>
          <p:nvSpPr>
            <p:cNvPr id="28" name="手繪多邊形 27"/>
            <p:cNvSpPr/>
            <p:nvPr/>
          </p:nvSpPr>
          <p:spPr>
            <a:xfrm>
              <a:off x="2925365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spc="-150" dirty="0" smtClean="0">
                  <a:solidFill>
                    <a:schemeClr val="bg1">
                      <a:lumMod val="50000"/>
                    </a:schemeClr>
                  </a:solidFill>
                </a:rPr>
                <a:t>SWOT</a:t>
              </a:r>
              <a:r>
                <a:rPr lang="zh-TW" altLang="en-US" sz="2000" dirty="0" smtClean="0">
                  <a:solidFill>
                    <a:schemeClr val="bg1">
                      <a:lumMod val="50000"/>
                    </a:schemeClr>
                  </a:solidFill>
                </a:rPr>
                <a:t>分析</a:t>
              </a:r>
              <a:endParaRPr lang="zh-TW" altLang="en-US" sz="2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9" name="手繪多邊形 28"/>
            <p:cNvSpPr/>
            <p:nvPr/>
          </p:nvSpPr>
          <p:spPr>
            <a:xfrm>
              <a:off x="3900487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spcFirstLastPara="0" vert="horz" wrap="none" lIns="295787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4P</a:t>
              </a:r>
              <a:r>
                <a:rPr lang="zh-TW" altLang="en-US" sz="2000" b="1" kern="1200" dirty="0">
                  <a:solidFill>
                    <a:schemeClr val="bg1"/>
                  </a:solidFill>
                  <a:latin typeface="+mn-lt"/>
                  <a:ea typeface="+mn-ea"/>
                  <a:cs typeface="+mn-cs"/>
                </a:rPr>
                <a:t>分析</a:t>
              </a:r>
            </a:p>
          </p:txBody>
        </p:sp>
        <p:sp>
          <p:nvSpPr>
            <p:cNvPr id="30" name="手繪多邊形 29"/>
            <p:cNvSpPr/>
            <p:nvPr/>
          </p:nvSpPr>
          <p:spPr>
            <a:xfrm>
              <a:off x="4875609" y="0"/>
              <a:ext cx="1218902" cy="487560"/>
            </a:xfrm>
            <a:custGeom>
              <a:avLst/>
              <a:gdLst>
                <a:gd name="connsiteX0" fmla="*/ 0 w 1218902"/>
                <a:gd name="connsiteY0" fmla="*/ 0 h 487560"/>
                <a:gd name="connsiteX1" fmla="*/ 975122 w 1218902"/>
                <a:gd name="connsiteY1" fmla="*/ 0 h 487560"/>
                <a:gd name="connsiteX2" fmla="*/ 1218902 w 1218902"/>
                <a:gd name="connsiteY2" fmla="*/ 243780 h 487560"/>
                <a:gd name="connsiteX3" fmla="*/ 975122 w 1218902"/>
                <a:gd name="connsiteY3" fmla="*/ 487560 h 487560"/>
                <a:gd name="connsiteX4" fmla="*/ 0 w 1218902"/>
                <a:gd name="connsiteY4" fmla="*/ 487560 h 487560"/>
                <a:gd name="connsiteX5" fmla="*/ 243780 w 1218902"/>
                <a:gd name="connsiteY5" fmla="*/ 243780 h 487560"/>
                <a:gd name="connsiteX6" fmla="*/ 0 w 1218902"/>
                <a:gd name="connsiteY6" fmla="*/ 0 h 487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18902" h="487560">
                  <a:moveTo>
                    <a:pt x="0" y="0"/>
                  </a:moveTo>
                  <a:lnTo>
                    <a:pt x="975122" y="0"/>
                  </a:lnTo>
                  <a:lnTo>
                    <a:pt x="1218902" y="243780"/>
                  </a:lnTo>
                  <a:lnTo>
                    <a:pt x="975122" y="487560"/>
                  </a:lnTo>
                  <a:lnTo>
                    <a:pt x="0" y="487560"/>
                  </a:lnTo>
                  <a:lnTo>
                    <a:pt x="243780" y="243780"/>
                  </a:lnTo>
                  <a:lnTo>
                    <a:pt x="0" y="0"/>
                  </a:lnTo>
                  <a:close/>
                </a:path>
              </a:pathLst>
            </a:custGeom>
            <a:grpFill/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none" lIns="324000" tIns="34671" rIns="261116" bIns="346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000" kern="1200" dirty="0" smtClean="0">
                  <a:solidFill>
                    <a:schemeClr val="bg1">
                      <a:lumMod val="50000"/>
                    </a:schemeClr>
                  </a:solidFill>
                </a:rPr>
                <a:t>結論</a:t>
              </a:r>
              <a:endParaRPr lang="zh-TW" altLang="en-US" sz="2000" kern="12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32" name="圖片 3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3" y="116632"/>
            <a:ext cx="1692053" cy="533052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375614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9FD6-5EB1-4F5C-B6CC-13FCA8EF2529}" type="datetimeFigureOut">
              <a:rPr lang="zh-TW" altLang="en-US" smtClean="0"/>
              <a:t>2015/4/7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438E-34FE-4F3B-B4F8-1549EC857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06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2" r:id="rId2"/>
    <p:sldLayoutId id="214748369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72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67544" y="1412776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800" dirty="0"/>
              <a:t>一、</a:t>
            </a:r>
            <a:r>
              <a:rPr lang="zh-TW" altLang="zh-TW" sz="2800" dirty="0" smtClean="0"/>
              <a:t>結論</a:t>
            </a:r>
            <a:endParaRPr lang="en-US" altLang="zh-TW" sz="2800" dirty="0" smtClean="0"/>
          </a:p>
          <a:p>
            <a:pPr lvl="0"/>
            <a:endParaRPr lang="en-US" altLang="zh-TW" sz="2800" dirty="0" smtClean="0"/>
          </a:p>
          <a:p>
            <a:pPr lvl="0"/>
            <a:r>
              <a:rPr lang="zh-TW" altLang="zh-TW" sz="2800" dirty="0" smtClean="0"/>
              <a:t>銷售</a:t>
            </a:r>
            <a:r>
              <a:rPr lang="zh-TW" altLang="zh-TW" sz="2800" dirty="0"/>
              <a:t>通路</a:t>
            </a:r>
            <a:r>
              <a:rPr lang="en-US" altLang="zh-TW" sz="2800" dirty="0"/>
              <a:t>:</a:t>
            </a:r>
            <a:endParaRPr lang="zh-TW" altLang="zh-TW" sz="2800" dirty="0"/>
          </a:p>
          <a:p>
            <a:r>
              <a:rPr lang="zh-TW" altLang="zh-TW" sz="2800" dirty="0"/>
              <a:t>可口可樂公司銷售遍布全世界，通路廣泛在各大零售業，便利商店、連鎖速食店或者自動販賣家等等都可以看見可口可樂公司的產品</a:t>
            </a:r>
            <a:r>
              <a:rPr lang="zh-TW" altLang="zh-TW" sz="2800" dirty="0" smtClean="0"/>
              <a:t>。</a:t>
            </a:r>
            <a:endParaRPr lang="zh-TW" altLang="zh-TW" sz="2800" dirty="0"/>
          </a:p>
          <a:p>
            <a:endParaRPr lang="en-US" altLang="zh-TW" sz="2800" dirty="0" smtClean="0"/>
          </a:p>
          <a:p>
            <a:r>
              <a:rPr lang="zh-TW" altLang="zh-TW" sz="2800" dirty="0" smtClean="0"/>
              <a:t>二</a:t>
            </a:r>
            <a:r>
              <a:rPr lang="zh-TW" altLang="zh-TW" sz="2800" dirty="0"/>
              <a:t>、</a:t>
            </a:r>
            <a:r>
              <a:rPr lang="zh-TW" altLang="zh-TW" sz="2800" dirty="0" smtClean="0"/>
              <a:t>建議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pPr lvl="0"/>
            <a:r>
              <a:rPr lang="zh-TW" altLang="zh-TW" sz="2800" dirty="0"/>
              <a:t>利用現有廣大的銷售通路和品牌知名度，多元發展飲品以外的商品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38735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15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34320" y="1350113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 smtClean="0"/>
              <a:t>一、</a:t>
            </a:r>
            <a:r>
              <a:rPr lang="zh-TW" altLang="zh-TW" sz="4800" dirty="0"/>
              <a:t>研究動機</a:t>
            </a:r>
            <a:endParaRPr lang="zh-TW" altLang="en-US" sz="48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89756" y="2204864"/>
            <a:ext cx="89644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/>
            <a:r>
              <a:rPr lang="zh-TW" altLang="zh-TW" sz="3200" dirty="0"/>
              <a:t>有人說最早可樂本是一種治感冒的偏方，但因為本身過於苦，所以增加了許多添加物及香料使其變甜變好喝；也有人說可樂是一種利尿解熱的草本飲品，可樂的起源說法有千百種，至今都不確定可口可樂的起源、秘方，但仍受大眾所愛，以至於引起我們想探討</a:t>
            </a:r>
            <a:r>
              <a:rPr lang="zh-TW" altLang="zh-TW" sz="3200" dirty="0" smtClean="0"/>
              <a:t>其</a:t>
            </a:r>
            <a:r>
              <a:rPr lang="zh-TW" altLang="en-US" sz="3200" dirty="0"/>
              <a:t>產品</a:t>
            </a:r>
            <a:r>
              <a:rPr lang="zh-TW" altLang="zh-TW" sz="3200" dirty="0" smtClean="0"/>
              <a:t>價值</a:t>
            </a:r>
            <a:r>
              <a:rPr lang="zh-TW" altLang="zh-TW" sz="3200" dirty="0"/>
              <a:t>，並研究它的行銷手法。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92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39552" y="1268760"/>
            <a:ext cx="806489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二、</a:t>
            </a:r>
            <a:r>
              <a:rPr lang="zh-TW" altLang="zh-TW" sz="4000" dirty="0"/>
              <a:t>研究</a:t>
            </a:r>
            <a:r>
              <a:rPr lang="zh-TW" altLang="zh-TW" sz="4000" dirty="0" smtClean="0"/>
              <a:t>目的</a:t>
            </a:r>
            <a:endParaRPr lang="en-US" altLang="zh-TW" sz="4000" dirty="0" smtClean="0"/>
          </a:p>
          <a:p>
            <a:pPr lvl="5"/>
            <a:r>
              <a:rPr lang="en-US" altLang="zh-TW" sz="2800" dirty="0">
                <a:solidFill>
                  <a:prstClr val="black"/>
                </a:solidFill>
              </a:rPr>
              <a:t>(</a:t>
            </a:r>
            <a:r>
              <a:rPr lang="zh-TW" altLang="zh-TW" sz="2800" dirty="0">
                <a:solidFill>
                  <a:prstClr val="black"/>
                </a:solidFill>
              </a:rPr>
              <a:t>一</a:t>
            </a:r>
            <a:r>
              <a:rPr lang="en-US" altLang="zh-TW" sz="2800" dirty="0">
                <a:solidFill>
                  <a:prstClr val="black"/>
                </a:solidFill>
              </a:rPr>
              <a:t>) </a:t>
            </a:r>
            <a:r>
              <a:rPr lang="zh-TW" altLang="zh-TW" sz="2800" dirty="0">
                <a:solidFill>
                  <a:prstClr val="black"/>
                </a:solidFill>
              </a:rPr>
              <a:t>研究可口可樂行銷</a:t>
            </a:r>
            <a:r>
              <a:rPr lang="zh-TW" altLang="zh-TW" sz="2800" dirty="0" smtClean="0">
                <a:solidFill>
                  <a:prstClr val="black"/>
                </a:solidFill>
              </a:rPr>
              <a:t>手法</a:t>
            </a:r>
            <a:endParaRPr lang="en-US" altLang="zh-TW" sz="2800" dirty="0" smtClean="0">
              <a:solidFill>
                <a:prstClr val="black"/>
              </a:solidFill>
            </a:endParaRPr>
          </a:p>
          <a:p>
            <a:pPr lvl="5"/>
            <a:r>
              <a:rPr lang="en-US" altLang="zh-TW" sz="2800" dirty="0">
                <a:solidFill>
                  <a:prstClr val="black"/>
                </a:solidFill>
              </a:rPr>
              <a:t>(</a:t>
            </a:r>
            <a:r>
              <a:rPr lang="zh-TW" altLang="zh-TW" sz="2800" dirty="0">
                <a:solidFill>
                  <a:prstClr val="black"/>
                </a:solidFill>
              </a:rPr>
              <a:t>二</a:t>
            </a:r>
            <a:r>
              <a:rPr lang="en-US" altLang="zh-TW" sz="2800" dirty="0">
                <a:solidFill>
                  <a:prstClr val="black"/>
                </a:solidFill>
              </a:rPr>
              <a:t>) </a:t>
            </a:r>
            <a:r>
              <a:rPr lang="zh-TW" altLang="zh-TW" sz="2800" dirty="0">
                <a:solidFill>
                  <a:prstClr val="black"/>
                </a:solidFill>
              </a:rPr>
              <a:t>探討可口可樂產品</a:t>
            </a:r>
            <a:r>
              <a:rPr lang="zh-TW" altLang="zh-TW" sz="2800" dirty="0" smtClean="0">
                <a:solidFill>
                  <a:prstClr val="black"/>
                </a:solidFill>
              </a:rPr>
              <a:t>價值</a:t>
            </a:r>
            <a:endParaRPr lang="en-US" altLang="zh-TW" sz="2800" dirty="0" smtClean="0">
              <a:solidFill>
                <a:prstClr val="black"/>
              </a:solidFill>
            </a:endParaRPr>
          </a:p>
          <a:p>
            <a:pPr lvl="5"/>
            <a:endParaRPr lang="en-US" altLang="zh-TW" sz="2800" dirty="0" smtClean="0">
              <a:solidFill>
                <a:prstClr val="black"/>
              </a:solidFill>
            </a:endParaRPr>
          </a:p>
          <a:p>
            <a:pPr lvl="0"/>
            <a:r>
              <a:rPr lang="zh-TW" altLang="en-US" sz="4000" dirty="0" smtClean="0">
                <a:solidFill>
                  <a:prstClr val="black"/>
                </a:solidFill>
              </a:rPr>
              <a:t>三、</a:t>
            </a:r>
            <a:r>
              <a:rPr lang="zh-TW" altLang="zh-TW" sz="4000" dirty="0"/>
              <a:t>研究</a:t>
            </a:r>
            <a:r>
              <a:rPr lang="zh-TW" altLang="zh-TW" sz="4000" dirty="0" smtClean="0"/>
              <a:t>流程圖</a:t>
            </a:r>
            <a:endParaRPr lang="en-US" altLang="zh-TW" sz="4000" dirty="0" smtClean="0"/>
          </a:p>
          <a:p>
            <a:pPr lvl="0"/>
            <a:endParaRPr lang="zh-TW" altLang="en-US" sz="4000" dirty="0">
              <a:solidFill>
                <a:prstClr val="black"/>
              </a:solidFill>
            </a:endParaRPr>
          </a:p>
          <a:p>
            <a:pPr lvl="0"/>
            <a:endParaRPr lang="zh-TW" altLang="en-US" sz="2800" dirty="0">
              <a:solidFill>
                <a:prstClr val="black"/>
              </a:solidFill>
            </a:endParaRPr>
          </a:p>
          <a:p>
            <a:endParaRPr lang="zh-TW" altLang="en-US" sz="4000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22803142"/>
              </p:ext>
            </p:extLst>
          </p:nvPr>
        </p:nvGraphicFramePr>
        <p:xfrm>
          <a:off x="251520" y="3140968"/>
          <a:ext cx="8052048" cy="3356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內容版面配置區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199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466168393"/>
              </p:ext>
            </p:extLst>
          </p:nvPr>
        </p:nvGraphicFramePr>
        <p:xfrm>
          <a:off x="467544" y="1124744"/>
          <a:ext cx="8208912" cy="51530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32070"/>
                <a:gridCol w="6476842"/>
              </a:tblGrid>
              <a:tr h="32411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zh-TW" sz="48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可口可樂</a:t>
                      </a:r>
                      <a:endParaRPr lang="zh-TW" altLang="en-US" sz="4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1260" marR="61260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61260" marR="61260"/>
                </a:tc>
              </a:tr>
              <a:tr h="559432">
                <a:tc>
                  <a:txBody>
                    <a:bodyPr/>
                    <a:lstStyle/>
                    <a:p>
                      <a:r>
                        <a:rPr lang="zh-TW" altLang="zh-TW" sz="2400" kern="1200" dirty="0" smtClean="0">
                          <a:effectLst/>
                        </a:rPr>
                        <a:t>起源時間</a:t>
                      </a:r>
                      <a:endParaRPr lang="zh-TW" altLang="en-US" sz="2400" b="0" dirty="0"/>
                    </a:p>
                  </a:txBody>
                  <a:tcPr marL="61260" marR="61260"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 smtClean="0">
                          <a:effectLst/>
                        </a:rPr>
                        <a:t>1886</a:t>
                      </a:r>
                      <a:r>
                        <a:rPr lang="zh-TW" altLang="zh-TW" sz="2400" kern="1200" dirty="0" smtClean="0">
                          <a:effectLst/>
                        </a:rPr>
                        <a:t>年</a:t>
                      </a:r>
                      <a:endParaRPr lang="zh-TW" altLang="en-US" sz="2400" dirty="0"/>
                    </a:p>
                  </a:txBody>
                  <a:tcPr marL="61260" marR="61260"/>
                </a:tc>
              </a:tr>
              <a:tr h="559432">
                <a:tc>
                  <a:txBody>
                    <a:bodyPr/>
                    <a:lstStyle/>
                    <a:p>
                      <a:r>
                        <a:rPr lang="zh-TW" altLang="zh-TW" sz="2400" kern="1200" dirty="0" smtClean="0">
                          <a:effectLst/>
                        </a:rPr>
                        <a:t>創立時間</a:t>
                      </a:r>
                      <a:endParaRPr lang="zh-TW" altLang="en-US" sz="2400" b="0" dirty="0"/>
                    </a:p>
                  </a:txBody>
                  <a:tcPr marL="61260" marR="61260"/>
                </a:tc>
                <a:tc>
                  <a:txBody>
                    <a:bodyPr/>
                    <a:lstStyle/>
                    <a:p>
                      <a:r>
                        <a:rPr lang="en-US" altLang="zh-TW" sz="2400" kern="1200" dirty="0" smtClean="0">
                          <a:effectLst/>
                        </a:rPr>
                        <a:t>1892</a:t>
                      </a:r>
                      <a:r>
                        <a:rPr lang="zh-TW" altLang="zh-TW" sz="2400" kern="1200" dirty="0" smtClean="0">
                          <a:effectLst/>
                        </a:rPr>
                        <a:t>年</a:t>
                      </a:r>
                      <a:endParaRPr lang="zh-TW" altLang="en-US" sz="2400" dirty="0"/>
                    </a:p>
                  </a:txBody>
                  <a:tcPr marL="61260" marR="61260"/>
                </a:tc>
              </a:tr>
              <a:tr h="559432">
                <a:tc>
                  <a:txBody>
                    <a:bodyPr/>
                    <a:lstStyle/>
                    <a:p>
                      <a:r>
                        <a:rPr lang="zh-TW" altLang="zh-TW" sz="2400" kern="1200" dirty="0" smtClean="0">
                          <a:effectLst/>
                        </a:rPr>
                        <a:t>市場占有率</a:t>
                      </a:r>
                      <a:endParaRPr lang="zh-TW" altLang="en-US" sz="2400" b="0" dirty="0"/>
                    </a:p>
                  </a:txBody>
                  <a:tcPr marL="61260" marR="61260"/>
                </a:tc>
                <a:tc>
                  <a:txBody>
                    <a:bodyPr/>
                    <a:lstStyle/>
                    <a:p>
                      <a:r>
                        <a:rPr lang="zh-TW" altLang="zh-TW" sz="2400" kern="1200" dirty="0" smtClean="0">
                          <a:effectLst/>
                        </a:rPr>
                        <a:t>全球</a:t>
                      </a:r>
                      <a:r>
                        <a:rPr lang="en-US" altLang="zh-TW" sz="2400" kern="1200" dirty="0" smtClean="0">
                          <a:effectLst/>
                        </a:rPr>
                        <a:t>48%</a:t>
                      </a:r>
                      <a:endParaRPr lang="zh-TW" altLang="en-US" sz="2400" dirty="0"/>
                    </a:p>
                  </a:txBody>
                  <a:tcPr marL="61260" marR="61260"/>
                </a:tc>
              </a:tr>
              <a:tr h="559432">
                <a:tc>
                  <a:txBody>
                    <a:bodyPr/>
                    <a:lstStyle/>
                    <a:p>
                      <a:r>
                        <a:rPr lang="zh-TW" altLang="zh-TW" sz="2400" kern="1200" dirty="0" smtClean="0">
                          <a:effectLst/>
                        </a:rPr>
                        <a:t>品牌主張</a:t>
                      </a:r>
                      <a:endParaRPr lang="zh-TW" altLang="en-US" sz="2400" b="0" dirty="0"/>
                    </a:p>
                  </a:txBody>
                  <a:tcPr marL="61260" marR="61260"/>
                </a:tc>
                <a:tc>
                  <a:txBody>
                    <a:bodyPr/>
                    <a:lstStyle/>
                    <a:p>
                      <a:r>
                        <a:rPr lang="zh-TW" altLang="zh-TW" sz="2400" kern="1200" dirty="0" smtClean="0">
                          <a:effectLst/>
                        </a:rPr>
                        <a:t>可口可樂堅持的訴求是“可口如一”，代表經典和永恆</a:t>
                      </a:r>
                      <a:endParaRPr lang="zh-TW" altLang="en-US" sz="2400" dirty="0"/>
                    </a:p>
                  </a:txBody>
                  <a:tcPr marL="61260" marR="61260"/>
                </a:tc>
              </a:tr>
              <a:tr h="1198782">
                <a:tc>
                  <a:txBody>
                    <a:bodyPr/>
                    <a:lstStyle/>
                    <a:p>
                      <a:r>
                        <a:rPr lang="zh-TW" altLang="zh-TW" sz="2400" kern="1200" dirty="0" smtClean="0">
                          <a:effectLst/>
                        </a:rPr>
                        <a:t>公益活動</a:t>
                      </a:r>
                      <a:endParaRPr lang="zh-TW" altLang="en-US" sz="2400" b="0" dirty="0"/>
                    </a:p>
                  </a:txBody>
                  <a:tcPr marL="61260" marR="6126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</a:rPr>
                        <a:t>推出</a:t>
                      </a:r>
                      <a:r>
                        <a:rPr lang="zh-TW" sz="2400" kern="100" dirty="0">
                          <a:effectLst/>
                        </a:rPr>
                        <a:t>與台灣世界展望會攜手舉辦「讚助兒童傳遞快樂」活動，民眾只要於可口可樂公司官</a:t>
                      </a:r>
                      <a:r>
                        <a:rPr lang="zh-TW" sz="2400" kern="100" dirty="0" smtClean="0">
                          <a:effectLst/>
                        </a:rPr>
                        <a:t>網</a:t>
                      </a:r>
                      <a:r>
                        <a:rPr lang="zh-TW" altLang="en-US" sz="2400" kern="100" dirty="0" smtClean="0">
                          <a:effectLst/>
                        </a:rPr>
                        <a:t>、</a:t>
                      </a:r>
                      <a:r>
                        <a:rPr lang="en-US" sz="2400" kern="100" dirty="0" err="1" smtClean="0">
                          <a:effectLst/>
                        </a:rPr>
                        <a:t>facebook</a:t>
                      </a:r>
                      <a:r>
                        <a:rPr lang="zh-TW" sz="2400" kern="100" dirty="0">
                          <a:effectLst/>
                        </a:rPr>
                        <a:t>粉絲頁上每次分享活動訊息或按讚，「可口可樂」即捐助新台幣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zh-TW" sz="2400" kern="100" dirty="0">
                          <a:effectLst/>
                        </a:rPr>
                        <a:t>元給台灣世界展望會。</a:t>
                      </a:r>
                      <a:endParaRPr lang="zh-TW" sz="2400" b="0" kern="100" dirty="0">
                        <a:effectLst/>
                        <a:latin typeface="Calibri"/>
                        <a:ea typeface="新細明體"/>
                        <a:cs typeface="Calibri"/>
                      </a:endParaRPr>
                    </a:p>
                  </a:txBody>
                  <a:tcPr marL="45945" marR="4594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2139283" y="1196752"/>
            <a:ext cx="4865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/>
              <a:t>(</a:t>
            </a:r>
            <a:r>
              <a:rPr lang="zh-TW" altLang="zh-TW" sz="4800" dirty="0"/>
              <a:t>一</a:t>
            </a:r>
            <a:r>
              <a:rPr lang="en-US" altLang="zh-TW" sz="4800" dirty="0"/>
              <a:t>)</a:t>
            </a:r>
            <a:r>
              <a:rPr lang="zh-TW" altLang="zh-TW" sz="4800" dirty="0"/>
              <a:t>、發明與起源</a:t>
            </a:r>
            <a:endParaRPr lang="zh-TW" altLang="en-US" sz="4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23529" y="2420888"/>
            <a:ext cx="84969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/>
            <a:r>
              <a:rPr lang="zh-TW" altLang="zh-TW" sz="3600" dirty="0"/>
              <a:t>最常見的說法，</a:t>
            </a:r>
            <a:r>
              <a:rPr lang="en-US" altLang="zh-TW" sz="3600" dirty="0"/>
              <a:t>1886 </a:t>
            </a:r>
            <a:r>
              <a:rPr lang="zh-TW" altLang="zh-TW" sz="3600" dirty="0"/>
              <a:t>年，藥劑師</a:t>
            </a:r>
            <a:r>
              <a:rPr lang="zh-TW" altLang="zh-TW" sz="3600" u="sng" dirty="0"/>
              <a:t>約翰‧潘伯頓</a:t>
            </a:r>
            <a:r>
              <a:rPr lang="zh-TW" altLang="zh-TW" sz="3600" dirty="0"/>
              <a:t>（</a:t>
            </a:r>
            <a:r>
              <a:rPr lang="en-US" altLang="zh-TW" sz="3600" dirty="0"/>
              <a:t>Dr. John S. Pemberton</a:t>
            </a:r>
            <a:r>
              <a:rPr lang="zh-TW" altLang="zh-TW" sz="3600" dirty="0"/>
              <a:t>）在美國喬治亞州亞特蘭大市的自家後院，將碳酸水、糖及其它原料混合在一個三腳壺裡，清涼、舒暢、爽口的感冒藥。</a:t>
            </a:r>
            <a:endParaRPr lang="zh-TW" altLang="en-US" sz="3600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43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15605" y="1700808"/>
            <a:ext cx="90512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3200" dirty="0">
                <a:solidFill>
                  <a:prstClr val="black"/>
                </a:solidFill>
              </a:rPr>
              <a:t>１、優勢：</a:t>
            </a:r>
            <a:endParaRPr lang="zh-TW" altLang="en-US" sz="3200" dirty="0">
              <a:solidFill>
                <a:prstClr val="black"/>
              </a:solidFill>
            </a:endParaRPr>
          </a:p>
          <a:p>
            <a:pPr lvl="4" algn="just" eaLnBrk="0" hangingPunct="0"/>
            <a:r>
              <a:rPr lang="en-US" altLang="zh-TW" sz="3200" dirty="0" smtClean="0"/>
              <a:t>(</a:t>
            </a:r>
            <a:r>
              <a:rPr lang="en-US" altLang="zh-TW" sz="3200" dirty="0"/>
              <a:t>A)</a:t>
            </a:r>
            <a:r>
              <a:rPr lang="zh-TW" altLang="zh-TW" sz="3200" dirty="0"/>
              <a:t>世界最大、品牌最悠久的汽水</a:t>
            </a:r>
            <a:r>
              <a:rPr lang="zh-TW" altLang="zh-TW" sz="3200" dirty="0" smtClean="0"/>
              <a:t>公司</a:t>
            </a:r>
            <a:endParaRPr lang="en-US" altLang="zh-TW" sz="3200" dirty="0" smtClean="0"/>
          </a:p>
          <a:p>
            <a:pPr lvl="4" algn="just" eaLnBrk="0" hangingPunct="0"/>
            <a:r>
              <a:rPr lang="en-US" altLang="zh-TW" sz="3200" dirty="0" smtClean="0"/>
              <a:t>(</a:t>
            </a:r>
            <a:r>
              <a:rPr lang="en-US" altLang="zh-TW" sz="3200" dirty="0"/>
              <a:t>B)</a:t>
            </a:r>
            <a:r>
              <a:rPr lang="zh-TW" altLang="zh-TW" sz="3200" dirty="0"/>
              <a:t>銷售通路最廣且遍布</a:t>
            </a:r>
            <a:r>
              <a:rPr lang="zh-TW" altLang="zh-TW" sz="3200" dirty="0" smtClean="0"/>
              <a:t>全世界</a:t>
            </a:r>
            <a:endParaRPr lang="en-US" altLang="zh-TW" sz="3200" dirty="0" smtClean="0"/>
          </a:p>
          <a:p>
            <a:pPr lvl="4" algn="just" eaLnBrk="0" hangingPunct="0"/>
            <a:r>
              <a:rPr lang="en-US" altLang="zh-TW" sz="3200" dirty="0"/>
              <a:t>(C)</a:t>
            </a:r>
            <a:r>
              <a:rPr lang="zh-TW" altLang="zh-TW" sz="3200" dirty="0"/>
              <a:t>品質的</a:t>
            </a:r>
            <a:r>
              <a:rPr lang="zh-TW" altLang="zh-TW" sz="3200" dirty="0" smtClean="0"/>
              <a:t>保證</a:t>
            </a:r>
            <a:endParaRPr lang="en-US" altLang="zh-TW" sz="3200" dirty="0" smtClean="0"/>
          </a:p>
          <a:p>
            <a:pPr algn="just" eaLnBrk="0" hangingPunct="0"/>
            <a:r>
              <a:rPr lang="zh-TW" altLang="zh-TW" sz="3200" dirty="0"/>
              <a:t>２、劣勢</a:t>
            </a:r>
            <a:r>
              <a:rPr lang="zh-TW" altLang="zh-TW" sz="3200" dirty="0" smtClean="0"/>
              <a:t>：</a:t>
            </a:r>
            <a:endParaRPr lang="en-US" altLang="zh-TW" sz="3200" dirty="0" smtClean="0"/>
          </a:p>
          <a:p>
            <a:pPr lvl="5" algn="just" eaLnBrk="0" hangingPunct="0"/>
            <a:r>
              <a:rPr lang="en-US" altLang="zh-TW" sz="3200" dirty="0"/>
              <a:t>(A)</a:t>
            </a:r>
            <a:r>
              <a:rPr lang="zh-TW" altLang="zh-TW" sz="3200" dirty="0"/>
              <a:t>對身體健康有</a:t>
            </a:r>
            <a:r>
              <a:rPr lang="zh-TW" altLang="zh-TW" sz="3200" dirty="0" smtClean="0"/>
              <a:t>損</a:t>
            </a:r>
            <a:endParaRPr lang="en-US" altLang="zh-TW" sz="3200" dirty="0" smtClean="0"/>
          </a:p>
          <a:p>
            <a:pPr lvl="5" algn="just" eaLnBrk="0" hangingPunct="0"/>
            <a:r>
              <a:rPr lang="en-US" altLang="zh-TW" sz="3200" dirty="0"/>
              <a:t>(B)</a:t>
            </a:r>
            <a:r>
              <a:rPr lang="zh-TW" altLang="zh-TW" sz="3200" dirty="0"/>
              <a:t>運送成本極高</a:t>
            </a:r>
            <a:endParaRPr lang="en-US" altLang="zh-TW" sz="3200" dirty="0" smtClean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76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467544" y="1740872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dirty="0"/>
              <a:t>３、機會</a:t>
            </a:r>
            <a:r>
              <a:rPr lang="zh-TW" altLang="zh-TW" sz="3600" dirty="0" smtClean="0"/>
              <a:t>：</a:t>
            </a:r>
            <a:endParaRPr lang="en-US" altLang="zh-TW" sz="3600" dirty="0" smtClean="0"/>
          </a:p>
          <a:p>
            <a:pPr lvl="4"/>
            <a:r>
              <a:rPr lang="en-US" altLang="zh-TW" sz="3600" dirty="0"/>
              <a:t>(A)</a:t>
            </a:r>
            <a:r>
              <a:rPr lang="zh-TW" altLang="zh-TW" sz="3600" dirty="0" smtClean="0"/>
              <a:t>與</a:t>
            </a:r>
            <a:r>
              <a:rPr lang="zh-TW" altLang="en-US" sz="3600" dirty="0"/>
              <a:t>知名音樂團體</a:t>
            </a:r>
            <a:r>
              <a:rPr lang="zh-TW" altLang="zh-TW" sz="3600" dirty="0" smtClean="0"/>
              <a:t>合作</a:t>
            </a:r>
            <a:endParaRPr lang="en-US" altLang="zh-TW" sz="3600" dirty="0" smtClean="0"/>
          </a:p>
          <a:p>
            <a:pPr lvl="4"/>
            <a:r>
              <a:rPr lang="en-US" altLang="zh-TW" sz="3600" dirty="0" smtClean="0"/>
              <a:t>(B)</a:t>
            </a:r>
            <a:r>
              <a:rPr lang="zh-TW" altLang="zh-TW" sz="3600" dirty="0"/>
              <a:t>結合公益活動、協助</a:t>
            </a:r>
            <a:r>
              <a:rPr lang="zh-TW" altLang="zh-TW" sz="3600" dirty="0" smtClean="0"/>
              <a:t>關懷</a:t>
            </a:r>
            <a:endParaRPr lang="en-US" altLang="zh-TW" sz="3600" dirty="0" smtClean="0"/>
          </a:p>
          <a:p>
            <a:r>
              <a:rPr lang="zh-TW" altLang="zh-TW" sz="3600" dirty="0"/>
              <a:t>４、威脅</a:t>
            </a:r>
            <a:r>
              <a:rPr lang="zh-TW" altLang="zh-TW" sz="3600" dirty="0" smtClean="0"/>
              <a:t>：</a:t>
            </a:r>
            <a:endParaRPr lang="en-US" altLang="zh-TW" sz="3600" dirty="0" smtClean="0"/>
          </a:p>
          <a:p>
            <a:pPr lvl="4"/>
            <a:r>
              <a:rPr lang="en-US" altLang="zh-TW" sz="3600" dirty="0"/>
              <a:t>(A)</a:t>
            </a:r>
            <a:r>
              <a:rPr lang="zh-TW" altLang="zh-TW" sz="3600" dirty="0"/>
              <a:t>替代品、競爭廠商</a:t>
            </a:r>
            <a:r>
              <a:rPr lang="zh-TW" altLang="zh-TW" sz="3600" dirty="0" smtClean="0"/>
              <a:t>多</a:t>
            </a:r>
            <a:endParaRPr lang="en-US" altLang="zh-TW" sz="3600" dirty="0" smtClean="0"/>
          </a:p>
          <a:p>
            <a:pPr lvl="4"/>
            <a:r>
              <a:rPr lang="en-US" altLang="zh-TW" sz="3600" dirty="0"/>
              <a:t>(B)</a:t>
            </a:r>
            <a:r>
              <a:rPr lang="zh-TW" altLang="zh-TW" sz="3600" dirty="0"/>
              <a:t>全球經濟不景氣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778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1701383"/>
            <a:ext cx="74888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200" dirty="0" smtClean="0"/>
              <a:t>１、產品</a:t>
            </a:r>
            <a:endParaRPr lang="en-US" altLang="zh-TW" sz="3200" dirty="0"/>
          </a:p>
          <a:p>
            <a:pPr lvl="4"/>
            <a:r>
              <a:rPr lang="en-US" altLang="zh-TW" sz="3200" dirty="0"/>
              <a:t>(A)</a:t>
            </a:r>
            <a:r>
              <a:rPr lang="zh-TW" altLang="zh-TW" sz="3200" dirty="0"/>
              <a:t>百年如一的可樂配方</a:t>
            </a:r>
            <a:endParaRPr lang="en-US" altLang="zh-TW" sz="3200" dirty="0"/>
          </a:p>
          <a:p>
            <a:pPr lvl="4"/>
            <a:r>
              <a:rPr lang="en-US" altLang="zh-TW" sz="3200" dirty="0"/>
              <a:t>(B)</a:t>
            </a:r>
            <a:r>
              <a:rPr lang="zh-TW" altLang="zh-TW" sz="3200" dirty="0"/>
              <a:t>極為良好的品質、形象</a:t>
            </a:r>
            <a:endParaRPr lang="en-US" altLang="zh-TW" sz="3200" dirty="0"/>
          </a:p>
          <a:p>
            <a:pPr lvl="4"/>
            <a:r>
              <a:rPr lang="en-US" altLang="zh-TW" sz="3200" dirty="0"/>
              <a:t>(C)</a:t>
            </a:r>
            <a:r>
              <a:rPr lang="zh-TW" altLang="zh-TW" sz="3200" dirty="0"/>
              <a:t>不同且便於攜帶的包裝</a:t>
            </a:r>
            <a:endParaRPr lang="en-US" altLang="zh-TW" sz="3200" dirty="0"/>
          </a:p>
          <a:p>
            <a:r>
              <a:rPr lang="zh-TW" altLang="zh-TW" sz="3200" dirty="0"/>
              <a:t>２、</a:t>
            </a:r>
            <a:r>
              <a:rPr lang="zh-TW" altLang="zh-TW" sz="3200" dirty="0" smtClean="0"/>
              <a:t>價格</a:t>
            </a:r>
            <a:endParaRPr lang="en-US" altLang="zh-TW" sz="3200" dirty="0"/>
          </a:p>
          <a:p>
            <a:pPr lvl="4"/>
            <a:r>
              <a:rPr lang="en-US" altLang="zh-TW" sz="3200" dirty="0"/>
              <a:t>(A)</a:t>
            </a:r>
            <a:r>
              <a:rPr lang="zh-TW" altLang="zh-TW" sz="3200" dirty="0"/>
              <a:t>差別訂價</a:t>
            </a:r>
            <a:endParaRPr lang="en-US" altLang="zh-TW" sz="3200" dirty="0"/>
          </a:p>
          <a:p>
            <a:pPr lvl="4"/>
            <a:r>
              <a:rPr lang="en-US" altLang="zh-TW" sz="3200" dirty="0"/>
              <a:t>(B)</a:t>
            </a:r>
            <a:r>
              <a:rPr lang="zh-TW" altLang="zh-TW" sz="3200" dirty="0"/>
              <a:t>偏向於平價</a:t>
            </a:r>
            <a:endParaRPr lang="en-US" altLang="zh-TW" sz="3200" dirty="0"/>
          </a:p>
          <a:p>
            <a:pPr lvl="4"/>
            <a:r>
              <a:rPr lang="en-US" altLang="zh-TW" sz="3200" dirty="0"/>
              <a:t>(C)</a:t>
            </a:r>
            <a:r>
              <a:rPr lang="zh-TW" altLang="zh-TW" sz="3200" dirty="0"/>
              <a:t>採滲透訂價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3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331640" y="1618922"/>
            <a:ext cx="57606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dirty="0"/>
              <a:t>３、</a:t>
            </a:r>
            <a:r>
              <a:rPr lang="zh-TW" altLang="zh-TW" sz="3600" dirty="0" smtClean="0"/>
              <a:t>行銷</a:t>
            </a:r>
            <a:endParaRPr lang="en-US" altLang="zh-TW" sz="3600" dirty="0" smtClean="0"/>
          </a:p>
          <a:p>
            <a:pPr lvl="4"/>
            <a:r>
              <a:rPr lang="en-US" altLang="zh-TW" sz="3600" dirty="0" smtClean="0"/>
              <a:t>(</a:t>
            </a:r>
            <a:r>
              <a:rPr lang="en-US" altLang="zh-TW" sz="3600" dirty="0"/>
              <a:t>A)</a:t>
            </a:r>
            <a:r>
              <a:rPr lang="zh-TW" altLang="zh-TW" sz="3600" dirty="0"/>
              <a:t>大量的</a:t>
            </a:r>
            <a:r>
              <a:rPr lang="zh-TW" altLang="zh-TW" sz="3600" dirty="0" smtClean="0"/>
              <a:t>廣告</a:t>
            </a:r>
            <a:endParaRPr lang="en-US" altLang="zh-TW" sz="3600" dirty="0" smtClean="0"/>
          </a:p>
          <a:p>
            <a:pPr lvl="4"/>
            <a:r>
              <a:rPr lang="en-US" altLang="zh-TW" sz="3600" dirty="0"/>
              <a:t>(B)</a:t>
            </a:r>
            <a:r>
              <a:rPr lang="zh-TW" altLang="zh-TW" sz="3600" dirty="0"/>
              <a:t>與各企業</a:t>
            </a:r>
            <a:r>
              <a:rPr lang="zh-TW" altLang="zh-TW" sz="3600" dirty="0" smtClean="0"/>
              <a:t>合作</a:t>
            </a:r>
            <a:endParaRPr lang="en-US" altLang="zh-TW" sz="3600" dirty="0" smtClean="0"/>
          </a:p>
          <a:p>
            <a:pPr lvl="4"/>
            <a:r>
              <a:rPr lang="en-US" altLang="zh-TW" sz="3600" dirty="0"/>
              <a:t>(C)</a:t>
            </a:r>
            <a:r>
              <a:rPr lang="zh-TW" altLang="zh-TW" sz="3600" dirty="0"/>
              <a:t>推行促銷</a:t>
            </a:r>
            <a:r>
              <a:rPr lang="zh-TW" altLang="zh-TW" sz="3600" dirty="0" smtClean="0"/>
              <a:t>活動</a:t>
            </a:r>
            <a:endParaRPr lang="en-US" altLang="zh-TW" sz="3600" dirty="0" smtClean="0"/>
          </a:p>
          <a:p>
            <a:r>
              <a:rPr lang="zh-TW" altLang="zh-TW" sz="3600" dirty="0" smtClean="0"/>
              <a:t>４、通路</a:t>
            </a:r>
            <a:endParaRPr lang="en-US" altLang="zh-TW" sz="3600" dirty="0" smtClean="0"/>
          </a:p>
          <a:p>
            <a:pPr lvl="4"/>
            <a:r>
              <a:rPr lang="en-US" altLang="zh-TW" sz="3600" dirty="0" smtClean="0"/>
              <a:t>(</a:t>
            </a:r>
            <a:r>
              <a:rPr lang="en-US" altLang="zh-TW" sz="3600" dirty="0" smtClean="0"/>
              <a:t>A)</a:t>
            </a:r>
            <a:r>
              <a:rPr lang="zh-TW" altLang="en-US" sz="3600" dirty="0" smtClean="0"/>
              <a:t>隨手可得</a:t>
            </a:r>
            <a:endParaRPr lang="en-US" altLang="zh-TW" sz="3600" dirty="0" smtClean="0"/>
          </a:p>
          <a:p>
            <a:pPr lvl="4"/>
            <a:r>
              <a:rPr lang="en-US" altLang="zh-TW" sz="3600" dirty="0" smtClean="0"/>
              <a:t>(B)</a:t>
            </a:r>
            <a:r>
              <a:rPr lang="zh-TW" altLang="zh-TW" sz="3600" dirty="0" smtClean="0"/>
              <a:t>垂直行銷系統</a:t>
            </a:r>
            <a:endParaRPr lang="zh-TW" altLang="en-US" sz="3600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86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自訂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66"/>
      </a:accent1>
      <a:accent2>
        <a:srgbClr val="FFCC00"/>
      </a:accent2>
      <a:accent3>
        <a:srgbClr val="00CC99"/>
      </a:accent3>
      <a:accent4>
        <a:srgbClr val="0066CC"/>
      </a:accent4>
      <a:accent5>
        <a:srgbClr val="0000FF"/>
      </a:accent5>
      <a:accent6>
        <a:srgbClr val="6600FF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504</Words>
  <Application>Microsoft Office PowerPoint</Application>
  <PresentationFormat>如螢幕大小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sansin</cp:lastModifiedBy>
  <cp:revision>16</cp:revision>
  <dcterms:created xsi:type="dcterms:W3CDTF">2014-12-30T05:31:47Z</dcterms:created>
  <dcterms:modified xsi:type="dcterms:W3CDTF">2015-04-07T06:49:21Z</dcterms:modified>
</cp:coreProperties>
</file>