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685D28-41EF-4E10-B798-091419CCD7BB}" type="doc">
      <dgm:prSet loTypeId="urn:microsoft.com/office/officeart/2005/8/layout/process4" loCatId="process" qsTypeId="urn:microsoft.com/office/officeart/2005/8/quickstyle/3d2" qsCatId="3D" csTypeId="urn:microsoft.com/office/officeart/2005/8/colors/colorful1" csCatId="colorful" phldr="1"/>
      <dgm:spPr/>
      <dgm:t>
        <a:bodyPr/>
        <a:lstStyle/>
        <a:p>
          <a:endParaRPr lang="zh-TW" altLang="en-US"/>
        </a:p>
      </dgm:t>
    </dgm:pt>
    <dgm:pt modelId="{A52B151E-EB1E-41CF-ABC1-5C3E98434F0C}">
      <dgm:prSet phldrT="[文字]"/>
      <dgm:spPr/>
      <dgm:t>
        <a:bodyPr/>
        <a:lstStyle/>
        <a:p>
          <a:r>
            <a:rPr lang="zh-TW" altLang="en-US">
              <a:latin typeface="+mj-ea"/>
              <a:ea typeface="+mj-ea"/>
            </a:rPr>
            <a:t>確立研究動機與目的</a:t>
          </a:r>
        </a:p>
      </dgm:t>
    </dgm:pt>
    <dgm:pt modelId="{F183024F-0DC9-4C3A-8E47-4E673475F4F7}" type="parTrans" cxnId="{8519500F-0DCD-45BC-9DDE-527537CD3741}">
      <dgm:prSet/>
      <dgm:spPr/>
      <dgm:t>
        <a:bodyPr/>
        <a:lstStyle/>
        <a:p>
          <a:endParaRPr lang="zh-TW" altLang="en-US"/>
        </a:p>
      </dgm:t>
    </dgm:pt>
    <dgm:pt modelId="{5415164E-B6E3-4EAD-985D-31530F208D24}" type="sibTrans" cxnId="{8519500F-0DCD-45BC-9DDE-527537CD3741}">
      <dgm:prSet/>
      <dgm:spPr/>
      <dgm:t>
        <a:bodyPr/>
        <a:lstStyle/>
        <a:p>
          <a:endParaRPr lang="zh-TW" altLang="en-US"/>
        </a:p>
      </dgm:t>
    </dgm:pt>
    <dgm:pt modelId="{8783CF26-9ADD-4DB0-B4C2-57B70BB7720F}">
      <dgm:prSet phldrT="[文字]"/>
      <dgm:spPr/>
      <dgm:t>
        <a:bodyPr/>
        <a:lstStyle/>
        <a:p>
          <a:r>
            <a:rPr lang="zh-TW" altLang="en-US"/>
            <a:t>認識網路行銷安全交易</a:t>
          </a:r>
        </a:p>
      </dgm:t>
    </dgm:pt>
    <dgm:pt modelId="{C1D18BEF-BA43-4ABA-ACCC-A31D99CAEF26}" type="parTrans" cxnId="{FB979429-6FF3-4482-A58C-A7514EE31962}">
      <dgm:prSet/>
      <dgm:spPr/>
      <dgm:t>
        <a:bodyPr/>
        <a:lstStyle/>
        <a:p>
          <a:endParaRPr lang="zh-TW" altLang="en-US"/>
        </a:p>
      </dgm:t>
    </dgm:pt>
    <dgm:pt modelId="{2D42B959-F6FD-46F6-85FF-1457435C2DD6}" type="sibTrans" cxnId="{FB979429-6FF3-4482-A58C-A7514EE31962}">
      <dgm:prSet/>
      <dgm:spPr/>
      <dgm:t>
        <a:bodyPr/>
        <a:lstStyle/>
        <a:p>
          <a:endParaRPr lang="zh-TW" altLang="en-US"/>
        </a:p>
      </dgm:t>
    </dgm:pt>
    <dgm:pt modelId="{BC4FD12B-5A82-46CC-AAFA-779D7C7D865B}">
      <dgm:prSet phldrT="[文字]"/>
      <dgm:spPr/>
      <dgm:t>
        <a:bodyPr/>
        <a:lstStyle/>
        <a:p>
          <a:r>
            <a:rPr lang="zh-TW" altLang="en-US"/>
            <a:t>對</a:t>
          </a:r>
          <a:r>
            <a:rPr lang="en-US" altLang="zh-TW"/>
            <a:t>8591</a:t>
          </a:r>
          <a:r>
            <a:rPr lang="zh-TW" altLang="en-US"/>
            <a:t>進行</a:t>
          </a:r>
          <a:r>
            <a:rPr lang="en-US" altLang="zh-TW"/>
            <a:t>SWOT</a:t>
          </a:r>
          <a:r>
            <a:rPr lang="zh-TW" altLang="en-US"/>
            <a:t>分析</a:t>
          </a:r>
        </a:p>
      </dgm:t>
    </dgm:pt>
    <dgm:pt modelId="{7A198CF3-1880-4297-A7B0-B5098C1597FE}" type="parTrans" cxnId="{D582B3AC-7094-44C0-81D9-D2AB02C80494}">
      <dgm:prSet/>
      <dgm:spPr/>
      <dgm:t>
        <a:bodyPr/>
        <a:lstStyle/>
        <a:p>
          <a:endParaRPr lang="zh-TW" altLang="en-US"/>
        </a:p>
      </dgm:t>
    </dgm:pt>
    <dgm:pt modelId="{3FCB8B7E-D565-449C-946C-62CC9653BA1C}" type="sibTrans" cxnId="{D582B3AC-7094-44C0-81D9-D2AB02C80494}">
      <dgm:prSet/>
      <dgm:spPr/>
      <dgm:t>
        <a:bodyPr/>
        <a:lstStyle/>
        <a:p>
          <a:endParaRPr lang="zh-TW" altLang="en-US"/>
        </a:p>
      </dgm:t>
    </dgm:pt>
    <dgm:pt modelId="{F9055913-9868-4E42-B293-3C4738F69636}">
      <dgm:prSet/>
      <dgm:spPr/>
      <dgm:t>
        <a:bodyPr/>
        <a:lstStyle/>
        <a:p>
          <a:r>
            <a:rPr lang="zh-TW" altLang="en-US"/>
            <a:t>確認相關法律問題</a:t>
          </a:r>
        </a:p>
      </dgm:t>
    </dgm:pt>
    <dgm:pt modelId="{AC6CC461-F12F-4B19-B1A9-DD2BA6D5B600}" type="parTrans" cxnId="{7F1FB26B-1848-4D99-B73F-3A57022009F1}">
      <dgm:prSet/>
      <dgm:spPr/>
      <dgm:t>
        <a:bodyPr/>
        <a:lstStyle/>
        <a:p>
          <a:endParaRPr lang="zh-TW" altLang="en-US"/>
        </a:p>
      </dgm:t>
    </dgm:pt>
    <dgm:pt modelId="{3AC016DE-2D52-4D50-A107-75CE29C6C991}" type="sibTrans" cxnId="{7F1FB26B-1848-4D99-B73F-3A57022009F1}">
      <dgm:prSet/>
      <dgm:spPr/>
      <dgm:t>
        <a:bodyPr/>
        <a:lstStyle/>
        <a:p>
          <a:endParaRPr lang="zh-TW" altLang="en-US"/>
        </a:p>
      </dgm:t>
    </dgm:pt>
    <dgm:pt modelId="{88F18497-2EAB-4099-BA64-881B136ED05D}">
      <dgm:prSet/>
      <dgm:spPr/>
      <dgm:t>
        <a:bodyPr/>
        <a:lstStyle/>
        <a:p>
          <a:r>
            <a:rPr lang="zh-TW" altLang="en-US"/>
            <a:t>與組別進行小組結果討論</a:t>
          </a:r>
        </a:p>
      </dgm:t>
    </dgm:pt>
    <dgm:pt modelId="{70E5BE98-33CB-4AD5-B6D9-98FBE5C4595D}" type="parTrans" cxnId="{B8E0F2A7-81F3-47BC-96F7-BF5802800030}">
      <dgm:prSet/>
      <dgm:spPr/>
      <dgm:t>
        <a:bodyPr/>
        <a:lstStyle/>
        <a:p>
          <a:endParaRPr lang="zh-TW" altLang="en-US"/>
        </a:p>
      </dgm:t>
    </dgm:pt>
    <dgm:pt modelId="{AEBD0D50-9856-4F2F-B88E-23ED59AFB8FC}" type="sibTrans" cxnId="{B8E0F2A7-81F3-47BC-96F7-BF5802800030}">
      <dgm:prSet/>
      <dgm:spPr/>
      <dgm:t>
        <a:bodyPr/>
        <a:lstStyle/>
        <a:p>
          <a:endParaRPr lang="zh-TW" altLang="en-US"/>
        </a:p>
      </dgm:t>
    </dgm:pt>
    <dgm:pt modelId="{7F549F52-BCF8-45A2-BF03-8E5FC2361F9C}">
      <dgm:prSet/>
      <dgm:spPr/>
      <dgm:t>
        <a:bodyPr/>
        <a:lstStyle/>
        <a:p>
          <a:r>
            <a:rPr lang="zh-TW" altLang="en-US"/>
            <a:t>結論</a:t>
          </a:r>
        </a:p>
      </dgm:t>
    </dgm:pt>
    <dgm:pt modelId="{39A86464-AF63-4F92-B4D8-549DC1A28387}" type="parTrans" cxnId="{CEE6ABF7-B135-4BA2-B669-A09F3A5AC9E9}">
      <dgm:prSet/>
      <dgm:spPr/>
      <dgm:t>
        <a:bodyPr/>
        <a:lstStyle/>
        <a:p>
          <a:endParaRPr lang="zh-TW" altLang="en-US"/>
        </a:p>
      </dgm:t>
    </dgm:pt>
    <dgm:pt modelId="{9FAE5868-947E-44E2-AEAE-560FD5982A2F}" type="sibTrans" cxnId="{CEE6ABF7-B135-4BA2-B669-A09F3A5AC9E9}">
      <dgm:prSet/>
      <dgm:spPr/>
      <dgm:t>
        <a:bodyPr/>
        <a:lstStyle/>
        <a:p>
          <a:endParaRPr lang="zh-TW" altLang="en-US"/>
        </a:p>
      </dgm:t>
    </dgm:pt>
    <dgm:pt modelId="{AAD8CCA1-F0E6-44B2-8261-0D5B139E3CBD}" type="pres">
      <dgm:prSet presAssocID="{2B685D28-41EF-4E10-B798-091419CCD7BB}" presName="Name0" presStyleCnt="0">
        <dgm:presLayoutVars>
          <dgm:dir/>
          <dgm:animLvl val="lvl"/>
          <dgm:resizeHandles val="exact"/>
        </dgm:presLayoutVars>
      </dgm:prSet>
      <dgm:spPr/>
      <dgm:t>
        <a:bodyPr/>
        <a:lstStyle/>
        <a:p>
          <a:endParaRPr lang="zh-TW" altLang="en-US"/>
        </a:p>
      </dgm:t>
    </dgm:pt>
    <dgm:pt modelId="{3C1FA770-597C-4E24-B23B-9EF52FEF1609}" type="pres">
      <dgm:prSet presAssocID="{7F549F52-BCF8-45A2-BF03-8E5FC2361F9C}" presName="boxAndChildren" presStyleCnt="0"/>
      <dgm:spPr/>
    </dgm:pt>
    <dgm:pt modelId="{6F288655-FB93-44DD-9A40-D908A4B5AA71}" type="pres">
      <dgm:prSet presAssocID="{7F549F52-BCF8-45A2-BF03-8E5FC2361F9C}" presName="parentTextBox" presStyleLbl="node1" presStyleIdx="0" presStyleCnt="6"/>
      <dgm:spPr/>
      <dgm:t>
        <a:bodyPr/>
        <a:lstStyle/>
        <a:p>
          <a:endParaRPr lang="zh-TW" altLang="en-US"/>
        </a:p>
      </dgm:t>
    </dgm:pt>
    <dgm:pt modelId="{2FEC1AAF-4124-4CA6-800E-608E8E2395C7}" type="pres">
      <dgm:prSet presAssocID="{AEBD0D50-9856-4F2F-B88E-23ED59AFB8FC}" presName="sp" presStyleCnt="0"/>
      <dgm:spPr/>
    </dgm:pt>
    <dgm:pt modelId="{145C5C2F-BFCE-41C9-A66D-463FEB09EAC1}" type="pres">
      <dgm:prSet presAssocID="{88F18497-2EAB-4099-BA64-881B136ED05D}" presName="arrowAndChildren" presStyleCnt="0"/>
      <dgm:spPr/>
    </dgm:pt>
    <dgm:pt modelId="{8D786640-42DF-4974-9887-B2061E892D7B}" type="pres">
      <dgm:prSet presAssocID="{88F18497-2EAB-4099-BA64-881B136ED05D}" presName="parentTextArrow" presStyleLbl="node1" presStyleIdx="1" presStyleCnt="6"/>
      <dgm:spPr/>
      <dgm:t>
        <a:bodyPr/>
        <a:lstStyle/>
        <a:p>
          <a:endParaRPr lang="zh-TW" altLang="en-US"/>
        </a:p>
      </dgm:t>
    </dgm:pt>
    <dgm:pt modelId="{3921B046-4328-4707-BE44-3EC2448D69DD}" type="pres">
      <dgm:prSet presAssocID="{3AC016DE-2D52-4D50-A107-75CE29C6C991}" presName="sp" presStyleCnt="0"/>
      <dgm:spPr/>
    </dgm:pt>
    <dgm:pt modelId="{2F9D03A9-4EF2-43FD-9041-1921659E503B}" type="pres">
      <dgm:prSet presAssocID="{F9055913-9868-4E42-B293-3C4738F69636}" presName="arrowAndChildren" presStyleCnt="0"/>
      <dgm:spPr/>
    </dgm:pt>
    <dgm:pt modelId="{D415C6CD-52D8-4E76-B25A-B63186E258AA}" type="pres">
      <dgm:prSet presAssocID="{F9055913-9868-4E42-B293-3C4738F69636}" presName="parentTextArrow" presStyleLbl="node1" presStyleIdx="2" presStyleCnt="6"/>
      <dgm:spPr/>
      <dgm:t>
        <a:bodyPr/>
        <a:lstStyle/>
        <a:p>
          <a:endParaRPr lang="zh-TW" altLang="en-US"/>
        </a:p>
      </dgm:t>
    </dgm:pt>
    <dgm:pt modelId="{339BF34E-ED15-46D9-8BD5-7156749961DB}" type="pres">
      <dgm:prSet presAssocID="{3FCB8B7E-D565-449C-946C-62CC9653BA1C}" presName="sp" presStyleCnt="0"/>
      <dgm:spPr/>
    </dgm:pt>
    <dgm:pt modelId="{18786FEA-7259-4CBB-AD61-B8A7F50FB6AD}" type="pres">
      <dgm:prSet presAssocID="{BC4FD12B-5A82-46CC-AAFA-779D7C7D865B}" presName="arrowAndChildren" presStyleCnt="0"/>
      <dgm:spPr/>
    </dgm:pt>
    <dgm:pt modelId="{DA9B55DC-28B3-414C-9FB6-076F6F368311}" type="pres">
      <dgm:prSet presAssocID="{BC4FD12B-5A82-46CC-AAFA-779D7C7D865B}" presName="parentTextArrow" presStyleLbl="node1" presStyleIdx="3" presStyleCnt="6"/>
      <dgm:spPr/>
      <dgm:t>
        <a:bodyPr/>
        <a:lstStyle/>
        <a:p>
          <a:endParaRPr lang="zh-TW" altLang="en-US"/>
        </a:p>
      </dgm:t>
    </dgm:pt>
    <dgm:pt modelId="{838D5E5F-DAEC-4BAB-9FC6-6E9B15F05E5B}" type="pres">
      <dgm:prSet presAssocID="{2D42B959-F6FD-46F6-85FF-1457435C2DD6}" presName="sp" presStyleCnt="0"/>
      <dgm:spPr/>
    </dgm:pt>
    <dgm:pt modelId="{9243C3F3-B976-4743-A8E4-21A66E625232}" type="pres">
      <dgm:prSet presAssocID="{8783CF26-9ADD-4DB0-B4C2-57B70BB7720F}" presName="arrowAndChildren" presStyleCnt="0"/>
      <dgm:spPr/>
    </dgm:pt>
    <dgm:pt modelId="{ED066824-888B-4B75-9AE3-26E6D0AD3187}" type="pres">
      <dgm:prSet presAssocID="{8783CF26-9ADD-4DB0-B4C2-57B70BB7720F}" presName="parentTextArrow" presStyleLbl="node1" presStyleIdx="4" presStyleCnt="6"/>
      <dgm:spPr/>
      <dgm:t>
        <a:bodyPr/>
        <a:lstStyle/>
        <a:p>
          <a:endParaRPr lang="zh-TW" altLang="en-US"/>
        </a:p>
      </dgm:t>
    </dgm:pt>
    <dgm:pt modelId="{AAB4444B-FA65-4C3E-A9DF-99DB7A2D2D13}" type="pres">
      <dgm:prSet presAssocID="{5415164E-B6E3-4EAD-985D-31530F208D24}" presName="sp" presStyleCnt="0"/>
      <dgm:spPr/>
    </dgm:pt>
    <dgm:pt modelId="{4537BE75-4818-4FC5-84A9-0C3440BCEBB9}" type="pres">
      <dgm:prSet presAssocID="{A52B151E-EB1E-41CF-ABC1-5C3E98434F0C}" presName="arrowAndChildren" presStyleCnt="0"/>
      <dgm:spPr/>
    </dgm:pt>
    <dgm:pt modelId="{7376CC75-BF61-43B7-9582-D70690985AD6}" type="pres">
      <dgm:prSet presAssocID="{A52B151E-EB1E-41CF-ABC1-5C3E98434F0C}" presName="parentTextArrow" presStyleLbl="node1" presStyleIdx="5" presStyleCnt="6"/>
      <dgm:spPr/>
      <dgm:t>
        <a:bodyPr/>
        <a:lstStyle/>
        <a:p>
          <a:endParaRPr lang="zh-TW" altLang="en-US"/>
        </a:p>
      </dgm:t>
    </dgm:pt>
  </dgm:ptLst>
  <dgm:cxnLst>
    <dgm:cxn modelId="{D582B3AC-7094-44C0-81D9-D2AB02C80494}" srcId="{2B685D28-41EF-4E10-B798-091419CCD7BB}" destId="{BC4FD12B-5A82-46CC-AAFA-779D7C7D865B}" srcOrd="2" destOrd="0" parTransId="{7A198CF3-1880-4297-A7B0-B5098C1597FE}" sibTransId="{3FCB8B7E-D565-449C-946C-62CC9653BA1C}"/>
    <dgm:cxn modelId="{8519500F-0DCD-45BC-9DDE-527537CD3741}" srcId="{2B685D28-41EF-4E10-B798-091419CCD7BB}" destId="{A52B151E-EB1E-41CF-ABC1-5C3E98434F0C}" srcOrd="0" destOrd="0" parTransId="{F183024F-0DC9-4C3A-8E47-4E673475F4F7}" sibTransId="{5415164E-B6E3-4EAD-985D-31530F208D24}"/>
    <dgm:cxn modelId="{B8E0F2A7-81F3-47BC-96F7-BF5802800030}" srcId="{2B685D28-41EF-4E10-B798-091419CCD7BB}" destId="{88F18497-2EAB-4099-BA64-881B136ED05D}" srcOrd="4" destOrd="0" parTransId="{70E5BE98-33CB-4AD5-B6D9-98FBE5C4595D}" sibTransId="{AEBD0D50-9856-4F2F-B88E-23ED59AFB8FC}"/>
    <dgm:cxn modelId="{E58E6C4C-9116-416A-82D9-2EA118614CB4}" type="presOf" srcId="{2B685D28-41EF-4E10-B798-091419CCD7BB}" destId="{AAD8CCA1-F0E6-44B2-8261-0D5B139E3CBD}" srcOrd="0" destOrd="0" presId="urn:microsoft.com/office/officeart/2005/8/layout/process4"/>
    <dgm:cxn modelId="{057D210A-C008-46C9-BEC1-6BCE3A1A4DCE}" type="presOf" srcId="{7F549F52-BCF8-45A2-BF03-8E5FC2361F9C}" destId="{6F288655-FB93-44DD-9A40-D908A4B5AA71}" srcOrd="0" destOrd="0" presId="urn:microsoft.com/office/officeart/2005/8/layout/process4"/>
    <dgm:cxn modelId="{FB979429-6FF3-4482-A58C-A7514EE31962}" srcId="{2B685D28-41EF-4E10-B798-091419CCD7BB}" destId="{8783CF26-9ADD-4DB0-B4C2-57B70BB7720F}" srcOrd="1" destOrd="0" parTransId="{C1D18BEF-BA43-4ABA-ACCC-A31D99CAEF26}" sibTransId="{2D42B959-F6FD-46F6-85FF-1457435C2DD6}"/>
    <dgm:cxn modelId="{C75B21C3-8934-4F12-A2E0-B845E94F1088}" type="presOf" srcId="{A52B151E-EB1E-41CF-ABC1-5C3E98434F0C}" destId="{7376CC75-BF61-43B7-9582-D70690985AD6}" srcOrd="0" destOrd="0" presId="urn:microsoft.com/office/officeart/2005/8/layout/process4"/>
    <dgm:cxn modelId="{7F1FB26B-1848-4D99-B73F-3A57022009F1}" srcId="{2B685D28-41EF-4E10-B798-091419CCD7BB}" destId="{F9055913-9868-4E42-B293-3C4738F69636}" srcOrd="3" destOrd="0" parTransId="{AC6CC461-F12F-4B19-B1A9-DD2BA6D5B600}" sibTransId="{3AC016DE-2D52-4D50-A107-75CE29C6C991}"/>
    <dgm:cxn modelId="{D0F93DD2-808B-4FB4-B601-E10FAD80FBA5}" type="presOf" srcId="{88F18497-2EAB-4099-BA64-881B136ED05D}" destId="{8D786640-42DF-4974-9887-B2061E892D7B}" srcOrd="0" destOrd="0" presId="urn:microsoft.com/office/officeart/2005/8/layout/process4"/>
    <dgm:cxn modelId="{1D35C05A-F202-4E99-B697-BA878A53C9A9}" type="presOf" srcId="{BC4FD12B-5A82-46CC-AAFA-779D7C7D865B}" destId="{DA9B55DC-28B3-414C-9FB6-076F6F368311}" srcOrd="0" destOrd="0" presId="urn:microsoft.com/office/officeart/2005/8/layout/process4"/>
    <dgm:cxn modelId="{28E5C0FB-B41A-490A-A215-7D5A9D79B574}" type="presOf" srcId="{F9055913-9868-4E42-B293-3C4738F69636}" destId="{D415C6CD-52D8-4E76-B25A-B63186E258AA}" srcOrd="0" destOrd="0" presId="urn:microsoft.com/office/officeart/2005/8/layout/process4"/>
    <dgm:cxn modelId="{CEE6ABF7-B135-4BA2-B669-A09F3A5AC9E9}" srcId="{2B685D28-41EF-4E10-B798-091419CCD7BB}" destId="{7F549F52-BCF8-45A2-BF03-8E5FC2361F9C}" srcOrd="5" destOrd="0" parTransId="{39A86464-AF63-4F92-B4D8-549DC1A28387}" sibTransId="{9FAE5868-947E-44E2-AEAE-560FD5982A2F}"/>
    <dgm:cxn modelId="{96E22EAB-7207-4D05-9CBD-DFCA235EA69A}" type="presOf" srcId="{8783CF26-9ADD-4DB0-B4C2-57B70BB7720F}" destId="{ED066824-888B-4B75-9AE3-26E6D0AD3187}" srcOrd="0" destOrd="0" presId="urn:microsoft.com/office/officeart/2005/8/layout/process4"/>
    <dgm:cxn modelId="{6A01E8F5-87FF-437F-9968-ACB68C5AC96D}" type="presParOf" srcId="{AAD8CCA1-F0E6-44B2-8261-0D5B139E3CBD}" destId="{3C1FA770-597C-4E24-B23B-9EF52FEF1609}" srcOrd="0" destOrd="0" presId="urn:microsoft.com/office/officeart/2005/8/layout/process4"/>
    <dgm:cxn modelId="{A274910B-17A0-424D-B722-27DCF64535DA}" type="presParOf" srcId="{3C1FA770-597C-4E24-B23B-9EF52FEF1609}" destId="{6F288655-FB93-44DD-9A40-D908A4B5AA71}" srcOrd="0" destOrd="0" presId="urn:microsoft.com/office/officeart/2005/8/layout/process4"/>
    <dgm:cxn modelId="{1292399A-B73C-40DF-BD8A-E56EC9416A0E}" type="presParOf" srcId="{AAD8CCA1-F0E6-44B2-8261-0D5B139E3CBD}" destId="{2FEC1AAF-4124-4CA6-800E-608E8E2395C7}" srcOrd="1" destOrd="0" presId="urn:microsoft.com/office/officeart/2005/8/layout/process4"/>
    <dgm:cxn modelId="{08F89D87-1334-4CEA-BBE6-6E57B0C819A6}" type="presParOf" srcId="{AAD8CCA1-F0E6-44B2-8261-0D5B139E3CBD}" destId="{145C5C2F-BFCE-41C9-A66D-463FEB09EAC1}" srcOrd="2" destOrd="0" presId="urn:microsoft.com/office/officeart/2005/8/layout/process4"/>
    <dgm:cxn modelId="{4D2A5D47-D5D9-4283-8703-7AD8D6B4095F}" type="presParOf" srcId="{145C5C2F-BFCE-41C9-A66D-463FEB09EAC1}" destId="{8D786640-42DF-4974-9887-B2061E892D7B}" srcOrd="0" destOrd="0" presId="urn:microsoft.com/office/officeart/2005/8/layout/process4"/>
    <dgm:cxn modelId="{B1B5A983-4276-4064-ACDC-F57FAF3A829E}" type="presParOf" srcId="{AAD8CCA1-F0E6-44B2-8261-0D5B139E3CBD}" destId="{3921B046-4328-4707-BE44-3EC2448D69DD}" srcOrd="3" destOrd="0" presId="urn:microsoft.com/office/officeart/2005/8/layout/process4"/>
    <dgm:cxn modelId="{41D7C99E-1174-48CA-87BF-499A091663DA}" type="presParOf" srcId="{AAD8CCA1-F0E6-44B2-8261-0D5B139E3CBD}" destId="{2F9D03A9-4EF2-43FD-9041-1921659E503B}" srcOrd="4" destOrd="0" presId="urn:microsoft.com/office/officeart/2005/8/layout/process4"/>
    <dgm:cxn modelId="{C9DB70FC-69C2-4E16-8164-421A4105F254}" type="presParOf" srcId="{2F9D03A9-4EF2-43FD-9041-1921659E503B}" destId="{D415C6CD-52D8-4E76-B25A-B63186E258AA}" srcOrd="0" destOrd="0" presId="urn:microsoft.com/office/officeart/2005/8/layout/process4"/>
    <dgm:cxn modelId="{F7B20D52-7164-49AD-A5BA-4F4923DF24A8}" type="presParOf" srcId="{AAD8CCA1-F0E6-44B2-8261-0D5B139E3CBD}" destId="{339BF34E-ED15-46D9-8BD5-7156749961DB}" srcOrd="5" destOrd="0" presId="urn:microsoft.com/office/officeart/2005/8/layout/process4"/>
    <dgm:cxn modelId="{AE282802-A276-41E7-BB72-3A66D28CF9DE}" type="presParOf" srcId="{AAD8CCA1-F0E6-44B2-8261-0D5B139E3CBD}" destId="{18786FEA-7259-4CBB-AD61-B8A7F50FB6AD}" srcOrd="6" destOrd="0" presId="urn:microsoft.com/office/officeart/2005/8/layout/process4"/>
    <dgm:cxn modelId="{1EDA44E7-0825-48B8-84AF-AD7B65AD120E}" type="presParOf" srcId="{18786FEA-7259-4CBB-AD61-B8A7F50FB6AD}" destId="{DA9B55DC-28B3-414C-9FB6-076F6F368311}" srcOrd="0" destOrd="0" presId="urn:microsoft.com/office/officeart/2005/8/layout/process4"/>
    <dgm:cxn modelId="{43882F4D-C945-42C2-9D9D-AB79ACE69EE2}" type="presParOf" srcId="{AAD8CCA1-F0E6-44B2-8261-0D5B139E3CBD}" destId="{838D5E5F-DAEC-4BAB-9FC6-6E9B15F05E5B}" srcOrd="7" destOrd="0" presId="urn:microsoft.com/office/officeart/2005/8/layout/process4"/>
    <dgm:cxn modelId="{30648259-2B93-4221-B2BA-27DE9111895D}" type="presParOf" srcId="{AAD8CCA1-F0E6-44B2-8261-0D5B139E3CBD}" destId="{9243C3F3-B976-4743-A8E4-21A66E625232}" srcOrd="8" destOrd="0" presId="urn:microsoft.com/office/officeart/2005/8/layout/process4"/>
    <dgm:cxn modelId="{1B727972-AC35-4808-8669-FC60401DF1CC}" type="presParOf" srcId="{9243C3F3-B976-4743-A8E4-21A66E625232}" destId="{ED066824-888B-4B75-9AE3-26E6D0AD3187}" srcOrd="0" destOrd="0" presId="urn:microsoft.com/office/officeart/2005/8/layout/process4"/>
    <dgm:cxn modelId="{4F73569B-BF78-47DB-ADE2-C48EEAF97984}" type="presParOf" srcId="{AAD8CCA1-F0E6-44B2-8261-0D5B139E3CBD}" destId="{AAB4444B-FA65-4C3E-A9DF-99DB7A2D2D13}" srcOrd="9" destOrd="0" presId="urn:microsoft.com/office/officeart/2005/8/layout/process4"/>
    <dgm:cxn modelId="{0C55E93C-839A-4F7B-9932-D9CCCEB16A25}" type="presParOf" srcId="{AAD8CCA1-F0E6-44B2-8261-0D5B139E3CBD}" destId="{4537BE75-4818-4FC5-84A9-0C3440BCEBB9}" srcOrd="10" destOrd="0" presId="urn:microsoft.com/office/officeart/2005/8/layout/process4"/>
    <dgm:cxn modelId="{867D3B48-80EA-49AA-8750-5964A59EFA03}" type="presParOf" srcId="{4537BE75-4818-4FC5-84A9-0C3440BCEBB9}" destId="{7376CC75-BF61-43B7-9582-D70690985AD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88655-FB93-44DD-9A40-D908A4B5AA71}">
      <dsp:nvSpPr>
        <dsp:cNvPr id="0" name=""/>
        <dsp:cNvSpPr/>
      </dsp:nvSpPr>
      <dsp:spPr>
        <a:xfrm>
          <a:off x="0" y="3411468"/>
          <a:ext cx="5112568" cy="447753"/>
        </a:xfrm>
        <a:prstGeom prst="rect">
          <a:avLst/>
        </a:prstGeom>
        <a:blipFill rotWithShape="0">
          <a:blip xmlns:r="http://schemas.openxmlformats.org/officeDocument/2006/relationships" r:embed="rId1">
            <a:duotone>
              <a:schemeClr val="accent2">
                <a:hueOff val="0"/>
                <a:satOff val="0"/>
                <a:lumOff val="0"/>
                <a:alphaOff val="0"/>
                <a:tint val="100000"/>
                <a:shade val="50000"/>
                <a:hueMod val="100000"/>
                <a:satMod val="100000"/>
              </a:schemeClr>
              <a:schemeClr val="accent2">
                <a:hueOff val="0"/>
                <a:satOff val="0"/>
                <a:lumOff val="0"/>
                <a:alphaOff val="0"/>
                <a:tint val="100000"/>
                <a:shade val="75000"/>
                <a:hueMod val="100000"/>
                <a:satMod val="100000"/>
              </a:schemeClr>
            </a:duotone>
          </a:blip>
          <a:tile tx="0" ty="0" sx="50000" sy="50000" flip="none" algn="ctr"/>
        </a:blipFill>
        <a:ln>
          <a:noFill/>
        </a:ln>
        <a:effectLst>
          <a:glow>
            <a:schemeClr val="accent2">
              <a:hueOff val="0"/>
              <a:satOff val="0"/>
              <a:lumOff val="0"/>
              <a:alphaOff val="0"/>
              <a:tint val="100000"/>
              <a:shade val="100000"/>
              <a:hueMod val="100000"/>
              <a:satMod val="10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zh-TW" altLang="en-US" sz="1200" kern="1200"/>
            <a:t>結論</a:t>
          </a:r>
        </a:p>
      </dsp:txBody>
      <dsp:txXfrm>
        <a:off x="0" y="3411468"/>
        <a:ext cx="5112568" cy="447753"/>
      </dsp:txXfrm>
    </dsp:sp>
    <dsp:sp modelId="{8D786640-42DF-4974-9887-B2061E892D7B}">
      <dsp:nvSpPr>
        <dsp:cNvPr id="0" name=""/>
        <dsp:cNvSpPr/>
      </dsp:nvSpPr>
      <dsp:spPr>
        <a:xfrm rot="10800000">
          <a:off x="0" y="2729539"/>
          <a:ext cx="5112568" cy="688644"/>
        </a:xfrm>
        <a:prstGeom prst="upArrowCallout">
          <a:avLst/>
        </a:prstGeom>
        <a:blipFill rotWithShape="0">
          <a:blip xmlns:r="http://schemas.openxmlformats.org/officeDocument/2006/relationships" r:embed="rId1">
            <a:duotone>
              <a:schemeClr val="accent3">
                <a:hueOff val="0"/>
                <a:satOff val="0"/>
                <a:lumOff val="0"/>
                <a:alphaOff val="0"/>
                <a:tint val="100000"/>
                <a:shade val="50000"/>
                <a:hueMod val="100000"/>
                <a:satMod val="100000"/>
              </a:schemeClr>
              <a:schemeClr val="accent3">
                <a:hueOff val="0"/>
                <a:satOff val="0"/>
                <a:lumOff val="0"/>
                <a:alphaOff val="0"/>
                <a:tint val="100000"/>
                <a:shade val="75000"/>
                <a:hueMod val="100000"/>
                <a:satMod val="100000"/>
              </a:schemeClr>
            </a:duotone>
          </a:blip>
          <a:tile tx="0" ty="0" sx="50000" sy="50000" flip="none" algn="ctr"/>
        </a:blipFill>
        <a:ln>
          <a:noFill/>
        </a:ln>
        <a:effectLst>
          <a:glow>
            <a:schemeClr val="accent3">
              <a:hueOff val="0"/>
              <a:satOff val="0"/>
              <a:lumOff val="0"/>
              <a:alphaOff val="0"/>
              <a:tint val="100000"/>
              <a:shade val="100000"/>
              <a:hueMod val="100000"/>
              <a:satMod val="10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zh-TW" altLang="en-US" sz="1200" kern="1200"/>
            <a:t>與組別進行小組結果討論</a:t>
          </a:r>
        </a:p>
      </dsp:txBody>
      <dsp:txXfrm rot="10800000">
        <a:off x="0" y="2729539"/>
        <a:ext cx="5112568" cy="447460"/>
      </dsp:txXfrm>
    </dsp:sp>
    <dsp:sp modelId="{D415C6CD-52D8-4E76-B25A-B63186E258AA}">
      <dsp:nvSpPr>
        <dsp:cNvPr id="0" name=""/>
        <dsp:cNvSpPr/>
      </dsp:nvSpPr>
      <dsp:spPr>
        <a:xfrm rot="10800000">
          <a:off x="0" y="2047611"/>
          <a:ext cx="5112568" cy="688644"/>
        </a:xfrm>
        <a:prstGeom prst="upArrowCallout">
          <a:avLst/>
        </a:prstGeom>
        <a:blipFill rotWithShape="0">
          <a:blip xmlns:r="http://schemas.openxmlformats.org/officeDocument/2006/relationships" r:embed="rId1">
            <a:duotone>
              <a:schemeClr val="accent4">
                <a:hueOff val="0"/>
                <a:satOff val="0"/>
                <a:lumOff val="0"/>
                <a:alphaOff val="0"/>
                <a:tint val="100000"/>
                <a:shade val="50000"/>
                <a:hueMod val="100000"/>
                <a:satMod val="100000"/>
              </a:schemeClr>
              <a:schemeClr val="accent4">
                <a:hueOff val="0"/>
                <a:satOff val="0"/>
                <a:lumOff val="0"/>
                <a:alphaOff val="0"/>
                <a:tint val="100000"/>
                <a:shade val="75000"/>
                <a:hueMod val="100000"/>
                <a:satMod val="100000"/>
              </a:schemeClr>
            </a:duotone>
          </a:blip>
          <a:tile tx="0" ty="0" sx="50000" sy="50000" flip="none" algn="ctr"/>
        </a:blipFill>
        <a:ln>
          <a:noFill/>
        </a:ln>
        <a:effectLst>
          <a:glow>
            <a:schemeClr val="accent4">
              <a:hueOff val="0"/>
              <a:satOff val="0"/>
              <a:lumOff val="0"/>
              <a:alphaOff val="0"/>
              <a:tint val="100000"/>
              <a:shade val="100000"/>
              <a:hueMod val="100000"/>
              <a:satMod val="10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zh-TW" altLang="en-US" sz="1200" kern="1200"/>
            <a:t>確認相關法律問題</a:t>
          </a:r>
        </a:p>
      </dsp:txBody>
      <dsp:txXfrm rot="10800000">
        <a:off x="0" y="2047611"/>
        <a:ext cx="5112568" cy="447460"/>
      </dsp:txXfrm>
    </dsp:sp>
    <dsp:sp modelId="{DA9B55DC-28B3-414C-9FB6-076F6F368311}">
      <dsp:nvSpPr>
        <dsp:cNvPr id="0" name=""/>
        <dsp:cNvSpPr/>
      </dsp:nvSpPr>
      <dsp:spPr>
        <a:xfrm rot="10800000">
          <a:off x="0" y="1365683"/>
          <a:ext cx="5112568" cy="688644"/>
        </a:xfrm>
        <a:prstGeom prst="upArrowCallout">
          <a:avLst/>
        </a:prstGeom>
        <a:blipFill rotWithShape="0">
          <a:blip xmlns:r="http://schemas.openxmlformats.org/officeDocument/2006/relationships" r:embed="rId1">
            <a:duotone>
              <a:schemeClr val="accent5">
                <a:hueOff val="0"/>
                <a:satOff val="0"/>
                <a:lumOff val="0"/>
                <a:alphaOff val="0"/>
                <a:tint val="100000"/>
                <a:shade val="50000"/>
                <a:hueMod val="100000"/>
                <a:satMod val="100000"/>
              </a:schemeClr>
              <a:schemeClr val="accent5">
                <a:hueOff val="0"/>
                <a:satOff val="0"/>
                <a:lumOff val="0"/>
                <a:alphaOff val="0"/>
                <a:tint val="100000"/>
                <a:shade val="75000"/>
                <a:hueMod val="100000"/>
                <a:satMod val="100000"/>
              </a:schemeClr>
            </a:duotone>
          </a:blip>
          <a:tile tx="0" ty="0" sx="50000" sy="50000" flip="none" algn="ctr"/>
        </a:blipFill>
        <a:ln>
          <a:noFill/>
        </a:ln>
        <a:effectLst>
          <a:glow>
            <a:schemeClr val="accent5">
              <a:hueOff val="0"/>
              <a:satOff val="0"/>
              <a:lumOff val="0"/>
              <a:alphaOff val="0"/>
              <a:tint val="100000"/>
              <a:shade val="100000"/>
              <a:hueMod val="100000"/>
              <a:satMod val="10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zh-TW" altLang="en-US" sz="1200" kern="1200"/>
            <a:t>對</a:t>
          </a:r>
          <a:r>
            <a:rPr lang="en-US" altLang="zh-TW" sz="1200" kern="1200"/>
            <a:t>8591</a:t>
          </a:r>
          <a:r>
            <a:rPr lang="zh-TW" altLang="en-US" sz="1200" kern="1200"/>
            <a:t>進行</a:t>
          </a:r>
          <a:r>
            <a:rPr lang="en-US" altLang="zh-TW" sz="1200" kern="1200"/>
            <a:t>SWOT</a:t>
          </a:r>
          <a:r>
            <a:rPr lang="zh-TW" altLang="en-US" sz="1200" kern="1200"/>
            <a:t>分析</a:t>
          </a:r>
        </a:p>
      </dsp:txBody>
      <dsp:txXfrm rot="10800000">
        <a:off x="0" y="1365683"/>
        <a:ext cx="5112568" cy="447460"/>
      </dsp:txXfrm>
    </dsp:sp>
    <dsp:sp modelId="{ED066824-888B-4B75-9AE3-26E6D0AD3187}">
      <dsp:nvSpPr>
        <dsp:cNvPr id="0" name=""/>
        <dsp:cNvSpPr/>
      </dsp:nvSpPr>
      <dsp:spPr>
        <a:xfrm rot="10800000">
          <a:off x="0" y="683754"/>
          <a:ext cx="5112568" cy="688644"/>
        </a:xfrm>
        <a:prstGeom prst="upArrowCallout">
          <a:avLst/>
        </a:prstGeom>
        <a:blipFill rotWithShape="0">
          <a:blip xmlns:r="http://schemas.openxmlformats.org/officeDocument/2006/relationships" r:embed="rId1">
            <a:duotone>
              <a:schemeClr val="accent6">
                <a:hueOff val="0"/>
                <a:satOff val="0"/>
                <a:lumOff val="0"/>
                <a:alphaOff val="0"/>
                <a:tint val="100000"/>
                <a:shade val="50000"/>
                <a:hueMod val="100000"/>
                <a:satMod val="100000"/>
              </a:schemeClr>
              <a:schemeClr val="accent6">
                <a:hueOff val="0"/>
                <a:satOff val="0"/>
                <a:lumOff val="0"/>
                <a:alphaOff val="0"/>
                <a:tint val="100000"/>
                <a:shade val="75000"/>
                <a:hueMod val="100000"/>
                <a:satMod val="100000"/>
              </a:schemeClr>
            </a:duotone>
          </a:blip>
          <a:tile tx="0" ty="0" sx="50000" sy="50000" flip="none" algn="ctr"/>
        </a:blipFill>
        <a:ln>
          <a:noFill/>
        </a:ln>
        <a:effectLst>
          <a:glow>
            <a:schemeClr val="accent6">
              <a:hueOff val="0"/>
              <a:satOff val="0"/>
              <a:lumOff val="0"/>
              <a:alphaOff val="0"/>
              <a:tint val="100000"/>
              <a:shade val="100000"/>
              <a:hueMod val="100000"/>
              <a:satMod val="10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zh-TW" altLang="en-US" sz="1200" kern="1200"/>
            <a:t>認識網路行銷安全交易</a:t>
          </a:r>
        </a:p>
      </dsp:txBody>
      <dsp:txXfrm rot="10800000">
        <a:off x="0" y="683754"/>
        <a:ext cx="5112568" cy="447460"/>
      </dsp:txXfrm>
    </dsp:sp>
    <dsp:sp modelId="{7376CC75-BF61-43B7-9582-D70690985AD6}">
      <dsp:nvSpPr>
        <dsp:cNvPr id="0" name=""/>
        <dsp:cNvSpPr/>
      </dsp:nvSpPr>
      <dsp:spPr>
        <a:xfrm rot="10800000">
          <a:off x="0" y="1826"/>
          <a:ext cx="5112568" cy="688644"/>
        </a:xfrm>
        <a:prstGeom prst="upArrowCallout">
          <a:avLst/>
        </a:prstGeom>
        <a:blipFill rotWithShape="0">
          <a:blip xmlns:r="http://schemas.openxmlformats.org/officeDocument/2006/relationships" r:embed="rId1">
            <a:duotone>
              <a:schemeClr val="accent2">
                <a:hueOff val="0"/>
                <a:satOff val="0"/>
                <a:lumOff val="0"/>
                <a:alphaOff val="0"/>
                <a:tint val="100000"/>
                <a:shade val="50000"/>
                <a:hueMod val="100000"/>
                <a:satMod val="100000"/>
              </a:schemeClr>
              <a:schemeClr val="accent2">
                <a:hueOff val="0"/>
                <a:satOff val="0"/>
                <a:lumOff val="0"/>
                <a:alphaOff val="0"/>
                <a:tint val="100000"/>
                <a:shade val="75000"/>
                <a:hueMod val="100000"/>
                <a:satMod val="100000"/>
              </a:schemeClr>
            </a:duotone>
          </a:blip>
          <a:tile tx="0" ty="0" sx="50000" sy="50000" flip="none" algn="ctr"/>
        </a:blipFill>
        <a:ln>
          <a:noFill/>
        </a:ln>
        <a:effectLst>
          <a:glow>
            <a:schemeClr val="accent2">
              <a:hueOff val="0"/>
              <a:satOff val="0"/>
              <a:lumOff val="0"/>
              <a:alphaOff val="0"/>
              <a:tint val="100000"/>
              <a:shade val="100000"/>
              <a:hueMod val="100000"/>
              <a:satMod val="10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zh-TW" altLang="en-US" sz="1200" kern="1200">
              <a:latin typeface="+mj-ea"/>
              <a:ea typeface="+mj-ea"/>
            </a:rPr>
            <a:t>確立研究動機與目的</a:t>
          </a:r>
        </a:p>
      </dsp:txBody>
      <dsp:txXfrm rot="10800000">
        <a:off x="0" y="1826"/>
        <a:ext cx="5112568" cy="44746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2B4245-5A46-40C7-AFA9-CCF53E4342DF}" type="datetimeFigureOut">
              <a:rPr lang="zh-TW" altLang="en-US" smtClean="0"/>
              <a:t>2015/5/8</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5548BA6-348F-46E4-85F9-5942EDCF49D0}" type="slidenum">
              <a:rPr lang="zh-TW" altLang="en-US" smtClean="0"/>
              <a:t>‹#›</a:t>
            </a:fld>
            <a:endParaRPr lang="zh-TW" altLang="en-US"/>
          </a:p>
        </p:txBody>
      </p:sp>
    </p:spTree>
    <p:extLst>
      <p:ext uri="{BB962C8B-B14F-4D97-AF65-F5344CB8AC3E}">
        <p14:creationId xmlns:p14="http://schemas.microsoft.com/office/powerpoint/2010/main" val="23705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1093B8-FE9C-4E68-87AB-E6F73DEDB555}" type="datetimeFigureOut">
              <a:rPr lang="zh-TW" altLang="en-US" smtClean="0"/>
              <a:t>2015/5/8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171831-9D58-45CE-AE2C-5C4AD4C16F20}" type="slidenum">
              <a:rPr lang="zh-TW" altLang="en-US" smtClean="0"/>
              <a:t>‹#›</a:t>
            </a:fld>
            <a:endParaRPr lang="zh-TW" altLang="en-US"/>
          </a:p>
        </p:txBody>
      </p:sp>
    </p:spTree>
    <p:extLst>
      <p:ext uri="{BB962C8B-B14F-4D97-AF65-F5344CB8AC3E}">
        <p14:creationId xmlns:p14="http://schemas.microsoft.com/office/powerpoint/2010/main" val="1759157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3171831-9D58-45CE-AE2C-5C4AD4C16F20}" type="slidenum">
              <a:rPr lang="zh-TW" altLang="en-US" smtClean="0"/>
              <a:t>1</a:t>
            </a:fld>
            <a:endParaRPr lang="zh-TW" altLang="en-US"/>
          </a:p>
        </p:txBody>
      </p:sp>
    </p:spTree>
    <p:extLst>
      <p:ext uri="{BB962C8B-B14F-4D97-AF65-F5344CB8AC3E}">
        <p14:creationId xmlns:p14="http://schemas.microsoft.com/office/powerpoint/2010/main" val="1883939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2"/>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173157"/>
            <a:ext cx="7772400" cy="1470025"/>
          </a:xfrm>
        </p:spPr>
        <p:txBody>
          <a:bodyPr anchor="b"/>
          <a:lstStyle>
            <a:lvl1pPr algn="l">
              <a:defRPr sz="4800"/>
            </a:lvl1pPr>
          </a:lstStyle>
          <a:p>
            <a:r>
              <a:rPr kumimoji="0" lang="zh-TW" altLang="en-US" smtClean="0"/>
              <a:t>按一下以編輯母片標題樣式</a:t>
            </a:r>
            <a:endParaRPr kumimoji="0" lang="en-US"/>
          </a:p>
        </p:txBody>
      </p:sp>
      <p:sp>
        <p:nvSpPr>
          <p:cNvPr id="3" name="副標題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TW" altLang="en-US" smtClean="0"/>
              <a:t>按一下以編輯母片副標題樣式</a:t>
            </a:r>
            <a:endParaRPr kumimoji="0" lang="en-US"/>
          </a:p>
        </p:txBody>
      </p:sp>
      <p:sp>
        <p:nvSpPr>
          <p:cNvPr id="4" name="日期版面配置區 3"/>
          <p:cNvSpPr>
            <a:spLocks noGrp="1"/>
          </p:cNvSpPr>
          <p:nvPr>
            <p:ph type="dt" sz="half" idx="10"/>
          </p:nvPr>
        </p:nvSpPr>
        <p:spPr/>
        <p:txBody>
          <a:bodyPr/>
          <a:lstStyle/>
          <a:p>
            <a:fld id="{67BF5654-DBE7-4371-BCC9-CE851E1C1193}" type="datetimeFigureOut">
              <a:rPr lang="zh-TW" altLang="en-US" smtClean="0"/>
              <a:t>2015/5/8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676D5A0-47D6-485E-95E0-ACAE391CDD49}"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7BF5654-DBE7-4371-BCC9-CE851E1C1193}" type="datetimeFigureOut">
              <a:rPr lang="zh-TW" altLang="en-US" smtClean="0"/>
              <a:t>2015/5/8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676D5A0-47D6-485E-95E0-ACAE391CDD49}"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143768" y="274639"/>
            <a:ext cx="1543032"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9"/>
            <a:ext cx="661513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7BF5654-DBE7-4371-BCC9-CE851E1C1193}" type="datetimeFigureOut">
              <a:rPr lang="zh-TW" altLang="en-US" smtClean="0"/>
              <a:t>2015/5/8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676D5A0-47D6-485E-95E0-ACAE391CDD49}"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7BF5654-DBE7-4371-BCC9-CE851E1C1193}" type="datetimeFigureOut">
              <a:rPr lang="zh-TW" altLang="en-US" smtClean="0"/>
              <a:t>2015/5/8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676D5A0-47D6-485E-95E0-ACAE391CDD49}"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3">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685800" y="2924181"/>
            <a:ext cx="7772400" cy="1362075"/>
          </a:xfrm>
        </p:spPr>
        <p:txBody>
          <a:bodyPr anchor="t"/>
          <a:lstStyle>
            <a:lvl1pPr algn="l">
              <a:defRPr sz="4400" b="0" cap="all"/>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7BF5654-DBE7-4371-BCC9-CE851E1C1193}" type="datetimeFigureOut">
              <a:rPr lang="zh-TW" altLang="en-US" smtClean="0"/>
              <a:t>2015/5/8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676D5A0-47D6-485E-95E0-ACAE391CDD49}"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67BF5654-DBE7-4371-BCC9-CE851E1C1193}" type="datetimeFigureOut">
              <a:rPr lang="zh-TW" altLang="en-US" smtClean="0"/>
              <a:t>2015/5/8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676D5A0-47D6-485E-95E0-ACAE391CDD49}"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67BF5654-DBE7-4371-BCC9-CE851E1C1193}" type="datetimeFigureOut">
              <a:rPr lang="zh-TW" altLang="en-US" smtClean="0"/>
              <a:t>2015/5/8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676D5A0-47D6-485E-95E0-ACAE391CDD49}"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67BF5654-DBE7-4371-BCC9-CE851E1C1193}" type="datetimeFigureOut">
              <a:rPr lang="zh-TW" altLang="en-US" smtClean="0"/>
              <a:t>2015/5/8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676D5A0-47D6-485E-95E0-ACAE391CDD49}"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7BF5654-DBE7-4371-BCC9-CE851E1C1193}" type="datetimeFigureOut">
              <a:rPr lang="zh-TW" altLang="en-US" smtClean="0"/>
              <a:t>2015/5/8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676D5A0-47D6-485E-95E0-ACAE391CDD49}"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文字版面配置區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67BF5654-DBE7-4371-BCC9-CE851E1C1193}" type="datetimeFigureOut">
              <a:rPr lang="zh-TW" altLang="en-US" smtClean="0"/>
              <a:t>2015/5/8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676D5A0-47D6-485E-95E0-ACAE391CDD49}" type="slidenum">
              <a:rPr lang="zh-TW" altLang="en-US" smtClean="0"/>
              <a:t>‹#›</a:t>
            </a:fld>
            <a:endParaRPr lang="zh-TW" altLang="en-US"/>
          </a:p>
        </p:txBody>
      </p:sp>
      <p:sp>
        <p:nvSpPr>
          <p:cNvPr id="2" name="標題 1"/>
          <p:cNvSpPr>
            <a:spLocks noGrp="1"/>
          </p:cNvSpPr>
          <p:nvPr>
            <p:ph type="title"/>
          </p:nvPr>
        </p:nvSpPr>
        <p:spPr>
          <a:xfrm>
            <a:off x="457205" y="285728"/>
            <a:ext cx="8230993" cy="696626"/>
          </a:xfrm>
        </p:spPr>
        <p:txBody>
          <a:bodyPr anchor="ctr"/>
          <a:lstStyle>
            <a:lvl1pPr algn="ctr">
              <a:defRPr sz="3600" b="0"/>
            </a:lvl1pPr>
          </a:lstStyle>
          <a:p>
            <a:r>
              <a:rPr kumimoji="0" lang="zh-TW" altLang="en-US" smtClean="0"/>
              <a:t>按一下以編輯母片標題樣式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001024" y="642918"/>
            <a:ext cx="785818" cy="4572032"/>
          </a:xfrm>
        </p:spPr>
        <p:txBody>
          <a:bodyPr vert="eaVert" anchor="ctr"/>
          <a:lstStyle>
            <a:lvl1pPr algn="l">
              <a:defRPr sz="2400" b="0"/>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67BF5654-DBE7-4371-BCC9-CE851E1C1193}" type="datetimeFigureOut">
              <a:rPr lang="zh-TW" altLang="en-US" smtClean="0"/>
              <a:t>2015/5/8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676D5A0-47D6-485E-95E0-ACAE391CDD49}"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圖片 7"/>
          <p:cNvPicPr>
            <a:picLocks noChangeAspect="1"/>
          </p:cNvPicPr>
          <p:nvPr/>
        </p:nvPicPr>
        <p:blipFill>
          <a:blip r:embed="rId13">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圖片 8"/>
          <p:cNvPicPr>
            <a:picLocks noChangeAspect="1"/>
          </p:cNvPicPr>
          <p:nvPr/>
        </p:nvPicPr>
        <p:blipFill>
          <a:blip r:embed="rId14">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標題版面配置區 1"/>
          <p:cNvSpPr>
            <a:spLocks noGrp="1"/>
          </p:cNvSpPr>
          <p:nvPr>
            <p:ph type="title"/>
          </p:nvPr>
        </p:nvSpPr>
        <p:spPr>
          <a:xfrm>
            <a:off x="457200" y="274638"/>
            <a:ext cx="8229600" cy="1143000"/>
          </a:xfrm>
          <a:prstGeom prst="rect">
            <a:avLst/>
          </a:prstGeom>
        </p:spPr>
        <p:txBody>
          <a:bodyPr vert="horz" rtlCol="0" anchor="ctr">
            <a:normAutofit/>
          </a:body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67BF5654-DBE7-4371-BCC9-CE851E1C1193}" type="datetimeFigureOut">
              <a:rPr lang="zh-TW" altLang="en-US" smtClean="0"/>
              <a:t>2015/5/8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676D5A0-47D6-485E-95E0-ACAE391CDD49}"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help.8591.com.tw/index.php?action=artikel&amp;cat=28&amp;id=39&amp;artlang=tw" TargetMode="External"/><Relationship Id="rId2" Type="http://schemas.openxmlformats.org/officeDocument/2006/relationships/hyperlink" Target="http://help.8591.com.tw/index.php?action=artikel&amp;cat=19&amp;id=2&amp;artlang=tw" TargetMode="External"/><Relationship Id="rId1" Type="http://schemas.openxmlformats.org/officeDocument/2006/relationships/slideLayout" Target="../slideLayouts/slideLayout2.xml"/><Relationship Id="rId6" Type="http://schemas.openxmlformats.org/officeDocument/2006/relationships/hyperlink" Target="https://tw.mall.yahoo.com/" TargetMode="External"/><Relationship Id="rId5" Type="http://schemas.openxmlformats.org/officeDocument/2006/relationships/hyperlink" Target="http://www.ruten.com.tw/" TargetMode="External"/><Relationship Id="rId4" Type="http://schemas.openxmlformats.org/officeDocument/2006/relationships/hyperlink" Target="http://help.8591.com.tw/index.php?action=artikel&amp;cat=63&amp;id=170&amp;artlang=tw"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4.gif"/><Relationship Id="rId3" Type="http://schemas.openxmlformats.org/officeDocument/2006/relationships/image" Target="../media/image9.gif"/><Relationship Id="rId7" Type="http://schemas.openxmlformats.org/officeDocument/2006/relationships/image" Target="../media/image13.gif"/><Relationship Id="rId2" Type="http://schemas.openxmlformats.org/officeDocument/2006/relationships/image" Target="../media/image8.gif"/><Relationship Id="rId1" Type="http://schemas.openxmlformats.org/officeDocument/2006/relationships/slideLayout" Target="../slideLayouts/slideLayout2.xml"/><Relationship Id="rId6" Type="http://schemas.openxmlformats.org/officeDocument/2006/relationships/image" Target="../media/image12.gif"/><Relationship Id="rId11" Type="http://schemas.openxmlformats.org/officeDocument/2006/relationships/image" Target="../media/image17.gif"/><Relationship Id="rId5" Type="http://schemas.openxmlformats.org/officeDocument/2006/relationships/image" Target="../media/image11.gif"/><Relationship Id="rId10" Type="http://schemas.openxmlformats.org/officeDocument/2006/relationships/image" Target="../media/image16.gif"/><Relationship Id="rId4" Type="http://schemas.openxmlformats.org/officeDocument/2006/relationships/image" Target="../media/image10.gif"/><Relationship Id="rId9" Type="http://schemas.openxmlformats.org/officeDocument/2006/relationships/image" Target="../media/image15.gif"/></Relationships>
</file>

<file path=ppt/slides/_rels/slide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0" y="332656"/>
            <a:ext cx="9144000" cy="1686049"/>
          </a:xfrm>
        </p:spPr>
        <p:txBody>
          <a:bodyPr>
            <a:normAutofit fontScale="90000"/>
          </a:bodyPr>
          <a:lstStyle/>
          <a:p>
            <a:r>
              <a:rPr lang="zh-TW" altLang="zh-TW" sz="3100" b="1" dirty="0"/>
              <a:t>投稿類別：商業類</a:t>
            </a:r>
            <a:r>
              <a:rPr lang="zh-TW" altLang="zh-TW" sz="3100" dirty="0"/>
              <a:t/>
            </a:r>
            <a:br>
              <a:rPr lang="zh-TW" altLang="zh-TW" sz="3100" dirty="0"/>
            </a:br>
            <a:r>
              <a:rPr lang="zh-TW" altLang="zh-TW" sz="3100" b="1" dirty="0"/>
              <a:t>篇名：網住你的安全</a:t>
            </a:r>
            <a:r>
              <a:rPr lang="en-US" altLang="zh-TW" sz="3100" b="1" dirty="0"/>
              <a:t>-</a:t>
            </a:r>
            <a:r>
              <a:rPr lang="zh-TW" altLang="zh-TW" sz="3100" b="1" dirty="0"/>
              <a:t>以</a:t>
            </a:r>
            <a:r>
              <a:rPr lang="en-US" altLang="zh-TW" sz="3100" b="1" dirty="0"/>
              <a:t>8591</a:t>
            </a:r>
            <a:r>
              <a:rPr lang="zh-TW" altLang="zh-TW" sz="3100" b="1" dirty="0"/>
              <a:t>寶物交易網為例</a:t>
            </a:r>
            <a:r>
              <a:rPr lang="zh-TW" altLang="zh-TW" dirty="0"/>
              <a:t/>
            </a:r>
            <a:br>
              <a:rPr lang="zh-TW" altLang="zh-TW" dirty="0"/>
            </a:br>
            <a:endParaRPr lang="zh-TW" altLang="en-US" dirty="0"/>
          </a:p>
        </p:txBody>
      </p:sp>
      <p:sp>
        <p:nvSpPr>
          <p:cNvPr id="3" name="副標題 2"/>
          <p:cNvSpPr>
            <a:spLocks noGrp="1"/>
          </p:cNvSpPr>
          <p:nvPr>
            <p:ph type="subTitle" idx="1"/>
          </p:nvPr>
        </p:nvSpPr>
        <p:spPr>
          <a:xfrm>
            <a:off x="9534" y="2276872"/>
            <a:ext cx="9144000" cy="1800200"/>
          </a:xfrm>
        </p:spPr>
        <p:txBody>
          <a:bodyPr>
            <a:normAutofit fontScale="92500" lnSpcReduction="10000"/>
          </a:bodyPr>
          <a:lstStyle/>
          <a:p>
            <a:r>
              <a:rPr lang="zh-TW" altLang="zh-TW" b="1" dirty="0">
                <a:solidFill>
                  <a:schemeClr val="tx1"/>
                </a:solidFill>
                <a:latin typeface="+mj-ea"/>
                <a:ea typeface="+mj-ea"/>
              </a:rPr>
              <a:t>作者：</a:t>
            </a:r>
            <a:endParaRPr lang="zh-TW" altLang="zh-TW" dirty="0">
              <a:solidFill>
                <a:schemeClr val="tx1"/>
              </a:solidFill>
              <a:latin typeface="+mj-ea"/>
              <a:ea typeface="+mj-ea"/>
            </a:endParaRPr>
          </a:p>
          <a:p>
            <a:r>
              <a:rPr lang="zh-TW" altLang="zh-TW" b="1" dirty="0">
                <a:solidFill>
                  <a:schemeClr val="tx1"/>
                </a:solidFill>
                <a:latin typeface="+mj-ea"/>
                <a:ea typeface="+mj-ea"/>
              </a:rPr>
              <a:t>郭育成。私立三信家商。商業經營科三年級</a:t>
            </a:r>
            <a:endParaRPr lang="zh-TW" altLang="zh-TW" dirty="0">
              <a:solidFill>
                <a:schemeClr val="tx1"/>
              </a:solidFill>
              <a:latin typeface="+mj-ea"/>
              <a:ea typeface="+mj-ea"/>
            </a:endParaRPr>
          </a:p>
          <a:p>
            <a:r>
              <a:rPr lang="zh-TW" altLang="zh-TW" b="1" dirty="0">
                <a:solidFill>
                  <a:schemeClr val="tx1"/>
                </a:solidFill>
                <a:latin typeface="+mj-ea"/>
                <a:ea typeface="+mj-ea"/>
              </a:rPr>
              <a:t>莊宜蓓。私立三信家商。商業經營科三年級</a:t>
            </a:r>
            <a:endParaRPr lang="zh-TW" altLang="zh-TW" dirty="0">
              <a:solidFill>
                <a:schemeClr val="tx1"/>
              </a:solidFill>
              <a:latin typeface="+mj-ea"/>
              <a:ea typeface="+mj-ea"/>
            </a:endParaRPr>
          </a:p>
          <a:p>
            <a:r>
              <a:rPr lang="zh-TW" altLang="zh-TW" b="1" dirty="0" smtClean="0">
                <a:solidFill>
                  <a:schemeClr val="tx1"/>
                </a:solidFill>
                <a:latin typeface="+mj-ea"/>
                <a:ea typeface="+mj-ea"/>
              </a:rPr>
              <a:t>楊晉</a:t>
            </a:r>
            <a:r>
              <a:rPr lang="zh-TW" altLang="en-US" b="1" dirty="0" smtClean="0">
                <a:solidFill>
                  <a:schemeClr val="tx1"/>
                </a:solidFill>
                <a:latin typeface="+mj-ea"/>
                <a:ea typeface="+mj-ea"/>
              </a:rPr>
              <a:t>丞</a:t>
            </a:r>
            <a:r>
              <a:rPr lang="zh-TW" altLang="zh-TW" b="1" dirty="0" smtClean="0">
                <a:solidFill>
                  <a:schemeClr val="tx1"/>
                </a:solidFill>
                <a:latin typeface="+mj-ea"/>
                <a:ea typeface="+mj-ea"/>
              </a:rPr>
              <a:t>。</a:t>
            </a:r>
            <a:r>
              <a:rPr lang="zh-TW" altLang="zh-TW" b="1" dirty="0">
                <a:solidFill>
                  <a:schemeClr val="tx1"/>
                </a:solidFill>
                <a:latin typeface="+mj-ea"/>
                <a:ea typeface="+mj-ea"/>
              </a:rPr>
              <a:t>私立三信家商。商業經營科三年級</a:t>
            </a:r>
            <a:endParaRPr lang="zh-TW" altLang="zh-TW" dirty="0">
              <a:solidFill>
                <a:schemeClr val="tx1"/>
              </a:solidFill>
              <a:latin typeface="+mj-ea"/>
              <a:ea typeface="+mj-ea"/>
            </a:endParaRPr>
          </a:p>
          <a:p>
            <a:endParaRPr lang="zh-TW" altLang="en-US" dirty="0">
              <a:latin typeface="+mj-ea"/>
              <a:ea typeface="+mj-ea"/>
            </a:endParaRPr>
          </a:p>
        </p:txBody>
      </p:sp>
      <p:sp>
        <p:nvSpPr>
          <p:cNvPr id="4" name="副標題 2"/>
          <p:cNvSpPr txBox="1">
            <a:spLocks/>
          </p:cNvSpPr>
          <p:nvPr/>
        </p:nvSpPr>
        <p:spPr>
          <a:xfrm>
            <a:off x="-11562" y="5157395"/>
            <a:ext cx="9144000" cy="504056"/>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zh-TW" altLang="zh-TW" b="1" dirty="0">
                <a:solidFill>
                  <a:schemeClr val="tx1"/>
                </a:solidFill>
                <a:latin typeface="+mj-ea"/>
                <a:ea typeface="+mj-ea"/>
              </a:rPr>
              <a:t>指導老師：董瓊雲</a:t>
            </a:r>
            <a:endParaRPr lang="zh-TW" altLang="zh-TW" dirty="0">
              <a:solidFill>
                <a:schemeClr val="tx1"/>
              </a:solidFill>
              <a:latin typeface="+mj-ea"/>
              <a:ea typeface="+mj-ea"/>
            </a:endParaRPr>
          </a:p>
        </p:txBody>
      </p:sp>
    </p:spTree>
    <p:extLst>
      <p:ext uri="{BB962C8B-B14F-4D97-AF65-F5344CB8AC3E}">
        <p14:creationId xmlns:p14="http://schemas.microsoft.com/office/powerpoint/2010/main" val="1432123914"/>
      </p:ext>
    </p:extLst>
  </p:cSld>
  <p:clrMapOvr>
    <a:masterClrMapping/>
  </p:clrMapOvr>
  <mc:AlternateContent xmlns:mc="http://schemas.openxmlformats.org/markup-compatibility/2006" xmlns:p14="http://schemas.microsoft.com/office/powerpoint/2010/main">
    <mc:Choice Requires="p14">
      <p:transition spd="slow" p14:dur="2000">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strVal val="#ppt_x"/>
                                          </p:val>
                                        </p:tav>
                                        <p:tav tm="100000">
                                          <p:val>
                                            <p:strVal val="#ppt_x"/>
                                          </p:val>
                                        </p:tav>
                                      </p:tavLst>
                                    </p:anim>
                                    <p:anim calcmode="lin" valueType="num">
                                      <p:cBhvr>
                                        <p:cTn id="3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9144000" cy="276999"/>
          </a:xfrm>
          <a:prstGeom prst="rect">
            <a:avLst/>
          </a:prstGeom>
        </p:spPr>
        <p:txBody>
          <a:bodyPr wrap="square">
            <a:spAutoFit/>
          </a:bodyPr>
          <a:lstStyle/>
          <a:p>
            <a:pPr algn="ctr"/>
            <a:r>
              <a:rPr lang="zh-TW" altLang="zh-TW" sz="1200" b="1" dirty="0" smtClean="0">
                <a:solidFill>
                  <a:schemeClr val="bg1">
                    <a:lumMod val="65000"/>
                  </a:schemeClr>
                </a:solidFill>
              </a:rPr>
              <a:t>網住你的安全</a:t>
            </a:r>
            <a:r>
              <a:rPr lang="en-US" altLang="zh-TW" sz="1200" b="1" dirty="0" smtClean="0">
                <a:solidFill>
                  <a:schemeClr val="bg1">
                    <a:lumMod val="65000"/>
                  </a:schemeClr>
                </a:solidFill>
              </a:rPr>
              <a:t>-</a:t>
            </a:r>
            <a:r>
              <a:rPr lang="zh-TW" altLang="zh-TW" sz="1200" b="1" dirty="0" smtClean="0">
                <a:solidFill>
                  <a:schemeClr val="bg1">
                    <a:lumMod val="65000"/>
                  </a:schemeClr>
                </a:solidFill>
              </a:rPr>
              <a:t>以</a:t>
            </a:r>
            <a:r>
              <a:rPr lang="en-US" altLang="zh-TW" sz="1200" b="1" dirty="0" smtClean="0">
                <a:solidFill>
                  <a:schemeClr val="bg1">
                    <a:lumMod val="65000"/>
                  </a:schemeClr>
                </a:solidFill>
              </a:rPr>
              <a:t>8591</a:t>
            </a:r>
            <a:r>
              <a:rPr lang="zh-TW" altLang="zh-TW" sz="1200" b="1" dirty="0" smtClean="0">
                <a:solidFill>
                  <a:schemeClr val="bg1">
                    <a:lumMod val="65000"/>
                  </a:schemeClr>
                </a:solidFill>
              </a:rPr>
              <a:t>寶物交易網為例</a:t>
            </a:r>
            <a:endParaRPr lang="zh-TW" altLang="en-US" sz="1200" dirty="0">
              <a:solidFill>
                <a:schemeClr val="bg1">
                  <a:lumMod val="65000"/>
                </a:schemeClr>
              </a:solidFill>
            </a:endParaRPr>
          </a:p>
        </p:txBody>
      </p:sp>
      <p:sp>
        <p:nvSpPr>
          <p:cNvPr id="6" name="標題 1"/>
          <p:cNvSpPr txBox="1">
            <a:spLocks/>
          </p:cNvSpPr>
          <p:nvPr/>
        </p:nvSpPr>
        <p:spPr>
          <a:xfrm>
            <a:off x="0" y="276999"/>
            <a:ext cx="9144000" cy="404664"/>
          </a:xfrm>
          <a:prstGeom prst="rect">
            <a:avLst/>
          </a:prstGeom>
        </p:spPr>
        <p:txBody>
          <a:bodyPr vert="horz" rtlCol="0" anchor="ctr">
            <a:noAutofit/>
          </a:bodyPr>
          <a:lst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a:lstStyle>
          <a:p>
            <a:pPr algn="l"/>
            <a:r>
              <a:rPr lang="zh-TW" altLang="zh-TW" sz="2800" b="1" dirty="0"/>
              <a:t>肆●引註資料</a:t>
            </a:r>
            <a:endParaRPr lang="zh-TW" altLang="en-US" sz="2800" dirty="0"/>
          </a:p>
        </p:txBody>
      </p:sp>
      <p:sp>
        <p:nvSpPr>
          <p:cNvPr id="7" name="矩形 6"/>
          <p:cNvSpPr/>
          <p:nvPr/>
        </p:nvSpPr>
        <p:spPr>
          <a:xfrm>
            <a:off x="27586" y="980728"/>
            <a:ext cx="9144000" cy="5909310"/>
          </a:xfrm>
          <a:prstGeom prst="rect">
            <a:avLst/>
          </a:prstGeom>
        </p:spPr>
        <p:txBody>
          <a:bodyPr wrap="square">
            <a:spAutoFit/>
          </a:bodyPr>
          <a:lstStyle/>
          <a:p>
            <a:r>
              <a:rPr lang="zh-TW" altLang="zh-TW" b="1" dirty="0">
                <a:latin typeface="+mj-ea"/>
                <a:ea typeface="+mj-ea"/>
              </a:rPr>
              <a:t>沈揚</a:t>
            </a:r>
            <a:r>
              <a:rPr lang="en-US" altLang="zh-TW" b="1" dirty="0">
                <a:latin typeface="+mj-ea"/>
                <a:ea typeface="+mj-ea"/>
              </a:rPr>
              <a:t>(2013)</a:t>
            </a:r>
            <a:r>
              <a:rPr lang="zh-TW" altLang="zh-TW" b="1" dirty="0">
                <a:latin typeface="+mj-ea"/>
                <a:ea typeface="+mj-ea"/>
              </a:rPr>
              <a:t>。商業概論。新北市：龍騰文化。</a:t>
            </a:r>
            <a:endParaRPr lang="zh-TW" altLang="zh-TW" dirty="0">
              <a:latin typeface="+mj-ea"/>
              <a:ea typeface="+mj-ea"/>
            </a:endParaRPr>
          </a:p>
          <a:p>
            <a:r>
              <a:rPr lang="en-US" altLang="zh-TW" b="1" dirty="0">
                <a:latin typeface="+mj-ea"/>
                <a:ea typeface="+mj-ea"/>
              </a:rPr>
              <a:t> </a:t>
            </a:r>
            <a:endParaRPr lang="zh-TW" altLang="zh-TW" dirty="0">
              <a:latin typeface="+mj-ea"/>
              <a:ea typeface="+mj-ea"/>
            </a:endParaRPr>
          </a:p>
          <a:p>
            <a:r>
              <a:rPr lang="zh-TW" altLang="zh-TW" b="1" dirty="0">
                <a:latin typeface="+mj-ea"/>
                <a:ea typeface="+mj-ea"/>
              </a:rPr>
              <a:t>公平交易</a:t>
            </a:r>
            <a:r>
              <a:rPr lang="zh-TW" altLang="zh-TW" b="1" dirty="0" smtClean="0">
                <a:latin typeface="+mj-ea"/>
                <a:ea typeface="+mj-ea"/>
              </a:rPr>
              <a:t>委員會</a:t>
            </a:r>
            <a:r>
              <a:rPr lang="en-US" altLang="zh-TW" b="1" u="sng" dirty="0" smtClean="0">
                <a:solidFill>
                  <a:schemeClr val="tx2">
                    <a:lumMod val="50000"/>
                    <a:lumOff val="50000"/>
                  </a:schemeClr>
                </a:solidFill>
                <a:latin typeface="+mj-ea"/>
                <a:ea typeface="+mj-ea"/>
              </a:rPr>
              <a:t>http://www.ftc.gov.tw/law/LawContentDetails.aspx?id=FL026733&amp;KeyWordHL=&amp;StyleType=1</a:t>
            </a:r>
            <a:endParaRPr lang="zh-TW" altLang="zh-TW" dirty="0" smtClean="0">
              <a:solidFill>
                <a:schemeClr val="tx2">
                  <a:lumMod val="50000"/>
                  <a:lumOff val="50000"/>
                </a:schemeClr>
              </a:solidFill>
              <a:latin typeface="+mj-ea"/>
              <a:ea typeface="+mj-ea"/>
            </a:endParaRPr>
          </a:p>
          <a:p>
            <a:r>
              <a:rPr lang="en-US" altLang="zh-TW" b="1" dirty="0" smtClean="0">
                <a:latin typeface="+mj-ea"/>
                <a:ea typeface="+mj-ea"/>
              </a:rPr>
              <a:t> </a:t>
            </a:r>
            <a:endParaRPr lang="zh-TW" altLang="zh-TW" dirty="0" smtClean="0">
              <a:latin typeface="+mj-ea"/>
              <a:ea typeface="+mj-ea"/>
            </a:endParaRPr>
          </a:p>
          <a:p>
            <a:r>
              <a:rPr lang="en-US" altLang="zh-TW" b="1" dirty="0" smtClean="0">
                <a:latin typeface="+mj-ea"/>
                <a:ea typeface="+mj-ea"/>
              </a:rPr>
              <a:t>8591</a:t>
            </a:r>
            <a:r>
              <a:rPr lang="zh-TW" altLang="zh-TW" b="1" dirty="0">
                <a:latin typeface="+mj-ea"/>
                <a:ea typeface="+mj-ea"/>
              </a:rPr>
              <a:t>寶物交易網。</a:t>
            </a:r>
            <a:r>
              <a:rPr lang="en-US" altLang="zh-TW" b="1" dirty="0">
                <a:latin typeface="+mj-ea"/>
                <a:ea typeface="+mj-ea"/>
              </a:rPr>
              <a:t>2014</a:t>
            </a:r>
            <a:r>
              <a:rPr lang="zh-TW" altLang="zh-TW" b="1" dirty="0">
                <a:latin typeface="+mj-ea"/>
                <a:ea typeface="+mj-ea"/>
              </a:rPr>
              <a:t>年</a:t>
            </a:r>
            <a:r>
              <a:rPr lang="en-US" altLang="zh-TW" b="1" dirty="0">
                <a:latin typeface="+mj-ea"/>
                <a:ea typeface="+mj-ea"/>
              </a:rPr>
              <a:t>12</a:t>
            </a:r>
            <a:r>
              <a:rPr lang="zh-TW" altLang="zh-TW" b="1" dirty="0">
                <a:latin typeface="+mj-ea"/>
                <a:ea typeface="+mj-ea"/>
              </a:rPr>
              <a:t>月</a:t>
            </a:r>
            <a:r>
              <a:rPr lang="en-US" altLang="zh-TW" b="1" dirty="0">
                <a:latin typeface="+mj-ea"/>
                <a:ea typeface="+mj-ea"/>
              </a:rPr>
              <a:t>9</a:t>
            </a:r>
            <a:r>
              <a:rPr lang="zh-TW" altLang="zh-TW" b="1" dirty="0">
                <a:latin typeface="+mj-ea"/>
                <a:ea typeface="+mj-ea"/>
              </a:rPr>
              <a:t>日</a:t>
            </a:r>
            <a:endParaRPr lang="zh-TW" altLang="zh-TW" dirty="0">
              <a:latin typeface="+mj-ea"/>
              <a:ea typeface="+mj-ea"/>
            </a:endParaRPr>
          </a:p>
          <a:p>
            <a:r>
              <a:rPr lang="en-US" altLang="zh-TW" b="1" u="sng" dirty="0">
                <a:latin typeface="+mj-ea"/>
                <a:ea typeface="+mj-ea"/>
                <a:hlinkClick r:id="rId2"/>
              </a:rPr>
              <a:t>http://help.8591.com.tw/index.php?action=artikel&amp;cat=19&amp;id=2&amp;artlang=tw</a:t>
            </a:r>
            <a:endParaRPr lang="zh-TW" altLang="zh-TW" dirty="0">
              <a:latin typeface="+mj-ea"/>
              <a:ea typeface="+mj-ea"/>
            </a:endParaRPr>
          </a:p>
          <a:p>
            <a:r>
              <a:rPr lang="en-US" altLang="zh-TW" b="1" dirty="0">
                <a:latin typeface="+mj-ea"/>
                <a:ea typeface="+mj-ea"/>
              </a:rPr>
              <a:t> </a:t>
            </a:r>
            <a:endParaRPr lang="zh-TW" altLang="zh-TW" dirty="0">
              <a:latin typeface="+mj-ea"/>
              <a:ea typeface="+mj-ea"/>
            </a:endParaRPr>
          </a:p>
          <a:p>
            <a:r>
              <a:rPr lang="en-US" altLang="zh-TW" b="1" dirty="0">
                <a:latin typeface="+mj-ea"/>
                <a:ea typeface="+mj-ea"/>
              </a:rPr>
              <a:t>8591</a:t>
            </a:r>
            <a:r>
              <a:rPr lang="zh-TW" altLang="zh-TW" b="1" dirty="0">
                <a:latin typeface="+mj-ea"/>
                <a:ea typeface="+mj-ea"/>
              </a:rPr>
              <a:t>寶物交易網。</a:t>
            </a:r>
            <a:r>
              <a:rPr lang="en-US" altLang="zh-TW" b="1" dirty="0">
                <a:latin typeface="+mj-ea"/>
                <a:ea typeface="+mj-ea"/>
              </a:rPr>
              <a:t>2014</a:t>
            </a:r>
            <a:r>
              <a:rPr lang="zh-TW" altLang="zh-TW" b="1" dirty="0">
                <a:latin typeface="+mj-ea"/>
                <a:ea typeface="+mj-ea"/>
              </a:rPr>
              <a:t>年</a:t>
            </a:r>
            <a:r>
              <a:rPr lang="en-US" altLang="zh-TW" b="1" dirty="0">
                <a:latin typeface="+mj-ea"/>
                <a:ea typeface="+mj-ea"/>
              </a:rPr>
              <a:t>12</a:t>
            </a:r>
            <a:r>
              <a:rPr lang="zh-TW" altLang="zh-TW" b="1" dirty="0">
                <a:latin typeface="+mj-ea"/>
                <a:ea typeface="+mj-ea"/>
              </a:rPr>
              <a:t>月</a:t>
            </a:r>
            <a:r>
              <a:rPr lang="en-US" altLang="zh-TW" b="1" dirty="0">
                <a:latin typeface="+mj-ea"/>
                <a:ea typeface="+mj-ea"/>
              </a:rPr>
              <a:t>9</a:t>
            </a:r>
            <a:r>
              <a:rPr lang="zh-TW" altLang="zh-TW" b="1" dirty="0">
                <a:latin typeface="+mj-ea"/>
                <a:ea typeface="+mj-ea"/>
              </a:rPr>
              <a:t>日</a:t>
            </a:r>
            <a:endParaRPr lang="zh-TW" altLang="zh-TW" dirty="0">
              <a:latin typeface="+mj-ea"/>
              <a:ea typeface="+mj-ea"/>
            </a:endParaRPr>
          </a:p>
          <a:p>
            <a:r>
              <a:rPr lang="en-US" altLang="zh-TW" b="1" u="sng" dirty="0">
                <a:latin typeface="+mj-ea"/>
                <a:ea typeface="+mj-ea"/>
                <a:hlinkClick r:id="rId3"/>
              </a:rPr>
              <a:t>http://help.8591.com.tw/index.php?action=artikel&amp;cat=28&amp;id=39&amp;artlang=tw</a:t>
            </a:r>
            <a:endParaRPr lang="zh-TW" altLang="zh-TW" dirty="0">
              <a:latin typeface="+mj-ea"/>
              <a:ea typeface="+mj-ea"/>
            </a:endParaRPr>
          </a:p>
          <a:p>
            <a:r>
              <a:rPr lang="en-US" altLang="zh-TW" b="1" dirty="0">
                <a:latin typeface="+mj-ea"/>
                <a:ea typeface="+mj-ea"/>
              </a:rPr>
              <a:t> </a:t>
            </a:r>
            <a:endParaRPr lang="zh-TW" altLang="zh-TW" dirty="0">
              <a:latin typeface="+mj-ea"/>
              <a:ea typeface="+mj-ea"/>
            </a:endParaRPr>
          </a:p>
          <a:p>
            <a:r>
              <a:rPr lang="en-US" altLang="zh-TW" b="1" dirty="0">
                <a:latin typeface="+mj-ea"/>
                <a:ea typeface="+mj-ea"/>
              </a:rPr>
              <a:t>8591</a:t>
            </a:r>
            <a:r>
              <a:rPr lang="zh-TW" altLang="zh-TW" b="1" dirty="0">
                <a:latin typeface="+mj-ea"/>
                <a:ea typeface="+mj-ea"/>
              </a:rPr>
              <a:t>寶物交易網。</a:t>
            </a:r>
            <a:r>
              <a:rPr lang="en-US" altLang="zh-TW" b="1" dirty="0">
                <a:latin typeface="+mj-ea"/>
                <a:ea typeface="+mj-ea"/>
              </a:rPr>
              <a:t>2014</a:t>
            </a:r>
            <a:r>
              <a:rPr lang="zh-TW" altLang="zh-TW" b="1" dirty="0">
                <a:latin typeface="+mj-ea"/>
                <a:ea typeface="+mj-ea"/>
              </a:rPr>
              <a:t>年</a:t>
            </a:r>
            <a:r>
              <a:rPr lang="en-US" altLang="zh-TW" b="1" dirty="0">
                <a:latin typeface="+mj-ea"/>
                <a:ea typeface="+mj-ea"/>
              </a:rPr>
              <a:t>12</a:t>
            </a:r>
            <a:r>
              <a:rPr lang="zh-TW" altLang="zh-TW" b="1" dirty="0">
                <a:latin typeface="+mj-ea"/>
                <a:ea typeface="+mj-ea"/>
              </a:rPr>
              <a:t>月</a:t>
            </a:r>
            <a:r>
              <a:rPr lang="en-US" altLang="zh-TW" b="1" dirty="0">
                <a:latin typeface="+mj-ea"/>
                <a:ea typeface="+mj-ea"/>
              </a:rPr>
              <a:t>9</a:t>
            </a:r>
            <a:r>
              <a:rPr lang="zh-TW" altLang="zh-TW" b="1" dirty="0">
                <a:latin typeface="+mj-ea"/>
                <a:ea typeface="+mj-ea"/>
              </a:rPr>
              <a:t>日</a:t>
            </a:r>
            <a:endParaRPr lang="zh-TW" altLang="zh-TW" dirty="0">
              <a:latin typeface="+mj-ea"/>
              <a:ea typeface="+mj-ea"/>
            </a:endParaRPr>
          </a:p>
          <a:p>
            <a:r>
              <a:rPr lang="en-US" altLang="zh-TW" b="1" u="sng" dirty="0">
                <a:latin typeface="+mj-ea"/>
                <a:ea typeface="+mj-ea"/>
                <a:hlinkClick r:id="rId4"/>
              </a:rPr>
              <a:t>http://help.8591.com.tw/index.php?action=artikel&amp;cat=63&amp;id=170&amp;artlang=tw</a:t>
            </a:r>
            <a:endParaRPr lang="zh-TW" altLang="zh-TW" dirty="0">
              <a:latin typeface="+mj-ea"/>
              <a:ea typeface="+mj-ea"/>
            </a:endParaRPr>
          </a:p>
          <a:p>
            <a:r>
              <a:rPr lang="en-US" altLang="zh-TW" b="1" dirty="0">
                <a:latin typeface="+mj-ea"/>
                <a:ea typeface="+mj-ea"/>
              </a:rPr>
              <a:t> </a:t>
            </a:r>
            <a:endParaRPr lang="zh-TW" altLang="zh-TW" dirty="0">
              <a:latin typeface="+mj-ea"/>
              <a:ea typeface="+mj-ea"/>
            </a:endParaRPr>
          </a:p>
          <a:p>
            <a:r>
              <a:rPr lang="zh-TW" altLang="zh-TW" b="1" dirty="0">
                <a:latin typeface="+mj-ea"/>
                <a:ea typeface="+mj-ea"/>
              </a:rPr>
              <a:t>露天拍賣網。</a:t>
            </a:r>
            <a:r>
              <a:rPr lang="en-US" altLang="zh-TW" b="1" dirty="0">
                <a:latin typeface="+mj-ea"/>
                <a:ea typeface="+mj-ea"/>
              </a:rPr>
              <a:t>2014</a:t>
            </a:r>
            <a:r>
              <a:rPr lang="zh-TW" altLang="zh-TW" b="1" dirty="0">
                <a:latin typeface="+mj-ea"/>
                <a:ea typeface="+mj-ea"/>
              </a:rPr>
              <a:t>年</a:t>
            </a:r>
            <a:r>
              <a:rPr lang="en-US" altLang="zh-TW" b="1" dirty="0">
                <a:latin typeface="+mj-ea"/>
                <a:ea typeface="+mj-ea"/>
              </a:rPr>
              <a:t>12</a:t>
            </a:r>
            <a:r>
              <a:rPr lang="zh-TW" altLang="zh-TW" b="1" dirty="0">
                <a:latin typeface="+mj-ea"/>
                <a:ea typeface="+mj-ea"/>
              </a:rPr>
              <a:t>月</a:t>
            </a:r>
            <a:r>
              <a:rPr lang="en-US" altLang="zh-TW" b="1" dirty="0">
                <a:latin typeface="+mj-ea"/>
                <a:ea typeface="+mj-ea"/>
              </a:rPr>
              <a:t>9</a:t>
            </a:r>
            <a:r>
              <a:rPr lang="zh-TW" altLang="zh-TW" b="1" dirty="0">
                <a:latin typeface="+mj-ea"/>
                <a:ea typeface="+mj-ea"/>
              </a:rPr>
              <a:t>日</a:t>
            </a:r>
            <a:endParaRPr lang="zh-TW" altLang="zh-TW" dirty="0">
              <a:latin typeface="+mj-ea"/>
              <a:ea typeface="+mj-ea"/>
            </a:endParaRPr>
          </a:p>
          <a:p>
            <a:r>
              <a:rPr lang="en-US" altLang="zh-TW" b="1" u="sng" dirty="0">
                <a:latin typeface="+mj-ea"/>
                <a:ea typeface="+mj-ea"/>
                <a:hlinkClick r:id="rId5"/>
              </a:rPr>
              <a:t>http://www.ruten.com.tw/</a:t>
            </a:r>
            <a:endParaRPr lang="zh-TW" altLang="zh-TW" dirty="0">
              <a:latin typeface="+mj-ea"/>
              <a:ea typeface="+mj-ea"/>
            </a:endParaRPr>
          </a:p>
          <a:p>
            <a:r>
              <a:rPr lang="en-US" altLang="zh-TW" b="1" dirty="0">
                <a:latin typeface="+mj-ea"/>
                <a:ea typeface="+mj-ea"/>
              </a:rPr>
              <a:t> </a:t>
            </a:r>
            <a:endParaRPr lang="zh-TW" altLang="zh-TW" dirty="0">
              <a:latin typeface="+mj-ea"/>
              <a:ea typeface="+mj-ea"/>
            </a:endParaRPr>
          </a:p>
          <a:p>
            <a:r>
              <a:rPr lang="en-US" altLang="zh-TW" b="1" dirty="0">
                <a:latin typeface="+mj-ea"/>
                <a:ea typeface="+mj-ea"/>
              </a:rPr>
              <a:t>YAHOO</a:t>
            </a:r>
            <a:r>
              <a:rPr lang="zh-TW" altLang="zh-TW" b="1" dirty="0">
                <a:latin typeface="+mj-ea"/>
                <a:ea typeface="+mj-ea"/>
              </a:rPr>
              <a:t>超級商城。</a:t>
            </a:r>
            <a:r>
              <a:rPr lang="en-US" altLang="zh-TW" b="1" dirty="0">
                <a:latin typeface="+mj-ea"/>
                <a:ea typeface="+mj-ea"/>
              </a:rPr>
              <a:t>2014</a:t>
            </a:r>
            <a:r>
              <a:rPr lang="zh-TW" altLang="zh-TW" b="1" dirty="0">
                <a:latin typeface="+mj-ea"/>
                <a:ea typeface="+mj-ea"/>
              </a:rPr>
              <a:t>年</a:t>
            </a:r>
            <a:r>
              <a:rPr lang="en-US" altLang="zh-TW" b="1" dirty="0">
                <a:latin typeface="+mj-ea"/>
                <a:ea typeface="+mj-ea"/>
              </a:rPr>
              <a:t>12</a:t>
            </a:r>
            <a:r>
              <a:rPr lang="zh-TW" altLang="zh-TW" b="1" dirty="0">
                <a:latin typeface="+mj-ea"/>
                <a:ea typeface="+mj-ea"/>
              </a:rPr>
              <a:t>月</a:t>
            </a:r>
            <a:r>
              <a:rPr lang="en-US" altLang="zh-TW" b="1" dirty="0">
                <a:latin typeface="+mj-ea"/>
                <a:ea typeface="+mj-ea"/>
              </a:rPr>
              <a:t>9</a:t>
            </a:r>
            <a:r>
              <a:rPr lang="zh-TW" altLang="zh-TW" b="1" dirty="0">
                <a:latin typeface="+mj-ea"/>
                <a:ea typeface="+mj-ea"/>
              </a:rPr>
              <a:t>日</a:t>
            </a:r>
            <a:endParaRPr lang="zh-TW" altLang="zh-TW" dirty="0">
              <a:latin typeface="+mj-ea"/>
              <a:ea typeface="+mj-ea"/>
            </a:endParaRPr>
          </a:p>
          <a:p>
            <a:r>
              <a:rPr lang="en-US" altLang="zh-TW" b="1" u="sng" dirty="0">
                <a:latin typeface="+mj-ea"/>
                <a:ea typeface="+mj-ea"/>
                <a:hlinkClick r:id="rId6"/>
              </a:rPr>
              <a:t>https://tw.mall.yahoo.com/</a:t>
            </a:r>
            <a:endParaRPr lang="zh-TW" altLang="zh-TW" dirty="0">
              <a:latin typeface="+mj-ea"/>
              <a:ea typeface="+mj-ea"/>
            </a:endParaRPr>
          </a:p>
        </p:txBody>
      </p:sp>
    </p:spTree>
    <p:extLst>
      <p:ext uri="{BB962C8B-B14F-4D97-AF65-F5344CB8AC3E}">
        <p14:creationId xmlns:p14="http://schemas.microsoft.com/office/powerpoint/2010/main" val="1900522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ppt_w</p:attrName>
                                        </p:attrNameLst>
                                      </p:cBhvr>
                                      <p:tavLst>
                                        <p:tav tm="0">
                                          <p:val>
                                            <p:fltVal val="0"/>
                                          </p:val>
                                        </p:tav>
                                        <p:tav tm="100000">
                                          <p:val>
                                            <p:strVal val="#ppt_w"/>
                                          </p:val>
                                        </p:tav>
                                      </p:tavLst>
                                    </p:anim>
                                    <p:anim calcmode="lin" valueType="num">
                                      <p:cBhvr>
                                        <p:cTn id="8" dur="2000" fill="hold"/>
                                        <p:tgtEl>
                                          <p:spTgt spid="7"/>
                                        </p:tgtEl>
                                        <p:attrNameLst>
                                          <p:attrName>ppt_h</p:attrName>
                                        </p:attrNameLst>
                                      </p:cBhvr>
                                      <p:tavLst>
                                        <p:tav tm="0">
                                          <p:val>
                                            <p:fltVal val="0"/>
                                          </p:val>
                                        </p:tav>
                                        <p:tav tm="100000">
                                          <p:val>
                                            <p:strVal val="#ppt_h"/>
                                          </p:val>
                                        </p:tav>
                                      </p:tavLst>
                                    </p:anim>
                                    <p:anim calcmode="lin" valueType="num">
                                      <p:cBhvr>
                                        <p:cTn id="9" dur="2000" fill="hold"/>
                                        <p:tgtEl>
                                          <p:spTgt spid="7"/>
                                        </p:tgtEl>
                                        <p:attrNameLst>
                                          <p:attrName>style.rotation</p:attrName>
                                        </p:attrNameLst>
                                      </p:cBhvr>
                                      <p:tavLst>
                                        <p:tav tm="0">
                                          <p:val>
                                            <p:fltVal val="90"/>
                                          </p:val>
                                        </p:tav>
                                        <p:tav tm="100000">
                                          <p:val>
                                            <p:fltVal val="0"/>
                                          </p:val>
                                        </p:tav>
                                      </p:tavLst>
                                    </p:anim>
                                    <p:animEffect transition="in" filter="fade">
                                      <p:cBhvr>
                                        <p:cTn id="1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76999"/>
            <a:ext cx="9144000" cy="404664"/>
          </a:xfrm>
        </p:spPr>
        <p:txBody>
          <a:bodyPr>
            <a:noAutofit/>
          </a:bodyPr>
          <a:lstStyle/>
          <a:p>
            <a:pPr algn="l"/>
            <a:r>
              <a:rPr lang="zh-TW" altLang="zh-TW" sz="2800" b="1" dirty="0"/>
              <a:t>壹●前言</a:t>
            </a:r>
            <a:endParaRPr lang="zh-TW" altLang="en-US" sz="2800" dirty="0"/>
          </a:p>
        </p:txBody>
      </p:sp>
      <p:sp>
        <p:nvSpPr>
          <p:cNvPr id="5" name="矩形 4"/>
          <p:cNvSpPr/>
          <p:nvPr/>
        </p:nvSpPr>
        <p:spPr>
          <a:xfrm>
            <a:off x="0" y="0"/>
            <a:ext cx="9144000" cy="276999"/>
          </a:xfrm>
          <a:prstGeom prst="rect">
            <a:avLst/>
          </a:prstGeom>
        </p:spPr>
        <p:txBody>
          <a:bodyPr wrap="square">
            <a:spAutoFit/>
          </a:bodyPr>
          <a:lstStyle/>
          <a:p>
            <a:pPr algn="ctr"/>
            <a:r>
              <a:rPr lang="zh-TW" altLang="zh-TW" sz="1200" b="1" dirty="0" smtClean="0">
                <a:solidFill>
                  <a:schemeClr val="bg1">
                    <a:lumMod val="65000"/>
                  </a:schemeClr>
                </a:solidFill>
              </a:rPr>
              <a:t>網住你的安全</a:t>
            </a:r>
            <a:r>
              <a:rPr lang="en-US" altLang="zh-TW" sz="1200" b="1" dirty="0" smtClean="0">
                <a:solidFill>
                  <a:schemeClr val="bg1">
                    <a:lumMod val="65000"/>
                  </a:schemeClr>
                </a:solidFill>
              </a:rPr>
              <a:t>-</a:t>
            </a:r>
            <a:r>
              <a:rPr lang="zh-TW" altLang="zh-TW" sz="1200" b="1" dirty="0" smtClean="0">
                <a:solidFill>
                  <a:schemeClr val="bg1">
                    <a:lumMod val="65000"/>
                  </a:schemeClr>
                </a:solidFill>
              </a:rPr>
              <a:t>以</a:t>
            </a:r>
            <a:r>
              <a:rPr lang="en-US" altLang="zh-TW" sz="1200" b="1" dirty="0" smtClean="0">
                <a:solidFill>
                  <a:schemeClr val="bg1">
                    <a:lumMod val="65000"/>
                  </a:schemeClr>
                </a:solidFill>
              </a:rPr>
              <a:t>8591</a:t>
            </a:r>
            <a:r>
              <a:rPr lang="zh-TW" altLang="zh-TW" sz="1200" b="1" dirty="0" smtClean="0">
                <a:solidFill>
                  <a:schemeClr val="bg1">
                    <a:lumMod val="65000"/>
                  </a:schemeClr>
                </a:solidFill>
              </a:rPr>
              <a:t>寶物交易網為例</a:t>
            </a:r>
            <a:endParaRPr lang="zh-TW" altLang="en-US" sz="1200" dirty="0">
              <a:solidFill>
                <a:schemeClr val="bg1">
                  <a:lumMod val="65000"/>
                </a:schemeClr>
              </a:solidFill>
            </a:endParaRPr>
          </a:p>
        </p:txBody>
      </p:sp>
      <p:sp>
        <p:nvSpPr>
          <p:cNvPr id="6" name="矩形 5"/>
          <p:cNvSpPr/>
          <p:nvPr/>
        </p:nvSpPr>
        <p:spPr>
          <a:xfrm>
            <a:off x="0" y="836712"/>
            <a:ext cx="9144000" cy="1477328"/>
          </a:xfrm>
          <a:prstGeom prst="rect">
            <a:avLst/>
          </a:prstGeom>
        </p:spPr>
        <p:txBody>
          <a:bodyPr wrap="square">
            <a:spAutoFit/>
          </a:bodyPr>
          <a:lstStyle/>
          <a:p>
            <a:r>
              <a:rPr lang="zh-TW" altLang="en-US" b="1" dirty="0" smtClean="0">
                <a:latin typeface="+mj-ea"/>
                <a:ea typeface="+mj-ea"/>
              </a:rPr>
              <a:t>一</a:t>
            </a:r>
            <a:r>
              <a:rPr lang="zh-TW" altLang="zh-TW" b="1" dirty="0" smtClean="0">
                <a:latin typeface="+mj-ea"/>
                <a:ea typeface="+mj-ea"/>
              </a:rPr>
              <a:t>、</a:t>
            </a:r>
            <a:r>
              <a:rPr lang="zh-TW" altLang="zh-TW" b="1" dirty="0">
                <a:latin typeface="+mj-ea"/>
                <a:ea typeface="+mj-ea"/>
              </a:rPr>
              <a:t>研究目的</a:t>
            </a:r>
          </a:p>
          <a:p>
            <a:r>
              <a:rPr lang="zh-TW" altLang="zh-TW" b="1" dirty="0">
                <a:latin typeface="+mj-ea"/>
                <a:ea typeface="+mj-ea"/>
              </a:rPr>
              <a:t>（一）、認識不同線上交易網站交易安全的區別。</a:t>
            </a:r>
          </a:p>
          <a:p>
            <a:r>
              <a:rPr lang="zh-TW" altLang="zh-TW" b="1" dirty="0">
                <a:latin typeface="+mj-ea"/>
                <a:ea typeface="+mj-ea"/>
              </a:rPr>
              <a:t>（二）、了解消費者信任度對一個網路交易之影響程度高低。</a:t>
            </a:r>
          </a:p>
          <a:p>
            <a:r>
              <a:rPr lang="zh-TW" altLang="zh-TW" b="1" dirty="0">
                <a:latin typeface="+mj-ea"/>
                <a:ea typeface="+mj-ea"/>
              </a:rPr>
              <a:t>（三）、了解玩家為何使用線上交易網。</a:t>
            </a:r>
          </a:p>
          <a:p>
            <a:r>
              <a:rPr lang="zh-TW" altLang="zh-TW" b="1" dirty="0">
                <a:latin typeface="+mj-ea"/>
                <a:ea typeface="+mj-ea"/>
              </a:rPr>
              <a:t>（四）、消費者對網路交易安全選擇之建議。</a:t>
            </a:r>
          </a:p>
        </p:txBody>
      </p:sp>
      <p:graphicFrame>
        <p:nvGraphicFramePr>
          <p:cNvPr id="7" name="資料庫圖表 6"/>
          <p:cNvGraphicFramePr/>
          <p:nvPr>
            <p:extLst>
              <p:ext uri="{D42A27DB-BD31-4B8C-83A1-F6EECF244321}">
                <p14:modId xmlns:p14="http://schemas.microsoft.com/office/powerpoint/2010/main" val="1314432053"/>
              </p:ext>
            </p:extLst>
          </p:nvPr>
        </p:nvGraphicFramePr>
        <p:xfrm>
          <a:off x="3563888" y="2749570"/>
          <a:ext cx="5112568" cy="3861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矩形 7"/>
          <p:cNvSpPr/>
          <p:nvPr/>
        </p:nvSpPr>
        <p:spPr>
          <a:xfrm>
            <a:off x="0" y="2564904"/>
            <a:ext cx="9144000" cy="369332"/>
          </a:xfrm>
          <a:prstGeom prst="rect">
            <a:avLst/>
          </a:prstGeom>
        </p:spPr>
        <p:txBody>
          <a:bodyPr wrap="square">
            <a:spAutoFit/>
          </a:bodyPr>
          <a:lstStyle/>
          <a:p>
            <a:r>
              <a:rPr lang="zh-TW" altLang="en-US" b="1" dirty="0" smtClean="0"/>
              <a:t>二</a:t>
            </a:r>
            <a:r>
              <a:rPr lang="zh-TW" altLang="zh-TW" b="1" dirty="0" smtClean="0"/>
              <a:t>、</a:t>
            </a:r>
            <a:r>
              <a:rPr lang="zh-TW" altLang="en-US" b="1" dirty="0" smtClean="0"/>
              <a:t>研究方法</a:t>
            </a:r>
            <a:endParaRPr lang="zh-TW" altLang="zh-TW" b="1" dirty="0"/>
          </a:p>
        </p:txBody>
      </p:sp>
    </p:spTree>
    <p:extLst>
      <p:ext uri="{BB962C8B-B14F-4D97-AF65-F5344CB8AC3E}">
        <p14:creationId xmlns:p14="http://schemas.microsoft.com/office/powerpoint/2010/main" val="906996777"/>
      </p:ext>
    </p:extLst>
  </p:cSld>
  <p:clrMapOvr>
    <a:masterClrMapping/>
  </p:clrMapOvr>
  <mc:AlternateContent xmlns:mc="http://schemas.openxmlformats.org/markup-compatibility/2006" xmlns:p14="http://schemas.microsoft.com/office/powerpoint/2010/main">
    <mc:Choice Requires="p14">
      <p:transition spd="slow" p14:dur="2500">
        <p:checker dir="vert"/>
      </p:transition>
    </mc:Choice>
    <mc:Fallback xmlns="">
      <p:transition spd="slow">
        <p:checke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1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1500"/>
                                        <p:tgtEl>
                                          <p:spTgt spid="8"/>
                                        </p:tgtEl>
                                      </p:cBhvr>
                                    </p:animEffect>
                                  </p:childTnLst>
                                </p:cTn>
                              </p:par>
                            </p:childTnLst>
                          </p:cTn>
                        </p:par>
                        <p:par>
                          <p:cTn id="11" fill="hold">
                            <p:stCondLst>
                              <p:cond delay="1500"/>
                            </p:stCondLst>
                            <p:childTnLst>
                              <p:par>
                                <p:cTn id="12" presetID="6" presetClass="entr" presetSubtype="32"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ircle(out)">
                                      <p:cBhvr>
                                        <p:cTn id="1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7" grpId="0">
        <p:bldAsOne/>
      </p:bldGraphic>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9144000" cy="276999"/>
          </a:xfrm>
          <a:prstGeom prst="rect">
            <a:avLst/>
          </a:prstGeom>
        </p:spPr>
        <p:txBody>
          <a:bodyPr wrap="square">
            <a:spAutoFit/>
          </a:bodyPr>
          <a:lstStyle/>
          <a:p>
            <a:pPr algn="ctr"/>
            <a:r>
              <a:rPr lang="zh-TW" altLang="zh-TW" sz="1200" b="1" dirty="0" smtClean="0">
                <a:solidFill>
                  <a:schemeClr val="bg1">
                    <a:lumMod val="65000"/>
                  </a:schemeClr>
                </a:solidFill>
              </a:rPr>
              <a:t>網住你的安全</a:t>
            </a:r>
            <a:r>
              <a:rPr lang="en-US" altLang="zh-TW" sz="1200" b="1" dirty="0" smtClean="0">
                <a:solidFill>
                  <a:schemeClr val="bg1">
                    <a:lumMod val="65000"/>
                  </a:schemeClr>
                </a:solidFill>
              </a:rPr>
              <a:t>-</a:t>
            </a:r>
            <a:r>
              <a:rPr lang="zh-TW" altLang="zh-TW" sz="1200" b="1" dirty="0" smtClean="0">
                <a:solidFill>
                  <a:schemeClr val="bg1">
                    <a:lumMod val="65000"/>
                  </a:schemeClr>
                </a:solidFill>
              </a:rPr>
              <a:t>以</a:t>
            </a:r>
            <a:r>
              <a:rPr lang="en-US" altLang="zh-TW" sz="1200" b="1" dirty="0" smtClean="0">
                <a:solidFill>
                  <a:schemeClr val="bg1">
                    <a:lumMod val="65000"/>
                  </a:schemeClr>
                </a:solidFill>
              </a:rPr>
              <a:t>8591</a:t>
            </a:r>
            <a:r>
              <a:rPr lang="zh-TW" altLang="zh-TW" sz="1200" b="1" dirty="0" smtClean="0">
                <a:solidFill>
                  <a:schemeClr val="bg1">
                    <a:lumMod val="65000"/>
                  </a:schemeClr>
                </a:solidFill>
              </a:rPr>
              <a:t>寶物交易網為例</a:t>
            </a:r>
            <a:endParaRPr lang="zh-TW" altLang="en-US" sz="1200" dirty="0">
              <a:solidFill>
                <a:schemeClr val="bg1">
                  <a:lumMod val="65000"/>
                </a:schemeClr>
              </a:solidFill>
            </a:endParaRPr>
          </a:p>
        </p:txBody>
      </p:sp>
      <p:sp>
        <p:nvSpPr>
          <p:cNvPr id="7" name="標題 1"/>
          <p:cNvSpPr>
            <a:spLocks noGrp="1"/>
          </p:cNvSpPr>
          <p:nvPr>
            <p:ph type="title"/>
          </p:nvPr>
        </p:nvSpPr>
        <p:spPr>
          <a:xfrm>
            <a:off x="0" y="276999"/>
            <a:ext cx="9144000" cy="404664"/>
          </a:xfrm>
        </p:spPr>
        <p:txBody>
          <a:bodyPr>
            <a:noAutofit/>
          </a:bodyPr>
          <a:lstStyle/>
          <a:p>
            <a:pPr algn="l"/>
            <a:r>
              <a:rPr lang="zh-TW" altLang="zh-TW" sz="2800" b="1" dirty="0"/>
              <a:t>貳●正文</a:t>
            </a:r>
            <a:endParaRPr lang="zh-TW" altLang="zh-TW" sz="2800" dirty="0"/>
          </a:p>
        </p:txBody>
      </p:sp>
      <p:sp>
        <p:nvSpPr>
          <p:cNvPr id="8" name="矩形 7"/>
          <p:cNvSpPr/>
          <p:nvPr/>
        </p:nvSpPr>
        <p:spPr>
          <a:xfrm>
            <a:off x="0" y="949370"/>
            <a:ext cx="9144000" cy="369332"/>
          </a:xfrm>
          <a:prstGeom prst="rect">
            <a:avLst/>
          </a:prstGeom>
        </p:spPr>
        <p:txBody>
          <a:bodyPr wrap="square">
            <a:spAutoFit/>
          </a:bodyPr>
          <a:lstStyle/>
          <a:p>
            <a:r>
              <a:rPr lang="zh-TW" altLang="en-US" b="1" dirty="0" smtClean="0">
                <a:latin typeface="+mj-ea"/>
                <a:ea typeface="+mj-ea"/>
              </a:rPr>
              <a:t>一</a:t>
            </a:r>
            <a:r>
              <a:rPr lang="zh-TW" altLang="zh-TW" b="1" dirty="0" smtClean="0">
                <a:latin typeface="+mj-ea"/>
                <a:ea typeface="+mj-ea"/>
              </a:rPr>
              <a:t>、</a:t>
            </a:r>
            <a:r>
              <a:rPr lang="en-US" altLang="zh-TW" b="1" dirty="0">
                <a:latin typeface="+mj-ea"/>
                <a:ea typeface="+mj-ea"/>
              </a:rPr>
              <a:t>8591</a:t>
            </a:r>
            <a:r>
              <a:rPr lang="zh-TW" altLang="zh-TW" b="1" dirty="0">
                <a:latin typeface="+mj-ea"/>
                <a:ea typeface="+mj-ea"/>
              </a:rPr>
              <a:t>寶物交易網簡單交易流程</a:t>
            </a:r>
            <a:endParaRPr lang="zh-TW" altLang="zh-TW" dirty="0">
              <a:latin typeface="+mj-ea"/>
              <a:ea typeface="+mj-ea"/>
            </a:endParaRPr>
          </a:p>
        </p:txBody>
      </p:sp>
      <p:pic>
        <p:nvPicPr>
          <p:cNvPr id="9" name="圖片 8"/>
          <p:cNvPicPr/>
          <p:nvPr/>
        </p:nvPicPr>
        <p:blipFill>
          <a:blip r:embed="rId2">
            <a:extLst>
              <a:ext uri="{28A0092B-C50C-407E-A947-70E740481C1C}">
                <a14:useLocalDpi xmlns:a14="http://schemas.microsoft.com/office/drawing/2010/main" val="0"/>
              </a:ext>
            </a:extLst>
          </a:blip>
          <a:stretch>
            <a:fillRect/>
          </a:stretch>
        </p:blipFill>
        <p:spPr>
          <a:xfrm>
            <a:off x="2819824" y="1415818"/>
            <a:ext cx="5784624" cy="2160240"/>
          </a:xfrm>
          <a:prstGeom prst="rect">
            <a:avLst/>
          </a:prstGeom>
        </p:spPr>
      </p:pic>
      <p:sp>
        <p:nvSpPr>
          <p:cNvPr id="10" name="矩形 9"/>
          <p:cNvSpPr/>
          <p:nvPr/>
        </p:nvSpPr>
        <p:spPr>
          <a:xfrm>
            <a:off x="0" y="3573016"/>
            <a:ext cx="9144000" cy="646331"/>
          </a:xfrm>
          <a:prstGeom prst="rect">
            <a:avLst/>
          </a:prstGeom>
        </p:spPr>
        <p:txBody>
          <a:bodyPr wrap="square">
            <a:spAutoFit/>
          </a:bodyPr>
          <a:lstStyle/>
          <a:p>
            <a:r>
              <a:rPr lang="zh-TW" altLang="en-US" b="1" dirty="0">
                <a:latin typeface="+mj-ea"/>
                <a:ea typeface="+mj-ea"/>
              </a:rPr>
              <a:t>二</a:t>
            </a:r>
            <a:r>
              <a:rPr lang="zh-TW" altLang="zh-TW" b="1" dirty="0" smtClean="0">
                <a:latin typeface="+mj-ea"/>
                <a:ea typeface="+mj-ea"/>
              </a:rPr>
              <a:t> 、 </a:t>
            </a:r>
            <a:r>
              <a:rPr lang="en-US" altLang="zh-TW" b="1" dirty="0" smtClean="0">
                <a:latin typeface="+mj-ea"/>
                <a:ea typeface="+mj-ea"/>
              </a:rPr>
              <a:t>8591</a:t>
            </a:r>
            <a:r>
              <a:rPr lang="zh-TW" altLang="zh-TW" b="1" dirty="0">
                <a:latin typeface="+mj-ea"/>
                <a:ea typeface="+mj-ea"/>
              </a:rPr>
              <a:t>寶物交易網聯絡賣家方法</a:t>
            </a:r>
            <a:endParaRPr lang="zh-TW" altLang="zh-TW" dirty="0">
              <a:latin typeface="+mj-ea"/>
              <a:ea typeface="+mj-ea"/>
            </a:endParaRPr>
          </a:p>
          <a:p>
            <a:r>
              <a:rPr lang="zh-TW" altLang="zh-TW" b="1" dirty="0">
                <a:latin typeface="+mj-ea"/>
                <a:ea typeface="+mj-ea"/>
              </a:rPr>
              <a:t>簡單說明</a:t>
            </a:r>
            <a:r>
              <a:rPr lang="en-US" altLang="zh-TW" b="1" dirty="0">
                <a:latin typeface="+mj-ea"/>
                <a:ea typeface="+mj-ea"/>
              </a:rPr>
              <a:t>:</a:t>
            </a:r>
            <a:r>
              <a:rPr lang="zh-TW" altLang="zh-TW" b="1" dirty="0">
                <a:latin typeface="+mj-ea"/>
                <a:ea typeface="+mj-ea"/>
              </a:rPr>
              <a:t>點選我是買家</a:t>
            </a:r>
            <a:r>
              <a:rPr lang="en-US" altLang="zh-TW" b="1" dirty="0">
                <a:latin typeface="+mj-ea"/>
                <a:ea typeface="+mj-ea"/>
              </a:rPr>
              <a:t>&gt;</a:t>
            </a:r>
            <a:r>
              <a:rPr lang="zh-TW" altLang="zh-TW" b="1" dirty="0">
                <a:latin typeface="+mj-ea"/>
                <a:ea typeface="+mj-ea"/>
              </a:rPr>
              <a:t>購買商品</a:t>
            </a:r>
            <a:r>
              <a:rPr lang="en-US" altLang="zh-TW" b="1" dirty="0">
                <a:latin typeface="+mj-ea"/>
                <a:ea typeface="+mj-ea"/>
              </a:rPr>
              <a:t>&gt;</a:t>
            </a:r>
            <a:r>
              <a:rPr lang="zh-TW" altLang="zh-TW" b="1" dirty="0">
                <a:latin typeface="+mj-ea"/>
                <a:ea typeface="+mj-ea"/>
              </a:rPr>
              <a:t>聯絡賣家</a:t>
            </a:r>
            <a:endParaRPr lang="zh-TW" altLang="zh-TW" dirty="0">
              <a:latin typeface="+mj-ea"/>
              <a:ea typeface="+mj-ea"/>
            </a:endParaRPr>
          </a:p>
        </p:txBody>
      </p:sp>
      <p:pic>
        <p:nvPicPr>
          <p:cNvPr id="11" name="圖片 10"/>
          <p:cNvPicPr/>
          <p:nvPr/>
        </p:nvPicPr>
        <p:blipFill>
          <a:blip r:embed="rId3">
            <a:extLst>
              <a:ext uri="{28A0092B-C50C-407E-A947-70E740481C1C}">
                <a14:useLocalDpi xmlns:a14="http://schemas.microsoft.com/office/drawing/2010/main" val="0"/>
              </a:ext>
            </a:extLst>
          </a:blip>
          <a:stretch>
            <a:fillRect/>
          </a:stretch>
        </p:blipFill>
        <p:spPr>
          <a:xfrm>
            <a:off x="2819824" y="4197846"/>
            <a:ext cx="5784624" cy="2628106"/>
          </a:xfrm>
          <a:prstGeom prst="rect">
            <a:avLst/>
          </a:prstGeom>
        </p:spPr>
      </p:pic>
    </p:spTree>
    <p:extLst>
      <p:ext uri="{BB962C8B-B14F-4D97-AF65-F5344CB8AC3E}">
        <p14:creationId xmlns:p14="http://schemas.microsoft.com/office/powerpoint/2010/main" val="3976020319"/>
      </p:ext>
    </p:extLst>
  </p:cSld>
  <p:clrMapOvr>
    <a:masterClrMapping/>
  </p:clrMapOvr>
  <mc:AlternateContent xmlns:mc="http://schemas.openxmlformats.org/markup-compatibility/2006" xmlns:p14="http://schemas.microsoft.com/office/powerpoint/2010/main">
    <mc:Choice Requires="p14">
      <p:transition spd="slow" p14:dur="1500">
        <p14:ripple dir="l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heel(1)">
                                      <p:cBhvr>
                                        <p:cTn id="10" dur="2000"/>
                                        <p:tgtEl>
                                          <p:spTgt spid="10"/>
                                        </p:tgtEl>
                                      </p:cBhvr>
                                    </p:animEffect>
                                  </p:childTnLst>
                                </p:cTn>
                              </p:par>
                              <p:par>
                                <p:cTn id="11" presetID="21" presetClass="entr" presetSubtype="4"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heel(4)">
                                      <p:cBhvr>
                                        <p:cTn id="13" dur="2000"/>
                                        <p:tgtEl>
                                          <p:spTgt spid="9"/>
                                        </p:tgtEl>
                                      </p:cBhvr>
                                    </p:animEffect>
                                  </p:childTnLst>
                                </p:cTn>
                              </p:par>
                              <p:par>
                                <p:cTn id="14" presetID="21" presetClass="entr" presetSubtype="4"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heel(4)">
                                      <p:cBhvr>
                                        <p:cTn id="16"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9144000" cy="276999"/>
          </a:xfrm>
          <a:prstGeom prst="rect">
            <a:avLst/>
          </a:prstGeom>
        </p:spPr>
        <p:txBody>
          <a:bodyPr wrap="square">
            <a:spAutoFit/>
          </a:bodyPr>
          <a:lstStyle/>
          <a:p>
            <a:pPr algn="ctr"/>
            <a:r>
              <a:rPr lang="zh-TW" altLang="zh-TW" sz="1200" b="1" dirty="0" smtClean="0">
                <a:solidFill>
                  <a:schemeClr val="bg1">
                    <a:lumMod val="65000"/>
                  </a:schemeClr>
                </a:solidFill>
              </a:rPr>
              <a:t>網住你的安全</a:t>
            </a:r>
            <a:r>
              <a:rPr lang="en-US" altLang="zh-TW" sz="1200" b="1" dirty="0" smtClean="0">
                <a:solidFill>
                  <a:schemeClr val="bg1">
                    <a:lumMod val="65000"/>
                  </a:schemeClr>
                </a:solidFill>
              </a:rPr>
              <a:t>-</a:t>
            </a:r>
            <a:r>
              <a:rPr lang="zh-TW" altLang="zh-TW" sz="1200" b="1" dirty="0" smtClean="0">
                <a:solidFill>
                  <a:schemeClr val="bg1">
                    <a:lumMod val="65000"/>
                  </a:schemeClr>
                </a:solidFill>
              </a:rPr>
              <a:t>以</a:t>
            </a:r>
            <a:r>
              <a:rPr lang="en-US" altLang="zh-TW" sz="1200" b="1" dirty="0" smtClean="0">
                <a:solidFill>
                  <a:schemeClr val="bg1">
                    <a:lumMod val="65000"/>
                  </a:schemeClr>
                </a:solidFill>
              </a:rPr>
              <a:t>8591</a:t>
            </a:r>
            <a:r>
              <a:rPr lang="zh-TW" altLang="zh-TW" sz="1200" b="1" dirty="0" smtClean="0">
                <a:solidFill>
                  <a:schemeClr val="bg1">
                    <a:lumMod val="65000"/>
                  </a:schemeClr>
                </a:solidFill>
              </a:rPr>
              <a:t>寶物交易網為例</a:t>
            </a:r>
            <a:endParaRPr lang="zh-TW" altLang="en-US" sz="1200" dirty="0">
              <a:solidFill>
                <a:schemeClr val="bg1">
                  <a:lumMod val="65000"/>
                </a:schemeClr>
              </a:solidFill>
            </a:endParaRPr>
          </a:p>
        </p:txBody>
      </p:sp>
      <p:sp>
        <p:nvSpPr>
          <p:cNvPr id="4" name="矩形 3"/>
          <p:cNvSpPr/>
          <p:nvPr/>
        </p:nvSpPr>
        <p:spPr>
          <a:xfrm>
            <a:off x="0" y="476672"/>
            <a:ext cx="9144000" cy="369332"/>
          </a:xfrm>
          <a:prstGeom prst="rect">
            <a:avLst/>
          </a:prstGeom>
        </p:spPr>
        <p:txBody>
          <a:bodyPr wrap="square">
            <a:spAutoFit/>
          </a:bodyPr>
          <a:lstStyle/>
          <a:p>
            <a:r>
              <a:rPr lang="zh-TW" altLang="zh-TW" b="1" dirty="0">
                <a:latin typeface="+mj-ea"/>
                <a:ea typeface="+mj-ea"/>
              </a:rPr>
              <a:t>三、</a:t>
            </a:r>
            <a:r>
              <a:rPr lang="en-US" altLang="zh-TW" b="1" dirty="0">
                <a:latin typeface="+mj-ea"/>
                <a:ea typeface="+mj-ea"/>
              </a:rPr>
              <a:t> 8591 </a:t>
            </a:r>
            <a:r>
              <a:rPr lang="zh-TW" altLang="zh-TW" b="1" dirty="0">
                <a:latin typeface="+mj-ea"/>
                <a:ea typeface="+mj-ea"/>
              </a:rPr>
              <a:t>付款方式介紹</a:t>
            </a:r>
            <a:endParaRPr lang="zh-TW" altLang="en-US" dirty="0">
              <a:latin typeface="+mj-ea"/>
              <a:ea typeface="+mj-ea"/>
            </a:endParaRPr>
          </a:p>
        </p:txBody>
      </p:sp>
      <p:pic>
        <p:nvPicPr>
          <p:cNvPr id="6" name="圖片 5"/>
          <p:cNvPicPr/>
          <p:nvPr/>
        </p:nvPicPr>
        <p:blipFill rotWithShape="1">
          <a:blip r:embed="rId2"/>
          <a:srcRect l="33935" t="7786" r="18773" b="18548"/>
          <a:stretch/>
        </p:blipFill>
        <p:spPr bwMode="auto">
          <a:xfrm>
            <a:off x="2699792" y="1037117"/>
            <a:ext cx="6232004" cy="566025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00522495"/>
      </p:ext>
    </p:extLst>
  </p:cSld>
  <p:clrMapOvr>
    <a:masterClrMapping/>
  </p:clrMapOvr>
  <mc:AlternateContent xmlns:mc="http://schemas.openxmlformats.org/markup-compatibility/2006" xmlns:p14="http://schemas.microsoft.com/office/powerpoint/2010/main">
    <mc:Choice Requires="p14">
      <p:transition spd="slow" p14:dur="3400">
        <p14:reveal thruBlk="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500"/>
                                        <p:tgtEl>
                                          <p:spTgt spid="4"/>
                                        </p:tgtEl>
                                      </p:cBhvr>
                                    </p:animEffect>
                                  </p:childTnLst>
                                </p:cTn>
                              </p:par>
                            </p:childTnLst>
                          </p:cTn>
                        </p:par>
                        <p:par>
                          <p:cTn id="8" fill="hold">
                            <p:stCondLst>
                              <p:cond delay="1500"/>
                            </p:stCondLst>
                            <p:childTnLst>
                              <p:par>
                                <p:cTn id="9" presetID="21"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heel(8)">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9144000" cy="276999"/>
          </a:xfrm>
          <a:prstGeom prst="rect">
            <a:avLst/>
          </a:prstGeom>
        </p:spPr>
        <p:txBody>
          <a:bodyPr wrap="square">
            <a:spAutoFit/>
          </a:bodyPr>
          <a:lstStyle/>
          <a:p>
            <a:pPr algn="ctr"/>
            <a:r>
              <a:rPr lang="zh-TW" altLang="zh-TW" sz="1200" b="1" dirty="0" smtClean="0">
                <a:solidFill>
                  <a:schemeClr val="bg1">
                    <a:lumMod val="65000"/>
                  </a:schemeClr>
                </a:solidFill>
              </a:rPr>
              <a:t>網住你的安全</a:t>
            </a:r>
            <a:r>
              <a:rPr lang="en-US" altLang="zh-TW" sz="1200" b="1" dirty="0" smtClean="0">
                <a:solidFill>
                  <a:schemeClr val="bg1">
                    <a:lumMod val="65000"/>
                  </a:schemeClr>
                </a:solidFill>
              </a:rPr>
              <a:t>-</a:t>
            </a:r>
            <a:r>
              <a:rPr lang="zh-TW" altLang="zh-TW" sz="1200" b="1" dirty="0" smtClean="0">
                <a:solidFill>
                  <a:schemeClr val="bg1">
                    <a:lumMod val="65000"/>
                  </a:schemeClr>
                </a:solidFill>
              </a:rPr>
              <a:t>以</a:t>
            </a:r>
            <a:r>
              <a:rPr lang="en-US" altLang="zh-TW" sz="1200" b="1" dirty="0" smtClean="0">
                <a:solidFill>
                  <a:schemeClr val="bg1">
                    <a:lumMod val="65000"/>
                  </a:schemeClr>
                </a:solidFill>
              </a:rPr>
              <a:t>8591</a:t>
            </a:r>
            <a:r>
              <a:rPr lang="zh-TW" altLang="zh-TW" sz="1200" b="1" dirty="0" smtClean="0">
                <a:solidFill>
                  <a:schemeClr val="bg1">
                    <a:lumMod val="65000"/>
                  </a:schemeClr>
                </a:solidFill>
              </a:rPr>
              <a:t>寶物交易網為例</a:t>
            </a:r>
            <a:endParaRPr lang="zh-TW" altLang="en-US" sz="1200" dirty="0">
              <a:solidFill>
                <a:schemeClr val="bg1">
                  <a:lumMod val="65000"/>
                </a:schemeClr>
              </a:solidFill>
            </a:endParaRPr>
          </a:p>
        </p:txBody>
      </p:sp>
      <p:sp>
        <p:nvSpPr>
          <p:cNvPr id="4" name="矩形 3"/>
          <p:cNvSpPr/>
          <p:nvPr/>
        </p:nvSpPr>
        <p:spPr>
          <a:xfrm>
            <a:off x="0" y="404664"/>
            <a:ext cx="9144000" cy="369332"/>
          </a:xfrm>
          <a:prstGeom prst="rect">
            <a:avLst/>
          </a:prstGeom>
        </p:spPr>
        <p:txBody>
          <a:bodyPr wrap="square">
            <a:spAutoFit/>
          </a:bodyPr>
          <a:lstStyle/>
          <a:p>
            <a:r>
              <a:rPr lang="zh-TW" altLang="zh-TW" b="1" dirty="0"/>
              <a:t>四、 以</a:t>
            </a:r>
            <a:r>
              <a:rPr lang="en-US" altLang="zh-TW" b="1" dirty="0"/>
              <a:t>8591</a:t>
            </a:r>
            <a:r>
              <a:rPr lang="zh-TW" altLang="zh-TW" b="1" dirty="0"/>
              <a:t>寶物交易網為例子的</a:t>
            </a:r>
            <a:r>
              <a:rPr lang="en-US" altLang="zh-TW" b="1" dirty="0"/>
              <a:t>SWOT</a:t>
            </a:r>
            <a:r>
              <a:rPr lang="zh-TW" altLang="zh-TW" b="1" dirty="0"/>
              <a:t>分析</a:t>
            </a:r>
            <a:endParaRPr lang="zh-TW" altLang="zh-TW" dirty="0"/>
          </a:p>
        </p:txBody>
      </p:sp>
      <p:graphicFrame>
        <p:nvGraphicFramePr>
          <p:cNvPr id="6" name="表格 5"/>
          <p:cNvGraphicFramePr>
            <a:graphicFrameLocks noGrp="1"/>
          </p:cNvGraphicFramePr>
          <p:nvPr>
            <p:extLst>
              <p:ext uri="{D42A27DB-BD31-4B8C-83A1-F6EECF244321}">
                <p14:modId xmlns:p14="http://schemas.microsoft.com/office/powerpoint/2010/main" val="998538299"/>
              </p:ext>
            </p:extLst>
          </p:nvPr>
        </p:nvGraphicFramePr>
        <p:xfrm>
          <a:off x="971600" y="1196752"/>
          <a:ext cx="7416824" cy="5184576"/>
        </p:xfrm>
        <a:graphic>
          <a:graphicData uri="http://schemas.openxmlformats.org/drawingml/2006/table">
            <a:tbl>
              <a:tblPr firstRow="1" firstCol="1" bandRow="1">
                <a:tableStyleId>{5C22544A-7EE6-4342-B048-85BDC9FD1C3A}</a:tableStyleId>
              </a:tblPr>
              <a:tblGrid>
                <a:gridCol w="1958927"/>
                <a:gridCol w="5457897"/>
              </a:tblGrid>
              <a:tr h="1316296">
                <a:tc>
                  <a:txBody>
                    <a:bodyPr/>
                    <a:lstStyle/>
                    <a:p>
                      <a:pPr algn="ctr">
                        <a:spcAft>
                          <a:spcPts val="0"/>
                        </a:spcAft>
                      </a:pPr>
                      <a:r>
                        <a:rPr lang="zh-TW" altLang="en-US" sz="1800" b="1" u="none" kern="100" dirty="0" smtClean="0">
                          <a:solidFill>
                            <a:srgbClr val="FFFF00"/>
                          </a:solidFill>
                          <a:effectLst/>
                          <a:latin typeface="Times New Roman"/>
                          <a:ea typeface="+mn-ea"/>
                        </a:rPr>
                        <a:t>優勢</a:t>
                      </a:r>
                      <a:endParaRPr lang="en-US" altLang="zh-TW" sz="1800" b="1" u="none" kern="100" dirty="0" smtClean="0">
                        <a:solidFill>
                          <a:srgbClr val="FFFF00"/>
                        </a:solidFill>
                        <a:effectLst/>
                        <a:latin typeface="Times New Roman"/>
                        <a:ea typeface="+mn-ea"/>
                      </a:endParaRPr>
                    </a:p>
                    <a:p>
                      <a:pPr algn="ctr">
                        <a:spcAft>
                          <a:spcPts val="0"/>
                        </a:spcAft>
                      </a:pPr>
                      <a:r>
                        <a:rPr lang="en-US" altLang="zh-TW" sz="1800" b="1" u="none" kern="100" dirty="0" smtClean="0">
                          <a:solidFill>
                            <a:srgbClr val="FFFF00"/>
                          </a:solidFill>
                          <a:effectLst/>
                          <a:latin typeface="Times New Roman"/>
                          <a:ea typeface="+mn-ea"/>
                        </a:rPr>
                        <a:t>(Strengths)</a:t>
                      </a:r>
                      <a:endParaRPr lang="zh-TW" sz="1800" b="1" u="none" kern="100" dirty="0">
                        <a:solidFill>
                          <a:srgbClr val="FFFF00"/>
                        </a:solidFill>
                        <a:effectLst/>
                        <a:latin typeface="Times New Roman"/>
                        <a:ea typeface="新細明體"/>
                      </a:endParaRPr>
                    </a:p>
                  </a:txBody>
                  <a:tcPr marL="68580" marR="68580" marT="0" marB="0" anchor="ctr">
                    <a:solidFill>
                      <a:schemeClr val="bg1">
                        <a:lumMod val="75000"/>
                      </a:schemeClr>
                    </a:solidFill>
                  </a:tcPr>
                </a:tc>
                <a:tc>
                  <a:txBody>
                    <a:bodyPr/>
                    <a:lstStyle/>
                    <a:p>
                      <a:pPr marL="342900" lvl="0" indent="-342900">
                        <a:spcAft>
                          <a:spcPts val="0"/>
                        </a:spcAft>
                        <a:buFont typeface="+mj-lt"/>
                        <a:buAutoNum type="arabicPeriod"/>
                      </a:pPr>
                      <a:endParaRPr lang="en-US" altLang="zh-TW" sz="1800" b="1" kern="100" dirty="0" smtClean="0">
                        <a:solidFill>
                          <a:schemeClr val="tx1"/>
                        </a:solidFill>
                        <a:effectLst/>
                      </a:endParaRPr>
                    </a:p>
                    <a:p>
                      <a:pPr marL="342900" lvl="0" indent="-342900">
                        <a:spcAft>
                          <a:spcPts val="0"/>
                        </a:spcAft>
                        <a:buFont typeface="+mj-lt"/>
                        <a:buAutoNum type="arabicPeriod"/>
                      </a:pPr>
                      <a:r>
                        <a:rPr lang="zh-TW" altLang="zh-TW" sz="1800" b="1" kern="100" dirty="0" smtClean="0">
                          <a:solidFill>
                            <a:schemeClr val="tx1"/>
                          </a:solidFill>
                          <a:effectLst/>
                        </a:rPr>
                        <a:t>官方含有詳細教學，讓新客戶更容易上手。</a:t>
                      </a:r>
                      <a:endParaRPr lang="en-US" altLang="zh-TW" sz="1800" b="1" kern="100" dirty="0" smtClean="0">
                        <a:solidFill>
                          <a:schemeClr val="tx1"/>
                        </a:solidFill>
                        <a:effectLst/>
                      </a:endParaRPr>
                    </a:p>
                    <a:p>
                      <a:pPr>
                        <a:spcAft>
                          <a:spcPts val="0"/>
                        </a:spcAft>
                      </a:pPr>
                      <a:r>
                        <a:rPr lang="en-US" altLang="zh-TW" sz="1800" b="1" kern="100" dirty="0" smtClean="0">
                          <a:solidFill>
                            <a:schemeClr val="tx1"/>
                          </a:solidFill>
                          <a:effectLst/>
                        </a:rPr>
                        <a:t>2.</a:t>
                      </a:r>
                      <a:r>
                        <a:rPr lang="zh-TW" altLang="en-US" sz="1800" b="1" kern="100" dirty="0" smtClean="0">
                          <a:solidFill>
                            <a:schemeClr val="tx1"/>
                          </a:solidFill>
                          <a:effectLst/>
                        </a:rPr>
                        <a:t>       </a:t>
                      </a:r>
                      <a:r>
                        <a:rPr lang="zh-TW" altLang="zh-TW" sz="1800" b="1" kern="100" dirty="0" smtClean="0">
                          <a:solidFill>
                            <a:schemeClr val="tx1"/>
                          </a:solidFill>
                          <a:effectLst/>
                        </a:rPr>
                        <a:t>交易後信用評價是給予未來客戶的重要考量。</a:t>
                      </a:r>
                      <a:endParaRPr lang="zh-TW" altLang="zh-TW" sz="1800" b="1" kern="100" dirty="0" smtClean="0">
                        <a:solidFill>
                          <a:schemeClr val="tx1"/>
                        </a:solidFill>
                        <a:effectLst/>
                        <a:latin typeface="Times New Roman"/>
                        <a:ea typeface="+mn-ea"/>
                      </a:endParaRPr>
                    </a:p>
                    <a:p>
                      <a:pPr marL="0" lvl="0" indent="0">
                        <a:spcAft>
                          <a:spcPts val="0"/>
                        </a:spcAft>
                        <a:buFont typeface="+mj-lt"/>
                        <a:buNone/>
                      </a:pPr>
                      <a:endParaRPr lang="zh-TW" sz="1800" b="1" kern="100" dirty="0">
                        <a:solidFill>
                          <a:schemeClr val="tx1"/>
                        </a:solidFill>
                        <a:effectLst/>
                        <a:latin typeface="Times New Roman"/>
                        <a:ea typeface="新細明體"/>
                      </a:endParaRPr>
                    </a:p>
                  </a:txBody>
                  <a:tcPr marL="68580" marR="68580" marT="0" marB="0">
                    <a:solidFill>
                      <a:schemeClr val="tx1">
                        <a:lumMod val="50000"/>
                        <a:lumOff val="50000"/>
                      </a:schemeClr>
                    </a:solidFill>
                  </a:tcPr>
                </a:tc>
              </a:tr>
              <a:tr h="1271098">
                <a:tc>
                  <a:txBody>
                    <a:bodyPr/>
                    <a:lstStyle/>
                    <a:p>
                      <a:pPr algn="ctr">
                        <a:spcAft>
                          <a:spcPts val="0"/>
                        </a:spcAft>
                      </a:pPr>
                      <a:r>
                        <a:rPr lang="zh-TW" altLang="en-US" sz="1800" b="1" kern="100" dirty="0" smtClean="0">
                          <a:solidFill>
                            <a:srgbClr val="FFFF00"/>
                          </a:solidFill>
                          <a:effectLst/>
                          <a:latin typeface="Times New Roman"/>
                          <a:ea typeface="+mn-ea"/>
                        </a:rPr>
                        <a:t>劣勢</a:t>
                      </a:r>
                      <a:endParaRPr lang="en-US" altLang="zh-TW" sz="1800" b="1" kern="100" dirty="0" smtClean="0">
                        <a:solidFill>
                          <a:srgbClr val="FFFF00"/>
                        </a:solidFill>
                        <a:effectLst/>
                        <a:latin typeface="Times New Roman"/>
                        <a:ea typeface="+mn-ea"/>
                      </a:endParaRPr>
                    </a:p>
                    <a:p>
                      <a:pPr algn="ctr">
                        <a:spcAft>
                          <a:spcPts val="0"/>
                        </a:spcAft>
                      </a:pPr>
                      <a:r>
                        <a:rPr lang="en-US" altLang="zh-TW" sz="1800" b="1" kern="100" dirty="0" smtClean="0">
                          <a:solidFill>
                            <a:srgbClr val="FFFF00"/>
                          </a:solidFill>
                          <a:effectLst/>
                          <a:latin typeface="Times New Roman"/>
                          <a:ea typeface="+mn-ea"/>
                        </a:rPr>
                        <a:t>(Weaknesses)</a:t>
                      </a:r>
                      <a:endParaRPr lang="zh-TW" sz="1800" b="1" kern="100" dirty="0">
                        <a:solidFill>
                          <a:srgbClr val="FFFF00"/>
                        </a:solidFill>
                        <a:effectLst/>
                        <a:latin typeface="Times New Roman"/>
                        <a:ea typeface="新細明體"/>
                      </a:endParaRPr>
                    </a:p>
                  </a:txBody>
                  <a:tcPr marL="68580" marR="68580" marT="0" marB="0" anchor="ctr">
                    <a:solidFill>
                      <a:schemeClr val="tx1">
                        <a:lumMod val="50000"/>
                        <a:lumOff val="50000"/>
                      </a:schemeClr>
                    </a:solidFill>
                  </a:tcPr>
                </a:tc>
                <a:tc>
                  <a:txBody>
                    <a:bodyPr/>
                    <a:lstStyle/>
                    <a:p>
                      <a:pPr marL="342900" lvl="0" indent="-342900">
                        <a:spcAft>
                          <a:spcPts val="0"/>
                        </a:spcAft>
                        <a:buFont typeface="+mj-lt"/>
                        <a:buAutoNum type="arabicPeriod"/>
                      </a:pPr>
                      <a:endParaRPr lang="en-US" altLang="zh-TW" sz="1800" b="1" kern="100" dirty="0" smtClean="0">
                        <a:solidFill>
                          <a:schemeClr val="tx1"/>
                        </a:solidFill>
                        <a:effectLst/>
                      </a:endParaRPr>
                    </a:p>
                    <a:p>
                      <a:pPr marL="342900" lvl="0" indent="-342900">
                        <a:spcAft>
                          <a:spcPts val="0"/>
                        </a:spcAft>
                        <a:buFont typeface="+mj-lt"/>
                        <a:buAutoNum type="arabicPeriod"/>
                      </a:pPr>
                      <a:r>
                        <a:rPr lang="zh-TW" altLang="zh-TW" sz="1800" b="1" kern="100" dirty="0" smtClean="0">
                          <a:solidFill>
                            <a:schemeClr val="tx1"/>
                          </a:solidFill>
                          <a:effectLst/>
                        </a:rPr>
                        <a:t>無法肯定對方的誠信。</a:t>
                      </a:r>
                      <a:endParaRPr lang="en-US" altLang="zh-TW" sz="1800" b="1" kern="100" dirty="0" smtClean="0">
                        <a:solidFill>
                          <a:schemeClr val="tx1"/>
                        </a:solidFill>
                        <a:effectLst/>
                      </a:endParaRPr>
                    </a:p>
                    <a:p>
                      <a:pPr marL="342900" lvl="0" indent="-342900">
                        <a:spcAft>
                          <a:spcPts val="0"/>
                        </a:spcAft>
                        <a:buFont typeface="+mj-lt"/>
                        <a:buAutoNum type="arabicPeriod"/>
                      </a:pPr>
                      <a:r>
                        <a:rPr lang="zh-TW" altLang="zh-TW" sz="1800" b="1" kern="100" dirty="0" smtClean="0">
                          <a:solidFill>
                            <a:schemeClr val="tx1"/>
                          </a:solidFill>
                          <a:effectLst/>
                        </a:rPr>
                        <a:t>創新能力低，技術來源不定。</a:t>
                      </a:r>
                      <a:endParaRPr lang="zh-TW" altLang="zh-TW" sz="1800" b="1" kern="100" dirty="0" smtClean="0">
                        <a:solidFill>
                          <a:schemeClr val="tx1"/>
                        </a:solidFill>
                        <a:effectLst/>
                        <a:latin typeface="Times New Roman"/>
                        <a:ea typeface="+mn-ea"/>
                      </a:endParaRPr>
                    </a:p>
                    <a:p>
                      <a:pPr marL="0" lvl="0" indent="0">
                        <a:spcAft>
                          <a:spcPts val="0"/>
                        </a:spcAft>
                        <a:buFont typeface="+mj-lt"/>
                        <a:buNone/>
                      </a:pPr>
                      <a:endParaRPr lang="zh-TW" sz="1800" b="1" kern="100" dirty="0">
                        <a:solidFill>
                          <a:schemeClr val="tx1"/>
                        </a:solidFill>
                        <a:effectLst/>
                        <a:latin typeface="Times New Roman"/>
                        <a:ea typeface="新細明體"/>
                      </a:endParaRPr>
                    </a:p>
                  </a:txBody>
                  <a:tcPr marL="68580" marR="68580" marT="0" marB="0">
                    <a:solidFill>
                      <a:schemeClr val="bg1">
                        <a:lumMod val="75000"/>
                      </a:schemeClr>
                    </a:solidFill>
                  </a:tcPr>
                </a:tc>
              </a:tr>
              <a:tr h="1298591">
                <a:tc>
                  <a:txBody>
                    <a:bodyPr/>
                    <a:lstStyle/>
                    <a:p>
                      <a:pPr algn="ctr">
                        <a:spcAft>
                          <a:spcPts val="0"/>
                        </a:spcAft>
                      </a:pPr>
                      <a:r>
                        <a:rPr lang="zh-TW" altLang="en-US" sz="1800" b="1" kern="100" dirty="0" smtClean="0">
                          <a:solidFill>
                            <a:srgbClr val="FFFF00"/>
                          </a:solidFill>
                          <a:effectLst/>
                          <a:latin typeface="Times New Roman"/>
                          <a:ea typeface="+mn-ea"/>
                        </a:rPr>
                        <a:t>機會</a:t>
                      </a:r>
                      <a:r>
                        <a:rPr lang="en-US" altLang="zh-TW" sz="1800" b="1" kern="100" dirty="0" smtClean="0">
                          <a:solidFill>
                            <a:srgbClr val="FFFF00"/>
                          </a:solidFill>
                          <a:effectLst/>
                          <a:latin typeface="Times New Roman"/>
                          <a:ea typeface="+mn-ea"/>
                        </a:rPr>
                        <a:t>(Opportunities)</a:t>
                      </a:r>
                      <a:endParaRPr lang="zh-TW" sz="1800" b="1" kern="100" dirty="0">
                        <a:solidFill>
                          <a:srgbClr val="FFFF00"/>
                        </a:solidFill>
                        <a:effectLst/>
                        <a:latin typeface="Times New Roman"/>
                        <a:ea typeface="新細明體"/>
                      </a:endParaRPr>
                    </a:p>
                  </a:txBody>
                  <a:tcPr marL="68580" marR="68580" marT="0" marB="0" anchor="ctr">
                    <a:solidFill>
                      <a:schemeClr val="bg1">
                        <a:lumMod val="75000"/>
                      </a:schemeClr>
                    </a:solidFill>
                  </a:tcPr>
                </a:tc>
                <a:tc>
                  <a:txBody>
                    <a:bodyPr/>
                    <a:lstStyle/>
                    <a:p>
                      <a:pPr marL="342900" lvl="0" indent="-342900">
                        <a:spcAft>
                          <a:spcPts val="0"/>
                        </a:spcAft>
                        <a:buFont typeface="+mj-lt"/>
                        <a:buAutoNum type="arabicPeriod"/>
                      </a:pPr>
                      <a:endParaRPr lang="en-US" altLang="zh-TW" sz="1800" b="1" kern="100" dirty="0" smtClean="0">
                        <a:solidFill>
                          <a:schemeClr val="tx1"/>
                        </a:solidFill>
                        <a:effectLst/>
                      </a:endParaRPr>
                    </a:p>
                    <a:p>
                      <a:pPr marL="342900" lvl="0" indent="-342900">
                        <a:spcAft>
                          <a:spcPts val="0"/>
                        </a:spcAft>
                        <a:buFont typeface="+mj-lt"/>
                        <a:buAutoNum type="arabicPeriod"/>
                      </a:pPr>
                      <a:r>
                        <a:rPr lang="zh-TW" sz="1800" b="1" kern="100" dirty="0" smtClean="0">
                          <a:solidFill>
                            <a:schemeClr val="tx1"/>
                          </a:solidFill>
                          <a:effectLst/>
                        </a:rPr>
                        <a:t>新</a:t>
                      </a:r>
                      <a:r>
                        <a:rPr lang="zh-TW" sz="1800" b="1" kern="100" dirty="0">
                          <a:solidFill>
                            <a:schemeClr val="tx1"/>
                          </a:solidFill>
                          <a:effectLst/>
                        </a:rPr>
                        <a:t>遊戲的上市將會活絡這個交易網站</a:t>
                      </a:r>
                      <a:r>
                        <a:rPr lang="zh-TW" sz="1800" b="1" kern="100" dirty="0" smtClean="0">
                          <a:solidFill>
                            <a:schemeClr val="tx1"/>
                          </a:solidFill>
                          <a:effectLst/>
                        </a:rPr>
                        <a:t>。</a:t>
                      </a:r>
                      <a:endParaRPr lang="en-US" altLang="zh-TW" sz="1800" b="1" kern="100" dirty="0" smtClean="0">
                        <a:solidFill>
                          <a:schemeClr val="tx1"/>
                        </a:solidFill>
                        <a:effectLst/>
                      </a:endParaRPr>
                    </a:p>
                    <a:p>
                      <a:pPr marL="342900" lvl="0" indent="-342900">
                        <a:spcAft>
                          <a:spcPts val="0"/>
                        </a:spcAft>
                        <a:buFont typeface="+mj-lt"/>
                        <a:buAutoNum type="arabicPeriod"/>
                      </a:pPr>
                      <a:r>
                        <a:rPr lang="zh-TW" sz="1800" b="1" kern="100" dirty="0" smtClean="0">
                          <a:solidFill>
                            <a:schemeClr val="tx1"/>
                          </a:solidFill>
                          <a:effectLst/>
                        </a:rPr>
                        <a:t>與</a:t>
                      </a:r>
                      <a:r>
                        <a:rPr lang="zh-TW" sz="1800" b="1" kern="100" dirty="0">
                          <a:solidFill>
                            <a:schemeClr val="tx1"/>
                          </a:solidFill>
                          <a:effectLst/>
                        </a:rPr>
                        <a:t>各大便利超商合作將會更方便客戶交易。</a:t>
                      </a:r>
                      <a:endParaRPr lang="zh-TW" sz="1800" b="1" kern="100" dirty="0">
                        <a:solidFill>
                          <a:schemeClr val="tx1"/>
                        </a:solidFill>
                        <a:effectLst/>
                        <a:latin typeface="Times New Roman"/>
                        <a:ea typeface="新細明體"/>
                      </a:endParaRPr>
                    </a:p>
                  </a:txBody>
                  <a:tcPr marL="68580" marR="68580" marT="0" marB="0">
                    <a:solidFill>
                      <a:schemeClr val="tx1">
                        <a:lumMod val="50000"/>
                        <a:lumOff val="50000"/>
                      </a:schemeClr>
                    </a:solidFill>
                  </a:tcPr>
                </a:tc>
              </a:tr>
              <a:tr h="1298591">
                <a:tc>
                  <a:txBody>
                    <a:bodyPr/>
                    <a:lstStyle/>
                    <a:p>
                      <a:pPr algn="ctr">
                        <a:spcAft>
                          <a:spcPts val="0"/>
                        </a:spcAft>
                      </a:pPr>
                      <a:r>
                        <a:rPr lang="zh-TW" altLang="en-US" sz="1800" b="1" kern="100" dirty="0" smtClean="0">
                          <a:solidFill>
                            <a:srgbClr val="FFFF00"/>
                          </a:solidFill>
                          <a:effectLst/>
                          <a:latin typeface="Times New Roman"/>
                          <a:ea typeface="+mn-ea"/>
                        </a:rPr>
                        <a:t>威脅</a:t>
                      </a:r>
                      <a:endParaRPr lang="en-US" altLang="zh-TW" sz="1800" b="1" kern="100" dirty="0" smtClean="0">
                        <a:solidFill>
                          <a:srgbClr val="FFFF00"/>
                        </a:solidFill>
                        <a:effectLst/>
                        <a:latin typeface="Times New Roman"/>
                        <a:ea typeface="+mn-ea"/>
                      </a:endParaRPr>
                    </a:p>
                    <a:p>
                      <a:pPr algn="ctr">
                        <a:spcAft>
                          <a:spcPts val="0"/>
                        </a:spcAft>
                      </a:pPr>
                      <a:r>
                        <a:rPr lang="en-US" altLang="zh-TW" sz="1800" b="1" kern="100" dirty="0" smtClean="0">
                          <a:solidFill>
                            <a:srgbClr val="FFFF00"/>
                          </a:solidFill>
                          <a:effectLst/>
                          <a:latin typeface="Times New Roman"/>
                          <a:ea typeface="+mn-ea"/>
                        </a:rPr>
                        <a:t>(Threats)</a:t>
                      </a:r>
                      <a:endParaRPr lang="zh-TW" sz="1800" b="1" kern="100" dirty="0">
                        <a:solidFill>
                          <a:srgbClr val="FFFF00"/>
                        </a:solidFill>
                        <a:effectLst/>
                        <a:latin typeface="Times New Roman"/>
                        <a:ea typeface="新細明體"/>
                      </a:endParaRPr>
                    </a:p>
                  </a:txBody>
                  <a:tcPr marL="68580" marR="68580" marT="0" marB="0" anchor="ctr">
                    <a:solidFill>
                      <a:schemeClr val="tx1">
                        <a:lumMod val="50000"/>
                        <a:lumOff val="50000"/>
                      </a:schemeClr>
                    </a:solidFill>
                  </a:tcPr>
                </a:tc>
                <a:tc>
                  <a:txBody>
                    <a:bodyPr/>
                    <a:lstStyle/>
                    <a:p>
                      <a:pPr marL="342900" lvl="0" indent="-342900">
                        <a:spcAft>
                          <a:spcPts val="0"/>
                        </a:spcAft>
                        <a:buFont typeface="+mj-lt"/>
                        <a:buAutoNum type="arabicPeriod"/>
                      </a:pPr>
                      <a:endParaRPr lang="en-US" altLang="zh-TW" sz="1800" b="1" kern="100" dirty="0" smtClean="0">
                        <a:solidFill>
                          <a:schemeClr val="tx1"/>
                        </a:solidFill>
                        <a:effectLst/>
                      </a:endParaRPr>
                    </a:p>
                    <a:p>
                      <a:pPr marL="342900" lvl="0" indent="-342900">
                        <a:spcAft>
                          <a:spcPts val="0"/>
                        </a:spcAft>
                        <a:buFont typeface="+mj-lt"/>
                        <a:buAutoNum type="arabicPeriod"/>
                      </a:pPr>
                      <a:r>
                        <a:rPr lang="zh-TW" sz="1800" b="1" kern="100" dirty="0" smtClean="0">
                          <a:solidFill>
                            <a:schemeClr val="tx1"/>
                          </a:solidFill>
                          <a:effectLst/>
                        </a:rPr>
                        <a:t>其他</a:t>
                      </a:r>
                      <a:r>
                        <a:rPr lang="zh-TW" sz="1800" b="1" kern="100" dirty="0">
                          <a:solidFill>
                            <a:schemeClr val="tx1"/>
                          </a:solidFill>
                          <a:effectLst/>
                        </a:rPr>
                        <a:t>型態交易網站正慢慢盛行中</a:t>
                      </a:r>
                      <a:r>
                        <a:rPr lang="zh-TW" sz="1800" b="1" kern="100" dirty="0" smtClean="0">
                          <a:solidFill>
                            <a:schemeClr val="tx1"/>
                          </a:solidFill>
                          <a:effectLst/>
                        </a:rPr>
                        <a:t>。</a:t>
                      </a:r>
                      <a:endParaRPr lang="en-US" altLang="zh-TW" sz="1800" b="1" kern="100" dirty="0" smtClean="0">
                        <a:solidFill>
                          <a:schemeClr val="tx1"/>
                        </a:solidFill>
                        <a:effectLst/>
                      </a:endParaRPr>
                    </a:p>
                    <a:p>
                      <a:pPr marL="342900" lvl="0" indent="-342900">
                        <a:spcAft>
                          <a:spcPts val="0"/>
                        </a:spcAft>
                        <a:buFont typeface="+mj-lt"/>
                        <a:buAutoNum type="arabicPeriod"/>
                      </a:pPr>
                      <a:r>
                        <a:rPr lang="zh-TW" sz="1800" b="1" kern="100" dirty="0" smtClean="0">
                          <a:solidFill>
                            <a:schemeClr val="tx1"/>
                          </a:solidFill>
                          <a:effectLst/>
                        </a:rPr>
                        <a:t>隨</a:t>
                      </a:r>
                      <a:r>
                        <a:rPr lang="zh-TW" sz="1800" b="1" kern="100" dirty="0">
                          <a:solidFill>
                            <a:schemeClr val="tx1"/>
                          </a:solidFill>
                          <a:effectLst/>
                        </a:rPr>
                        <a:t>者時間變化將會有許多遊戲遭到淘汰。</a:t>
                      </a:r>
                      <a:endParaRPr lang="zh-TW" sz="1800" b="1" kern="100" dirty="0">
                        <a:solidFill>
                          <a:schemeClr val="tx1"/>
                        </a:solidFill>
                        <a:effectLst/>
                        <a:latin typeface="Times New Roman"/>
                        <a:ea typeface="新細明體"/>
                      </a:endParaRPr>
                    </a:p>
                  </a:txBody>
                  <a:tcPr marL="68580" marR="68580" marT="0" marB="0">
                    <a:solidFill>
                      <a:schemeClr val="bg1">
                        <a:lumMod val="75000"/>
                      </a:schemeClr>
                    </a:solidFill>
                  </a:tcPr>
                </a:tc>
              </a:tr>
            </a:tbl>
          </a:graphicData>
        </a:graphic>
      </p:graphicFrame>
    </p:spTree>
    <p:extLst>
      <p:ext uri="{BB962C8B-B14F-4D97-AF65-F5344CB8AC3E}">
        <p14:creationId xmlns:p14="http://schemas.microsoft.com/office/powerpoint/2010/main" val="1900522495"/>
      </p:ext>
    </p:extLst>
  </p:cSld>
  <p:clrMapOvr>
    <a:masterClrMapping/>
  </p:clrMapOvr>
  <mc:AlternateContent xmlns:mc="http://schemas.openxmlformats.org/markup-compatibility/2006" xmlns:p14="http://schemas.microsoft.com/office/powerpoint/2010/main">
    <mc:Choice Requires="p14">
      <p:transition spd="slow" p14:dur="1500">
        <p14:ripple dir="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3" presetClass="entr" presetSubtype="32"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plus(out)">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9144000" cy="276999"/>
          </a:xfrm>
          <a:prstGeom prst="rect">
            <a:avLst/>
          </a:prstGeom>
        </p:spPr>
        <p:txBody>
          <a:bodyPr wrap="square">
            <a:spAutoFit/>
          </a:bodyPr>
          <a:lstStyle/>
          <a:p>
            <a:pPr algn="ctr"/>
            <a:r>
              <a:rPr lang="zh-TW" altLang="zh-TW" sz="1200" b="1" dirty="0" smtClean="0">
                <a:solidFill>
                  <a:schemeClr val="bg1">
                    <a:lumMod val="65000"/>
                  </a:schemeClr>
                </a:solidFill>
              </a:rPr>
              <a:t>網住你的安全</a:t>
            </a:r>
            <a:r>
              <a:rPr lang="en-US" altLang="zh-TW" sz="1200" b="1" dirty="0" smtClean="0">
                <a:solidFill>
                  <a:schemeClr val="bg1">
                    <a:lumMod val="65000"/>
                  </a:schemeClr>
                </a:solidFill>
              </a:rPr>
              <a:t>-</a:t>
            </a:r>
            <a:r>
              <a:rPr lang="zh-TW" altLang="zh-TW" sz="1200" b="1" dirty="0" smtClean="0">
                <a:solidFill>
                  <a:schemeClr val="bg1">
                    <a:lumMod val="65000"/>
                  </a:schemeClr>
                </a:solidFill>
              </a:rPr>
              <a:t>以</a:t>
            </a:r>
            <a:r>
              <a:rPr lang="en-US" altLang="zh-TW" sz="1200" b="1" dirty="0" smtClean="0">
                <a:solidFill>
                  <a:schemeClr val="bg1">
                    <a:lumMod val="65000"/>
                  </a:schemeClr>
                </a:solidFill>
              </a:rPr>
              <a:t>8591</a:t>
            </a:r>
            <a:r>
              <a:rPr lang="zh-TW" altLang="zh-TW" sz="1200" b="1" dirty="0" smtClean="0">
                <a:solidFill>
                  <a:schemeClr val="bg1">
                    <a:lumMod val="65000"/>
                  </a:schemeClr>
                </a:solidFill>
              </a:rPr>
              <a:t>寶物交易網為例</a:t>
            </a:r>
            <a:endParaRPr lang="zh-TW" altLang="en-US" sz="1200" dirty="0">
              <a:solidFill>
                <a:schemeClr val="bg1">
                  <a:lumMod val="65000"/>
                </a:schemeClr>
              </a:solidFill>
            </a:endParaRPr>
          </a:p>
        </p:txBody>
      </p:sp>
      <p:sp>
        <p:nvSpPr>
          <p:cNvPr id="4" name="矩形 3"/>
          <p:cNvSpPr/>
          <p:nvPr/>
        </p:nvSpPr>
        <p:spPr>
          <a:xfrm>
            <a:off x="0" y="476672"/>
            <a:ext cx="9144000" cy="369332"/>
          </a:xfrm>
          <a:prstGeom prst="rect">
            <a:avLst/>
          </a:prstGeom>
        </p:spPr>
        <p:txBody>
          <a:bodyPr wrap="square">
            <a:spAutoFit/>
          </a:bodyPr>
          <a:lstStyle/>
          <a:p>
            <a:r>
              <a:rPr lang="zh-TW" altLang="zh-TW" b="1" dirty="0">
                <a:latin typeface="+mj-ea"/>
                <a:ea typeface="+mj-ea"/>
              </a:rPr>
              <a:t>五、</a:t>
            </a:r>
            <a:r>
              <a:rPr lang="en-US" altLang="zh-TW" b="1" dirty="0">
                <a:latin typeface="+mj-ea"/>
                <a:ea typeface="+mj-ea"/>
              </a:rPr>
              <a:t>8591</a:t>
            </a:r>
            <a:r>
              <a:rPr lang="zh-TW" altLang="zh-TW" b="1" dirty="0">
                <a:latin typeface="+mj-ea"/>
                <a:ea typeface="+mj-ea"/>
              </a:rPr>
              <a:t>寶物交易網之信任度</a:t>
            </a:r>
            <a:endParaRPr lang="zh-TW" altLang="zh-TW" dirty="0">
              <a:latin typeface="+mj-ea"/>
              <a:ea typeface="+mj-ea"/>
            </a:endParaRPr>
          </a:p>
        </p:txBody>
      </p:sp>
      <p:sp>
        <p:nvSpPr>
          <p:cNvPr id="6" name="矩形 5"/>
          <p:cNvSpPr/>
          <p:nvPr/>
        </p:nvSpPr>
        <p:spPr>
          <a:xfrm>
            <a:off x="0" y="980728"/>
            <a:ext cx="9144000" cy="2031325"/>
          </a:xfrm>
          <a:prstGeom prst="rect">
            <a:avLst/>
          </a:prstGeom>
        </p:spPr>
        <p:txBody>
          <a:bodyPr wrap="square">
            <a:spAutoFit/>
          </a:bodyPr>
          <a:lstStyle/>
          <a:p>
            <a:r>
              <a:rPr lang="zh-TW" altLang="zh-TW" b="1" dirty="0">
                <a:latin typeface="+mj-ea"/>
                <a:ea typeface="+mj-ea"/>
              </a:rPr>
              <a:t>在虛擬的交易網站中信任度是不可避免的</a:t>
            </a:r>
            <a:r>
              <a:rPr lang="zh-TW" altLang="zh-TW" b="1" dirty="0" smtClean="0">
                <a:latin typeface="+mj-ea"/>
                <a:ea typeface="+mj-ea"/>
              </a:rPr>
              <a:t>，</a:t>
            </a:r>
            <a:endParaRPr lang="en-US" altLang="zh-TW" b="1" dirty="0" smtClean="0">
              <a:latin typeface="+mj-ea"/>
              <a:ea typeface="+mj-ea"/>
            </a:endParaRPr>
          </a:p>
          <a:p>
            <a:r>
              <a:rPr lang="zh-TW" altLang="zh-TW" b="1" dirty="0" smtClean="0">
                <a:latin typeface="+mj-ea"/>
                <a:ea typeface="+mj-ea"/>
              </a:rPr>
              <a:t>因為</a:t>
            </a:r>
            <a:r>
              <a:rPr lang="zh-TW" altLang="zh-TW" b="1" dirty="0">
                <a:latin typeface="+mj-ea"/>
                <a:ea typeface="+mj-ea"/>
              </a:rPr>
              <a:t>無法看見商品無法確認對方的</a:t>
            </a:r>
            <a:r>
              <a:rPr lang="zh-TW" altLang="zh-TW" b="1" dirty="0" smtClean="0">
                <a:latin typeface="+mj-ea"/>
                <a:ea typeface="+mj-ea"/>
              </a:rPr>
              <a:t>誠信</a:t>
            </a:r>
            <a:endParaRPr lang="en-US" altLang="zh-TW" b="1" dirty="0" smtClean="0">
              <a:latin typeface="+mj-ea"/>
              <a:ea typeface="+mj-ea"/>
            </a:endParaRPr>
          </a:p>
          <a:p>
            <a:r>
              <a:rPr lang="zh-TW" altLang="zh-TW" b="1" dirty="0" smtClean="0">
                <a:latin typeface="+mj-ea"/>
                <a:ea typeface="+mj-ea"/>
              </a:rPr>
              <a:t>因此</a:t>
            </a:r>
            <a:r>
              <a:rPr lang="zh-TW" altLang="zh-TW" b="1" dirty="0">
                <a:latin typeface="+mj-ea"/>
                <a:ea typeface="+mj-ea"/>
              </a:rPr>
              <a:t>我們只能照者信任度的高低來判斷對方是否的誠信</a:t>
            </a:r>
            <a:r>
              <a:rPr lang="zh-TW" altLang="zh-TW" b="1" dirty="0" smtClean="0">
                <a:latin typeface="+mj-ea"/>
                <a:ea typeface="+mj-ea"/>
              </a:rPr>
              <a:t>。</a:t>
            </a:r>
            <a:endParaRPr lang="en-US" altLang="zh-TW" b="1" dirty="0" smtClean="0">
              <a:latin typeface="+mj-ea"/>
              <a:ea typeface="+mj-ea"/>
            </a:endParaRPr>
          </a:p>
          <a:p>
            <a:endParaRPr lang="en-US" altLang="zh-TW" dirty="0" smtClean="0">
              <a:latin typeface="+mj-ea"/>
              <a:ea typeface="+mj-ea"/>
            </a:endParaRPr>
          </a:p>
          <a:p>
            <a:r>
              <a:rPr lang="zh-TW" altLang="en-US" b="1" dirty="0" smtClean="0">
                <a:latin typeface="+mj-ea"/>
                <a:ea typeface="+mj-ea"/>
              </a:rPr>
              <a:t>補充：</a:t>
            </a:r>
            <a:endParaRPr lang="zh-TW" altLang="zh-TW" b="1" dirty="0">
              <a:latin typeface="+mj-ea"/>
              <a:ea typeface="+mj-ea"/>
            </a:endParaRPr>
          </a:p>
          <a:p>
            <a:r>
              <a:rPr lang="zh-TW" altLang="zh-TW" b="1" dirty="0">
                <a:latin typeface="+mj-ea"/>
                <a:ea typeface="+mj-ea"/>
              </a:rPr>
              <a:t>買</a:t>
            </a:r>
            <a:r>
              <a:rPr lang="en-US" altLang="zh-TW" b="1" dirty="0">
                <a:latin typeface="+mj-ea"/>
                <a:ea typeface="+mj-ea"/>
              </a:rPr>
              <a:t>/</a:t>
            </a:r>
            <a:r>
              <a:rPr lang="zh-TW" altLang="zh-TW" b="1" dirty="0">
                <a:latin typeface="+mj-ea"/>
                <a:ea typeface="+mj-ea"/>
              </a:rPr>
              <a:t>賣家信用指數計算方式一致：當買家</a:t>
            </a:r>
            <a:r>
              <a:rPr lang="en-US" altLang="zh-TW" b="1" dirty="0">
                <a:latin typeface="+mj-ea"/>
                <a:ea typeface="+mj-ea"/>
              </a:rPr>
              <a:t>(</a:t>
            </a:r>
            <a:r>
              <a:rPr lang="zh-TW" altLang="zh-TW" b="1" dirty="0">
                <a:latin typeface="+mj-ea"/>
                <a:ea typeface="+mj-ea"/>
              </a:rPr>
              <a:t>賣家</a:t>
            </a:r>
            <a:r>
              <a:rPr lang="en-US" altLang="zh-TW" b="1" dirty="0">
                <a:latin typeface="+mj-ea"/>
                <a:ea typeface="+mj-ea"/>
              </a:rPr>
              <a:t>)</a:t>
            </a:r>
            <a:r>
              <a:rPr lang="zh-TW" altLang="zh-TW" b="1" dirty="0">
                <a:latin typeface="+mj-ea"/>
                <a:ea typeface="+mj-ea"/>
              </a:rPr>
              <a:t>獲得一個正面評價，加</a:t>
            </a:r>
            <a:r>
              <a:rPr lang="en-US" altLang="zh-TW" b="1" dirty="0">
                <a:latin typeface="+mj-ea"/>
                <a:ea typeface="+mj-ea"/>
              </a:rPr>
              <a:t> 1 </a:t>
            </a:r>
            <a:r>
              <a:rPr lang="zh-TW" altLang="zh-TW" b="1" dirty="0">
                <a:latin typeface="+mj-ea"/>
                <a:ea typeface="+mj-ea"/>
              </a:rPr>
              <a:t>點買家</a:t>
            </a:r>
            <a:r>
              <a:rPr lang="en-US" altLang="zh-TW" b="1" dirty="0">
                <a:latin typeface="+mj-ea"/>
                <a:ea typeface="+mj-ea"/>
              </a:rPr>
              <a:t>(</a:t>
            </a:r>
            <a:r>
              <a:rPr lang="zh-TW" altLang="zh-TW" b="1" dirty="0">
                <a:latin typeface="+mj-ea"/>
                <a:ea typeface="+mj-ea"/>
              </a:rPr>
              <a:t>賣家</a:t>
            </a:r>
            <a:r>
              <a:rPr lang="en-US" altLang="zh-TW" b="1" dirty="0">
                <a:latin typeface="+mj-ea"/>
                <a:ea typeface="+mj-ea"/>
              </a:rPr>
              <a:t>)</a:t>
            </a:r>
            <a:r>
              <a:rPr lang="zh-TW" altLang="zh-TW" b="1" dirty="0">
                <a:latin typeface="+mj-ea"/>
                <a:ea typeface="+mj-ea"/>
              </a:rPr>
              <a:t>信用指數，獲得一個負面評價，扣</a:t>
            </a:r>
            <a:r>
              <a:rPr lang="en-US" altLang="zh-TW" b="1" dirty="0">
                <a:latin typeface="+mj-ea"/>
                <a:ea typeface="+mj-ea"/>
              </a:rPr>
              <a:t> 2 </a:t>
            </a:r>
            <a:r>
              <a:rPr lang="zh-TW" altLang="zh-TW" b="1" dirty="0">
                <a:latin typeface="+mj-ea"/>
                <a:ea typeface="+mj-ea"/>
              </a:rPr>
              <a:t>點買家</a:t>
            </a:r>
            <a:r>
              <a:rPr lang="en-US" altLang="zh-TW" b="1" dirty="0">
                <a:latin typeface="+mj-ea"/>
                <a:ea typeface="+mj-ea"/>
              </a:rPr>
              <a:t>(</a:t>
            </a:r>
            <a:r>
              <a:rPr lang="zh-TW" altLang="zh-TW" b="1" dirty="0">
                <a:latin typeface="+mj-ea"/>
                <a:ea typeface="+mj-ea"/>
              </a:rPr>
              <a:t>賣家</a:t>
            </a:r>
            <a:r>
              <a:rPr lang="en-US" altLang="zh-TW" b="1" dirty="0">
                <a:latin typeface="+mj-ea"/>
                <a:ea typeface="+mj-ea"/>
              </a:rPr>
              <a:t>)</a:t>
            </a:r>
            <a:r>
              <a:rPr lang="zh-TW" altLang="zh-TW" b="1" dirty="0">
                <a:latin typeface="+mj-ea"/>
                <a:ea typeface="+mj-ea"/>
              </a:rPr>
              <a:t>信用指數，中立評價不影響信用指數。</a:t>
            </a:r>
            <a:endParaRPr lang="zh-TW" altLang="zh-TW" dirty="0">
              <a:latin typeface="+mj-ea"/>
              <a:ea typeface="+mj-ea"/>
            </a:endParaRPr>
          </a:p>
        </p:txBody>
      </p:sp>
      <p:graphicFrame>
        <p:nvGraphicFramePr>
          <p:cNvPr id="8" name="表格 7"/>
          <p:cNvGraphicFramePr>
            <a:graphicFrameLocks noGrp="1"/>
          </p:cNvGraphicFramePr>
          <p:nvPr>
            <p:extLst>
              <p:ext uri="{D42A27DB-BD31-4B8C-83A1-F6EECF244321}">
                <p14:modId xmlns:p14="http://schemas.microsoft.com/office/powerpoint/2010/main" val="2057224899"/>
              </p:ext>
            </p:extLst>
          </p:nvPr>
        </p:nvGraphicFramePr>
        <p:xfrm>
          <a:off x="1547664" y="3135998"/>
          <a:ext cx="5412889" cy="2760714"/>
        </p:xfrm>
        <a:graphic>
          <a:graphicData uri="http://schemas.openxmlformats.org/drawingml/2006/table">
            <a:tbl>
              <a:tblPr firstRow="1" firstCol="1" bandRow="1">
                <a:tableStyleId>{5C22544A-7EE6-4342-B048-85BDC9FD1C3A}</a:tableStyleId>
              </a:tblPr>
              <a:tblGrid>
                <a:gridCol w="509894"/>
                <a:gridCol w="2030916"/>
                <a:gridCol w="508812"/>
                <a:gridCol w="2363267"/>
              </a:tblGrid>
              <a:tr h="460119">
                <a:tc gridSpan="4">
                  <a:txBody>
                    <a:bodyPr/>
                    <a:lstStyle/>
                    <a:p>
                      <a:pPr algn="ctr">
                        <a:spcAft>
                          <a:spcPts val="0"/>
                        </a:spcAft>
                      </a:pPr>
                      <a:r>
                        <a:rPr lang="zh-TW" sz="1000" kern="0" dirty="0">
                          <a:effectLst/>
                        </a:rPr>
                        <a:t>信用指數說明</a:t>
                      </a:r>
                      <a:endParaRPr lang="zh-TW" sz="1200" kern="100" dirty="0">
                        <a:effectLst/>
                        <a:latin typeface="Times New Roman"/>
                        <a:ea typeface="新細明體"/>
                      </a:endParaRPr>
                    </a:p>
                  </a:txBody>
                  <a:tcPr marL="0" marR="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460119">
                <a:tc>
                  <a:txBody>
                    <a:bodyPr/>
                    <a:lstStyle/>
                    <a:p>
                      <a:pPr algn="ctr">
                        <a:spcAft>
                          <a:spcPts val="0"/>
                        </a:spcAft>
                      </a:pPr>
                      <a:endParaRPr lang="en-US" sz="1000" kern="0">
                        <a:effectLst/>
                        <a:latin typeface="新細明體"/>
                        <a:ea typeface="新細明體"/>
                        <a:cs typeface="新細明體"/>
                      </a:endParaRPr>
                    </a:p>
                  </a:txBody>
                  <a:tcPr marL="0" marR="0" marT="0" marB="0" anchor="ctr"/>
                </a:tc>
                <a:tc>
                  <a:txBody>
                    <a:bodyPr/>
                    <a:lstStyle/>
                    <a:p>
                      <a:pPr algn="ctr">
                        <a:spcAft>
                          <a:spcPts val="0"/>
                        </a:spcAft>
                      </a:pPr>
                      <a:r>
                        <a:rPr lang="en-US" sz="1000" kern="0" dirty="0">
                          <a:effectLst/>
                        </a:rPr>
                        <a:t>10 - 49</a:t>
                      </a:r>
                      <a:endParaRPr lang="zh-TW" sz="1200" kern="100" dirty="0">
                        <a:effectLst/>
                        <a:latin typeface="Times New Roman"/>
                        <a:ea typeface="新細明體"/>
                      </a:endParaRPr>
                    </a:p>
                  </a:txBody>
                  <a:tcPr marL="0" marR="0" marT="0" marB="0" anchor="ctr"/>
                </a:tc>
                <a:tc>
                  <a:txBody>
                    <a:bodyPr/>
                    <a:lstStyle/>
                    <a:p>
                      <a:pPr algn="ctr">
                        <a:spcAft>
                          <a:spcPts val="0"/>
                        </a:spcAft>
                      </a:pPr>
                      <a:endParaRPr lang="en-US" sz="1000" kern="0">
                        <a:effectLst/>
                        <a:latin typeface="新細明體"/>
                        <a:ea typeface="新細明體"/>
                        <a:cs typeface="新細明體"/>
                      </a:endParaRPr>
                    </a:p>
                  </a:txBody>
                  <a:tcPr marL="0" marR="0" marT="0" marB="0" anchor="ctr"/>
                </a:tc>
                <a:tc>
                  <a:txBody>
                    <a:bodyPr/>
                    <a:lstStyle/>
                    <a:p>
                      <a:pPr algn="ctr">
                        <a:spcAft>
                          <a:spcPts val="0"/>
                        </a:spcAft>
                      </a:pPr>
                      <a:r>
                        <a:rPr lang="en-US" sz="1000" kern="0" dirty="0">
                          <a:effectLst/>
                        </a:rPr>
                        <a:t>2000 - 3999</a:t>
                      </a:r>
                      <a:endParaRPr lang="zh-TW" sz="1200" kern="100" dirty="0">
                        <a:effectLst/>
                        <a:latin typeface="Times New Roman"/>
                        <a:ea typeface="新細明體"/>
                      </a:endParaRPr>
                    </a:p>
                  </a:txBody>
                  <a:tcPr marL="0" marR="0" marT="0" marB="0" anchor="ctr"/>
                </a:tc>
              </a:tr>
              <a:tr h="460119">
                <a:tc>
                  <a:txBody>
                    <a:bodyPr/>
                    <a:lstStyle/>
                    <a:p>
                      <a:pPr algn="ctr">
                        <a:spcAft>
                          <a:spcPts val="0"/>
                        </a:spcAft>
                      </a:pPr>
                      <a:endParaRPr lang="en-US" sz="1000" kern="0">
                        <a:effectLst/>
                        <a:latin typeface="新細明體"/>
                        <a:ea typeface="新細明體"/>
                        <a:cs typeface="新細明體"/>
                      </a:endParaRPr>
                    </a:p>
                  </a:txBody>
                  <a:tcPr marL="0" marR="0" marT="0" marB="0" anchor="ctr"/>
                </a:tc>
                <a:tc>
                  <a:txBody>
                    <a:bodyPr/>
                    <a:lstStyle/>
                    <a:p>
                      <a:pPr algn="ctr">
                        <a:spcAft>
                          <a:spcPts val="0"/>
                        </a:spcAft>
                      </a:pPr>
                      <a:r>
                        <a:rPr lang="en-US" sz="1000" kern="0" dirty="0">
                          <a:effectLst/>
                        </a:rPr>
                        <a:t>50 - 99</a:t>
                      </a:r>
                      <a:endParaRPr lang="zh-TW" sz="1200" kern="100" dirty="0">
                        <a:effectLst/>
                        <a:latin typeface="Times New Roman"/>
                        <a:ea typeface="新細明體"/>
                      </a:endParaRPr>
                    </a:p>
                  </a:txBody>
                  <a:tcPr marL="0" marR="0" marT="0" marB="0" anchor="ctr"/>
                </a:tc>
                <a:tc>
                  <a:txBody>
                    <a:bodyPr/>
                    <a:lstStyle/>
                    <a:p>
                      <a:pPr algn="ctr">
                        <a:spcAft>
                          <a:spcPts val="0"/>
                        </a:spcAft>
                      </a:pPr>
                      <a:endParaRPr lang="en-US" sz="1000" kern="0">
                        <a:effectLst/>
                        <a:latin typeface="新細明體"/>
                        <a:ea typeface="新細明體"/>
                        <a:cs typeface="新細明體"/>
                      </a:endParaRPr>
                    </a:p>
                  </a:txBody>
                  <a:tcPr marL="0" marR="0" marT="0" marB="0" anchor="ctr"/>
                </a:tc>
                <a:tc>
                  <a:txBody>
                    <a:bodyPr/>
                    <a:lstStyle/>
                    <a:p>
                      <a:pPr algn="ctr">
                        <a:spcAft>
                          <a:spcPts val="0"/>
                        </a:spcAft>
                      </a:pPr>
                      <a:r>
                        <a:rPr lang="en-US" sz="1000" kern="0" dirty="0">
                          <a:effectLst/>
                        </a:rPr>
                        <a:t>4000 - 5999</a:t>
                      </a:r>
                      <a:endParaRPr lang="zh-TW" sz="1200" kern="100" dirty="0">
                        <a:effectLst/>
                        <a:latin typeface="Times New Roman"/>
                        <a:ea typeface="新細明體"/>
                      </a:endParaRPr>
                    </a:p>
                  </a:txBody>
                  <a:tcPr marL="0" marR="0" marT="0" marB="0" anchor="ctr"/>
                </a:tc>
              </a:tr>
              <a:tr h="460119">
                <a:tc>
                  <a:txBody>
                    <a:bodyPr/>
                    <a:lstStyle/>
                    <a:p>
                      <a:pPr algn="ctr">
                        <a:spcAft>
                          <a:spcPts val="0"/>
                        </a:spcAft>
                      </a:pPr>
                      <a:endParaRPr lang="en-US" sz="1000" kern="0">
                        <a:effectLst/>
                        <a:latin typeface="新細明體"/>
                        <a:ea typeface="新細明體"/>
                        <a:cs typeface="新細明體"/>
                      </a:endParaRPr>
                    </a:p>
                  </a:txBody>
                  <a:tcPr marL="0" marR="0" marT="0" marB="0" anchor="ctr"/>
                </a:tc>
                <a:tc>
                  <a:txBody>
                    <a:bodyPr/>
                    <a:lstStyle/>
                    <a:p>
                      <a:pPr algn="ctr">
                        <a:spcAft>
                          <a:spcPts val="0"/>
                        </a:spcAft>
                      </a:pPr>
                      <a:r>
                        <a:rPr lang="en-US" sz="1000" kern="0" dirty="0">
                          <a:effectLst/>
                        </a:rPr>
                        <a:t>100 - 499</a:t>
                      </a:r>
                      <a:endParaRPr lang="zh-TW" sz="1200" kern="100" dirty="0">
                        <a:effectLst/>
                        <a:latin typeface="Times New Roman"/>
                        <a:ea typeface="新細明體"/>
                      </a:endParaRPr>
                    </a:p>
                  </a:txBody>
                  <a:tcPr marL="0" marR="0" marT="0" marB="0" anchor="ctr"/>
                </a:tc>
                <a:tc>
                  <a:txBody>
                    <a:bodyPr/>
                    <a:lstStyle/>
                    <a:p>
                      <a:pPr algn="ctr">
                        <a:spcAft>
                          <a:spcPts val="0"/>
                        </a:spcAft>
                      </a:pPr>
                      <a:endParaRPr lang="en-US" sz="1000" kern="0">
                        <a:effectLst/>
                        <a:latin typeface="新細明體"/>
                        <a:ea typeface="新細明體"/>
                        <a:cs typeface="新細明體"/>
                      </a:endParaRPr>
                    </a:p>
                  </a:txBody>
                  <a:tcPr marL="0" marR="0" marT="0" marB="0" anchor="ctr"/>
                </a:tc>
                <a:tc>
                  <a:txBody>
                    <a:bodyPr/>
                    <a:lstStyle/>
                    <a:p>
                      <a:pPr algn="ctr">
                        <a:spcAft>
                          <a:spcPts val="0"/>
                        </a:spcAft>
                      </a:pPr>
                      <a:r>
                        <a:rPr lang="en-US" sz="1000" kern="0" dirty="0">
                          <a:effectLst/>
                        </a:rPr>
                        <a:t>6000 - 7999</a:t>
                      </a:r>
                      <a:endParaRPr lang="zh-TW" sz="1200" kern="100" dirty="0">
                        <a:effectLst/>
                        <a:latin typeface="Times New Roman"/>
                        <a:ea typeface="新細明體"/>
                      </a:endParaRPr>
                    </a:p>
                  </a:txBody>
                  <a:tcPr marL="0" marR="0" marT="0" marB="0" anchor="ctr"/>
                </a:tc>
              </a:tr>
              <a:tr h="460119">
                <a:tc>
                  <a:txBody>
                    <a:bodyPr/>
                    <a:lstStyle/>
                    <a:p>
                      <a:pPr algn="ctr">
                        <a:spcAft>
                          <a:spcPts val="0"/>
                        </a:spcAft>
                      </a:pPr>
                      <a:endParaRPr lang="en-US" sz="1000" kern="0">
                        <a:effectLst/>
                        <a:latin typeface="新細明體"/>
                        <a:ea typeface="新細明體"/>
                        <a:cs typeface="新細明體"/>
                      </a:endParaRPr>
                    </a:p>
                  </a:txBody>
                  <a:tcPr marL="0" marR="0" marT="0" marB="0" anchor="ctr"/>
                </a:tc>
                <a:tc>
                  <a:txBody>
                    <a:bodyPr/>
                    <a:lstStyle/>
                    <a:p>
                      <a:pPr algn="ctr">
                        <a:spcAft>
                          <a:spcPts val="0"/>
                        </a:spcAft>
                      </a:pPr>
                      <a:r>
                        <a:rPr lang="en-US" sz="1000" kern="0">
                          <a:effectLst/>
                        </a:rPr>
                        <a:t>500 - 999</a:t>
                      </a:r>
                      <a:endParaRPr lang="zh-TW" sz="1200" kern="100">
                        <a:effectLst/>
                        <a:latin typeface="Times New Roman"/>
                        <a:ea typeface="新細明體"/>
                      </a:endParaRPr>
                    </a:p>
                  </a:txBody>
                  <a:tcPr marL="0" marR="0" marT="0" marB="0" anchor="ctr"/>
                </a:tc>
                <a:tc>
                  <a:txBody>
                    <a:bodyPr/>
                    <a:lstStyle/>
                    <a:p>
                      <a:pPr algn="ctr">
                        <a:spcAft>
                          <a:spcPts val="0"/>
                        </a:spcAft>
                      </a:pPr>
                      <a:endParaRPr lang="en-US" sz="1000" kern="0">
                        <a:effectLst/>
                        <a:latin typeface="新細明體"/>
                        <a:ea typeface="新細明體"/>
                        <a:cs typeface="新細明體"/>
                      </a:endParaRPr>
                    </a:p>
                  </a:txBody>
                  <a:tcPr marL="0" marR="0" marT="0" marB="0" anchor="ctr"/>
                </a:tc>
                <a:tc>
                  <a:txBody>
                    <a:bodyPr/>
                    <a:lstStyle/>
                    <a:p>
                      <a:pPr algn="ctr">
                        <a:spcAft>
                          <a:spcPts val="0"/>
                        </a:spcAft>
                      </a:pPr>
                      <a:r>
                        <a:rPr lang="en-US" sz="1000" kern="0" dirty="0">
                          <a:effectLst/>
                        </a:rPr>
                        <a:t>8000 - 9999</a:t>
                      </a:r>
                      <a:endParaRPr lang="zh-TW" sz="1200" kern="100" dirty="0">
                        <a:effectLst/>
                        <a:latin typeface="Times New Roman"/>
                        <a:ea typeface="新細明體"/>
                      </a:endParaRPr>
                    </a:p>
                  </a:txBody>
                  <a:tcPr marL="0" marR="0" marT="0" marB="0" anchor="ctr"/>
                </a:tc>
              </a:tr>
              <a:tr h="460119">
                <a:tc>
                  <a:txBody>
                    <a:bodyPr/>
                    <a:lstStyle/>
                    <a:p>
                      <a:pPr algn="ctr">
                        <a:spcAft>
                          <a:spcPts val="0"/>
                        </a:spcAft>
                      </a:pPr>
                      <a:endParaRPr lang="en-US" sz="1000" kern="0">
                        <a:effectLst/>
                        <a:latin typeface="新細明體"/>
                        <a:ea typeface="新細明體"/>
                        <a:cs typeface="新細明體"/>
                      </a:endParaRPr>
                    </a:p>
                  </a:txBody>
                  <a:tcPr marL="0" marR="0" marT="0" marB="0" anchor="ctr"/>
                </a:tc>
                <a:tc>
                  <a:txBody>
                    <a:bodyPr/>
                    <a:lstStyle/>
                    <a:p>
                      <a:pPr algn="ctr">
                        <a:spcAft>
                          <a:spcPts val="0"/>
                        </a:spcAft>
                      </a:pPr>
                      <a:r>
                        <a:rPr lang="en-US" sz="1000" kern="0">
                          <a:effectLst/>
                        </a:rPr>
                        <a:t>1000 - 1999</a:t>
                      </a:r>
                      <a:endParaRPr lang="zh-TW" sz="1200" kern="100">
                        <a:effectLst/>
                        <a:latin typeface="Times New Roman"/>
                        <a:ea typeface="新細明體"/>
                      </a:endParaRPr>
                    </a:p>
                  </a:txBody>
                  <a:tcPr marL="0" marR="0" marT="0" marB="0" anchor="ctr"/>
                </a:tc>
                <a:tc>
                  <a:txBody>
                    <a:bodyPr/>
                    <a:lstStyle/>
                    <a:p>
                      <a:pPr algn="ctr">
                        <a:spcAft>
                          <a:spcPts val="0"/>
                        </a:spcAft>
                      </a:pPr>
                      <a:endParaRPr lang="en-US" sz="1000" kern="0">
                        <a:effectLst/>
                        <a:latin typeface="新細明體"/>
                        <a:ea typeface="新細明體"/>
                        <a:cs typeface="新細明體"/>
                      </a:endParaRPr>
                    </a:p>
                  </a:txBody>
                  <a:tcPr marL="0" marR="0" marT="0" marB="0" anchor="ctr"/>
                </a:tc>
                <a:tc>
                  <a:txBody>
                    <a:bodyPr/>
                    <a:lstStyle/>
                    <a:p>
                      <a:pPr algn="ctr">
                        <a:spcAft>
                          <a:spcPts val="0"/>
                        </a:spcAft>
                      </a:pPr>
                      <a:r>
                        <a:rPr lang="en-US" sz="1000" kern="0" dirty="0">
                          <a:effectLst/>
                        </a:rPr>
                        <a:t>10000 +</a:t>
                      </a:r>
                      <a:endParaRPr lang="zh-TW" sz="1200" kern="100" dirty="0">
                        <a:effectLst/>
                        <a:latin typeface="Times New Roman"/>
                        <a:ea typeface="新細明體"/>
                      </a:endParaRPr>
                    </a:p>
                  </a:txBody>
                  <a:tcPr marL="0" marR="0" marT="0" marB="0" anchor="ctr"/>
                </a:tc>
              </a:tr>
            </a:tbl>
          </a:graphicData>
        </a:graphic>
      </p:graphicFrame>
      <p:pic>
        <p:nvPicPr>
          <p:cNvPr id="2068" name="圖片 14" descr="描述: http://image.8591.com.tw/index/public/grade/star0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110" y="378407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2067" name="圖片 13" descr="描述: http://image.8591.com.tw/index/public/grade/hear0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3915" y="378407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2066" name="圖片 12" descr="描述: http://image.8591.com.tw/index/public/grade/star03.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0765" y="4216118"/>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2065" name="圖片 11" descr="描述: http://image.8591.com.tw/index/public/grade/hear02.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3968" y="4216118"/>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2064" name="圖片 10" descr="描述: http://image.8591.com.tw/index/public/grade/star04.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0765" y="4705316"/>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2063" name="圖片 9" descr="描述: http://image.8591.com.tw/index/public/grade/hear03.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83968" y="4648166"/>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2062" name="圖片 8" descr="描述: http://image.8591.com.tw/index/public/grade/star05.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62494" y="511632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2061" name="圖片 7" descr="描述: http://image.8591.com.tw/index/public/grade/hear04.gi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93915" y="5152222"/>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2060" name="圖片 6" descr="描述: http://image.8591.com.tw/index/public/grade/star06.gif"/>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50765" y="558427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2059" name="圖片 5" descr="描述: http://image.8591.com.tw/index/public/grade/hear05.gif"/>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83968" y="5584270"/>
            <a:ext cx="114300" cy="114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052249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3"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3)">
                                      <p:cBhvr>
                                        <p:cTn id="7" dur="2000"/>
                                        <p:tgtEl>
                                          <p:spTgt spid="8"/>
                                        </p:tgtEl>
                                      </p:cBhvr>
                                    </p:animEffect>
                                  </p:childTnLst>
                                </p:cTn>
                              </p:par>
                              <p:par>
                                <p:cTn id="8" presetID="21" presetClass="entr" presetSubtype="3" fill="hold" nodeType="withEffect">
                                  <p:stCondLst>
                                    <p:cond delay="0"/>
                                  </p:stCondLst>
                                  <p:childTnLst>
                                    <p:set>
                                      <p:cBhvr>
                                        <p:cTn id="9" dur="1" fill="hold">
                                          <p:stCondLst>
                                            <p:cond delay="0"/>
                                          </p:stCondLst>
                                        </p:cTn>
                                        <p:tgtEl>
                                          <p:spTgt spid="2068"/>
                                        </p:tgtEl>
                                        <p:attrNameLst>
                                          <p:attrName>style.visibility</p:attrName>
                                        </p:attrNameLst>
                                      </p:cBhvr>
                                      <p:to>
                                        <p:strVal val="visible"/>
                                      </p:to>
                                    </p:set>
                                    <p:animEffect transition="in" filter="wheel(3)">
                                      <p:cBhvr>
                                        <p:cTn id="10" dur="2000"/>
                                        <p:tgtEl>
                                          <p:spTgt spid="2068"/>
                                        </p:tgtEl>
                                      </p:cBhvr>
                                    </p:animEffect>
                                  </p:childTnLst>
                                </p:cTn>
                              </p:par>
                              <p:par>
                                <p:cTn id="11" presetID="21" presetClass="entr" presetSubtype="3" fill="hold" nodeType="withEffect">
                                  <p:stCondLst>
                                    <p:cond delay="0"/>
                                  </p:stCondLst>
                                  <p:childTnLst>
                                    <p:set>
                                      <p:cBhvr>
                                        <p:cTn id="12" dur="1" fill="hold">
                                          <p:stCondLst>
                                            <p:cond delay="0"/>
                                          </p:stCondLst>
                                        </p:cTn>
                                        <p:tgtEl>
                                          <p:spTgt spid="2067"/>
                                        </p:tgtEl>
                                        <p:attrNameLst>
                                          <p:attrName>style.visibility</p:attrName>
                                        </p:attrNameLst>
                                      </p:cBhvr>
                                      <p:to>
                                        <p:strVal val="visible"/>
                                      </p:to>
                                    </p:set>
                                    <p:animEffect transition="in" filter="wheel(3)">
                                      <p:cBhvr>
                                        <p:cTn id="13" dur="2000"/>
                                        <p:tgtEl>
                                          <p:spTgt spid="2067"/>
                                        </p:tgtEl>
                                      </p:cBhvr>
                                    </p:animEffect>
                                  </p:childTnLst>
                                </p:cTn>
                              </p:par>
                              <p:par>
                                <p:cTn id="14" presetID="21" presetClass="entr" presetSubtype="3" fill="hold" nodeType="withEffect">
                                  <p:stCondLst>
                                    <p:cond delay="0"/>
                                  </p:stCondLst>
                                  <p:childTnLst>
                                    <p:set>
                                      <p:cBhvr>
                                        <p:cTn id="15" dur="1" fill="hold">
                                          <p:stCondLst>
                                            <p:cond delay="0"/>
                                          </p:stCondLst>
                                        </p:cTn>
                                        <p:tgtEl>
                                          <p:spTgt spid="2066"/>
                                        </p:tgtEl>
                                        <p:attrNameLst>
                                          <p:attrName>style.visibility</p:attrName>
                                        </p:attrNameLst>
                                      </p:cBhvr>
                                      <p:to>
                                        <p:strVal val="visible"/>
                                      </p:to>
                                    </p:set>
                                    <p:animEffect transition="in" filter="wheel(3)">
                                      <p:cBhvr>
                                        <p:cTn id="16" dur="2000"/>
                                        <p:tgtEl>
                                          <p:spTgt spid="2066"/>
                                        </p:tgtEl>
                                      </p:cBhvr>
                                    </p:animEffect>
                                  </p:childTnLst>
                                </p:cTn>
                              </p:par>
                              <p:par>
                                <p:cTn id="17" presetID="21" presetClass="entr" presetSubtype="3" fill="hold" nodeType="withEffect">
                                  <p:stCondLst>
                                    <p:cond delay="0"/>
                                  </p:stCondLst>
                                  <p:childTnLst>
                                    <p:set>
                                      <p:cBhvr>
                                        <p:cTn id="18" dur="1" fill="hold">
                                          <p:stCondLst>
                                            <p:cond delay="0"/>
                                          </p:stCondLst>
                                        </p:cTn>
                                        <p:tgtEl>
                                          <p:spTgt spid="2065"/>
                                        </p:tgtEl>
                                        <p:attrNameLst>
                                          <p:attrName>style.visibility</p:attrName>
                                        </p:attrNameLst>
                                      </p:cBhvr>
                                      <p:to>
                                        <p:strVal val="visible"/>
                                      </p:to>
                                    </p:set>
                                    <p:animEffect transition="in" filter="wheel(3)">
                                      <p:cBhvr>
                                        <p:cTn id="19" dur="2000"/>
                                        <p:tgtEl>
                                          <p:spTgt spid="2065"/>
                                        </p:tgtEl>
                                      </p:cBhvr>
                                    </p:animEffect>
                                  </p:childTnLst>
                                </p:cTn>
                              </p:par>
                              <p:par>
                                <p:cTn id="20" presetID="21" presetClass="entr" presetSubtype="3" fill="hold" nodeType="withEffect">
                                  <p:stCondLst>
                                    <p:cond delay="0"/>
                                  </p:stCondLst>
                                  <p:childTnLst>
                                    <p:set>
                                      <p:cBhvr>
                                        <p:cTn id="21" dur="1" fill="hold">
                                          <p:stCondLst>
                                            <p:cond delay="0"/>
                                          </p:stCondLst>
                                        </p:cTn>
                                        <p:tgtEl>
                                          <p:spTgt spid="2064"/>
                                        </p:tgtEl>
                                        <p:attrNameLst>
                                          <p:attrName>style.visibility</p:attrName>
                                        </p:attrNameLst>
                                      </p:cBhvr>
                                      <p:to>
                                        <p:strVal val="visible"/>
                                      </p:to>
                                    </p:set>
                                    <p:animEffect transition="in" filter="wheel(3)">
                                      <p:cBhvr>
                                        <p:cTn id="22" dur="2000"/>
                                        <p:tgtEl>
                                          <p:spTgt spid="2064"/>
                                        </p:tgtEl>
                                      </p:cBhvr>
                                    </p:animEffect>
                                  </p:childTnLst>
                                </p:cTn>
                              </p:par>
                              <p:par>
                                <p:cTn id="23" presetID="21" presetClass="entr" presetSubtype="3" fill="hold" nodeType="withEffect">
                                  <p:stCondLst>
                                    <p:cond delay="0"/>
                                  </p:stCondLst>
                                  <p:childTnLst>
                                    <p:set>
                                      <p:cBhvr>
                                        <p:cTn id="24" dur="1" fill="hold">
                                          <p:stCondLst>
                                            <p:cond delay="0"/>
                                          </p:stCondLst>
                                        </p:cTn>
                                        <p:tgtEl>
                                          <p:spTgt spid="2063"/>
                                        </p:tgtEl>
                                        <p:attrNameLst>
                                          <p:attrName>style.visibility</p:attrName>
                                        </p:attrNameLst>
                                      </p:cBhvr>
                                      <p:to>
                                        <p:strVal val="visible"/>
                                      </p:to>
                                    </p:set>
                                    <p:animEffect transition="in" filter="wheel(3)">
                                      <p:cBhvr>
                                        <p:cTn id="25" dur="2000"/>
                                        <p:tgtEl>
                                          <p:spTgt spid="2063"/>
                                        </p:tgtEl>
                                      </p:cBhvr>
                                    </p:animEffect>
                                  </p:childTnLst>
                                </p:cTn>
                              </p:par>
                              <p:par>
                                <p:cTn id="26" presetID="21" presetClass="entr" presetSubtype="3" fill="hold" nodeType="withEffect">
                                  <p:stCondLst>
                                    <p:cond delay="0"/>
                                  </p:stCondLst>
                                  <p:childTnLst>
                                    <p:set>
                                      <p:cBhvr>
                                        <p:cTn id="27" dur="1" fill="hold">
                                          <p:stCondLst>
                                            <p:cond delay="0"/>
                                          </p:stCondLst>
                                        </p:cTn>
                                        <p:tgtEl>
                                          <p:spTgt spid="2062"/>
                                        </p:tgtEl>
                                        <p:attrNameLst>
                                          <p:attrName>style.visibility</p:attrName>
                                        </p:attrNameLst>
                                      </p:cBhvr>
                                      <p:to>
                                        <p:strVal val="visible"/>
                                      </p:to>
                                    </p:set>
                                    <p:animEffect transition="in" filter="wheel(3)">
                                      <p:cBhvr>
                                        <p:cTn id="28" dur="2000"/>
                                        <p:tgtEl>
                                          <p:spTgt spid="2062"/>
                                        </p:tgtEl>
                                      </p:cBhvr>
                                    </p:animEffect>
                                  </p:childTnLst>
                                </p:cTn>
                              </p:par>
                              <p:par>
                                <p:cTn id="29" presetID="21" presetClass="entr" presetSubtype="3" fill="hold" nodeType="withEffect">
                                  <p:stCondLst>
                                    <p:cond delay="0"/>
                                  </p:stCondLst>
                                  <p:childTnLst>
                                    <p:set>
                                      <p:cBhvr>
                                        <p:cTn id="30" dur="1" fill="hold">
                                          <p:stCondLst>
                                            <p:cond delay="0"/>
                                          </p:stCondLst>
                                        </p:cTn>
                                        <p:tgtEl>
                                          <p:spTgt spid="2061"/>
                                        </p:tgtEl>
                                        <p:attrNameLst>
                                          <p:attrName>style.visibility</p:attrName>
                                        </p:attrNameLst>
                                      </p:cBhvr>
                                      <p:to>
                                        <p:strVal val="visible"/>
                                      </p:to>
                                    </p:set>
                                    <p:animEffect transition="in" filter="wheel(3)">
                                      <p:cBhvr>
                                        <p:cTn id="31" dur="2000"/>
                                        <p:tgtEl>
                                          <p:spTgt spid="2061"/>
                                        </p:tgtEl>
                                      </p:cBhvr>
                                    </p:animEffect>
                                  </p:childTnLst>
                                </p:cTn>
                              </p:par>
                              <p:par>
                                <p:cTn id="32" presetID="21" presetClass="entr" presetSubtype="3" fill="hold" nodeType="withEffect">
                                  <p:stCondLst>
                                    <p:cond delay="0"/>
                                  </p:stCondLst>
                                  <p:childTnLst>
                                    <p:set>
                                      <p:cBhvr>
                                        <p:cTn id="33" dur="1" fill="hold">
                                          <p:stCondLst>
                                            <p:cond delay="0"/>
                                          </p:stCondLst>
                                        </p:cTn>
                                        <p:tgtEl>
                                          <p:spTgt spid="2060"/>
                                        </p:tgtEl>
                                        <p:attrNameLst>
                                          <p:attrName>style.visibility</p:attrName>
                                        </p:attrNameLst>
                                      </p:cBhvr>
                                      <p:to>
                                        <p:strVal val="visible"/>
                                      </p:to>
                                    </p:set>
                                    <p:animEffect transition="in" filter="wheel(3)">
                                      <p:cBhvr>
                                        <p:cTn id="34" dur="2000"/>
                                        <p:tgtEl>
                                          <p:spTgt spid="2060"/>
                                        </p:tgtEl>
                                      </p:cBhvr>
                                    </p:animEffect>
                                  </p:childTnLst>
                                </p:cTn>
                              </p:par>
                              <p:par>
                                <p:cTn id="35" presetID="21" presetClass="entr" presetSubtype="3" fill="hold" nodeType="withEffect">
                                  <p:stCondLst>
                                    <p:cond delay="0"/>
                                  </p:stCondLst>
                                  <p:childTnLst>
                                    <p:set>
                                      <p:cBhvr>
                                        <p:cTn id="36" dur="1" fill="hold">
                                          <p:stCondLst>
                                            <p:cond delay="0"/>
                                          </p:stCondLst>
                                        </p:cTn>
                                        <p:tgtEl>
                                          <p:spTgt spid="2059"/>
                                        </p:tgtEl>
                                        <p:attrNameLst>
                                          <p:attrName>style.visibility</p:attrName>
                                        </p:attrNameLst>
                                      </p:cBhvr>
                                      <p:to>
                                        <p:strVal val="visible"/>
                                      </p:to>
                                    </p:set>
                                    <p:animEffect transition="in" filter="wheel(3)">
                                      <p:cBhvr>
                                        <p:cTn id="37" dur="2000"/>
                                        <p:tgtEl>
                                          <p:spTgt spid="2059"/>
                                        </p:tgtEl>
                                      </p:cBhvr>
                                    </p:animEffect>
                                  </p:childTnLst>
                                </p:cTn>
                              </p:par>
                              <p:par>
                                <p:cTn id="38" presetID="16" presetClass="entr" presetSubtype="42" fill="hold" grpId="0" nodeType="with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barn(outHorizontal)">
                                      <p:cBhvr>
                                        <p:cTn id="40" dur="1500"/>
                                        <p:tgtEl>
                                          <p:spTgt spid="4"/>
                                        </p:tgtEl>
                                      </p:cBhvr>
                                    </p:animEffect>
                                  </p:childTnLst>
                                </p:cTn>
                              </p:par>
                              <p:par>
                                <p:cTn id="41" presetID="16" presetClass="entr" presetSubtype="42" fill="hold" grpId="0" nodeType="with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barn(outHorizontal)">
                                      <p:cBhvr>
                                        <p:cTn id="43" dur="1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9144000" cy="276999"/>
          </a:xfrm>
          <a:prstGeom prst="rect">
            <a:avLst/>
          </a:prstGeom>
        </p:spPr>
        <p:txBody>
          <a:bodyPr wrap="square">
            <a:spAutoFit/>
          </a:bodyPr>
          <a:lstStyle/>
          <a:p>
            <a:pPr algn="ctr"/>
            <a:r>
              <a:rPr lang="zh-TW" altLang="zh-TW" sz="1200" b="1" dirty="0" smtClean="0">
                <a:solidFill>
                  <a:schemeClr val="bg1">
                    <a:lumMod val="65000"/>
                  </a:schemeClr>
                </a:solidFill>
              </a:rPr>
              <a:t>網住你的安全</a:t>
            </a:r>
            <a:r>
              <a:rPr lang="en-US" altLang="zh-TW" sz="1200" b="1" dirty="0" smtClean="0">
                <a:solidFill>
                  <a:schemeClr val="bg1">
                    <a:lumMod val="65000"/>
                  </a:schemeClr>
                </a:solidFill>
              </a:rPr>
              <a:t>-</a:t>
            </a:r>
            <a:r>
              <a:rPr lang="zh-TW" altLang="zh-TW" sz="1200" b="1" dirty="0" smtClean="0">
                <a:solidFill>
                  <a:schemeClr val="bg1">
                    <a:lumMod val="65000"/>
                  </a:schemeClr>
                </a:solidFill>
              </a:rPr>
              <a:t>以</a:t>
            </a:r>
            <a:r>
              <a:rPr lang="en-US" altLang="zh-TW" sz="1200" b="1" dirty="0" smtClean="0">
                <a:solidFill>
                  <a:schemeClr val="bg1">
                    <a:lumMod val="65000"/>
                  </a:schemeClr>
                </a:solidFill>
              </a:rPr>
              <a:t>8591</a:t>
            </a:r>
            <a:r>
              <a:rPr lang="zh-TW" altLang="zh-TW" sz="1200" b="1" dirty="0" smtClean="0">
                <a:solidFill>
                  <a:schemeClr val="bg1">
                    <a:lumMod val="65000"/>
                  </a:schemeClr>
                </a:solidFill>
              </a:rPr>
              <a:t>寶物交易網為例</a:t>
            </a:r>
            <a:endParaRPr lang="zh-TW" altLang="en-US" sz="1200" dirty="0">
              <a:solidFill>
                <a:schemeClr val="bg1">
                  <a:lumMod val="65000"/>
                </a:schemeClr>
              </a:solidFill>
            </a:endParaRPr>
          </a:p>
        </p:txBody>
      </p:sp>
      <p:sp>
        <p:nvSpPr>
          <p:cNvPr id="4" name="矩形 3"/>
          <p:cNvSpPr/>
          <p:nvPr/>
        </p:nvSpPr>
        <p:spPr>
          <a:xfrm>
            <a:off x="0" y="476672"/>
            <a:ext cx="9144000" cy="923330"/>
          </a:xfrm>
          <a:prstGeom prst="rect">
            <a:avLst/>
          </a:prstGeom>
        </p:spPr>
        <p:txBody>
          <a:bodyPr wrap="square">
            <a:spAutoFit/>
          </a:bodyPr>
          <a:lstStyle/>
          <a:p>
            <a:r>
              <a:rPr lang="zh-TW" altLang="zh-TW" b="1" dirty="0">
                <a:latin typeface="+mj-ea"/>
                <a:ea typeface="+mj-ea"/>
              </a:rPr>
              <a:t>六、客服使用說明</a:t>
            </a:r>
            <a:endParaRPr lang="zh-TW" altLang="zh-TW" dirty="0">
              <a:latin typeface="+mj-ea"/>
              <a:ea typeface="+mj-ea"/>
            </a:endParaRPr>
          </a:p>
          <a:p>
            <a:r>
              <a:rPr lang="zh-TW" altLang="zh-TW" b="1" dirty="0">
                <a:latin typeface="+mj-ea"/>
                <a:ea typeface="+mj-ea"/>
              </a:rPr>
              <a:t>當玩家遇到付了錢卻無法取得物品或者賣家進行非法交易的時候，都可以到會員中心</a:t>
            </a:r>
            <a:r>
              <a:rPr lang="en-US" altLang="zh-TW" b="1" dirty="0">
                <a:latin typeface="+mj-ea"/>
                <a:ea typeface="+mj-ea"/>
              </a:rPr>
              <a:t>-&gt;</a:t>
            </a:r>
            <a:r>
              <a:rPr lang="zh-TW" altLang="zh-TW" b="1" dirty="0">
                <a:latin typeface="+mj-ea"/>
                <a:ea typeface="+mj-ea"/>
              </a:rPr>
              <a:t>客服中心</a:t>
            </a:r>
            <a:r>
              <a:rPr lang="en-US" altLang="zh-TW" b="1" dirty="0">
                <a:latin typeface="+mj-ea"/>
                <a:ea typeface="+mj-ea"/>
              </a:rPr>
              <a:t>-&gt;</a:t>
            </a:r>
            <a:r>
              <a:rPr lang="zh-TW" altLang="zh-TW" b="1" dirty="0">
                <a:latin typeface="+mj-ea"/>
                <a:ea typeface="+mj-ea"/>
              </a:rPr>
              <a:t>進行申訴的動作</a:t>
            </a:r>
            <a:endParaRPr lang="zh-TW" altLang="en-US" dirty="0">
              <a:latin typeface="+mj-ea"/>
              <a:ea typeface="+mj-ea"/>
            </a:endParaRPr>
          </a:p>
        </p:txBody>
      </p:sp>
      <p:pic>
        <p:nvPicPr>
          <p:cNvPr id="6" name="圖片 5"/>
          <p:cNvPicPr/>
          <p:nvPr/>
        </p:nvPicPr>
        <p:blipFill rotWithShape="1">
          <a:blip r:embed="rId2"/>
          <a:srcRect l="29603" t="11379" r="18953" b="10163"/>
          <a:stretch/>
        </p:blipFill>
        <p:spPr bwMode="auto">
          <a:xfrm>
            <a:off x="948705" y="1400002"/>
            <a:ext cx="7246590" cy="534136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00522495"/>
      </p:ext>
    </p:extLst>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500"/>
                                        <p:tgtEl>
                                          <p:spTgt spid="4"/>
                                        </p:tgtEl>
                                      </p:cBhvr>
                                    </p:animEffect>
                                    <p:anim calcmode="lin" valueType="num">
                                      <p:cBhvr>
                                        <p:cTn id="8" dur="1500" fill="hold"/>
                                        <p:tgtEl>
                                          <p:spTgt spid="4"/>
                                        </p:tgtEl>
                                        <p:attrNameLst>
                                          <p:attrName>ppt_x</p:attrName>
                                        </p:attrNameLst>
                                      </p:cBhvr>
                                      <p:tavLst>
                                        <p:tav tm="0">
                                          <p:val>
                                            <p:strVal val="#ppt_x"/>
                                          </p:val>
                                        </p:tav>
                                        <p:tav tm="100000">
                                          <p:val>
                                            <p:strVal val="#ppt_x"/>
                                          </p:val>
                                        </p:tav>
                                      </p:tavLst>
                                    </p:anim>
                                    <p:anim calcmode="lin" valueType="num">
                                      <p:cBhvr>
                                        <p:cTn id="9" dur="15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8" presetClass="entr" presetSubtype="32"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amond(out)">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9144000" cy="276999"/>
          </a:xfrm>
          <a:prstGeom prst="rect">
            <a:avLst/>
          </a:prstGeom>
        </p:spPr>
        <p:txBody>
          <a:bodyPr wrap="square">
            <a:spAutoFit/>
          </a:bodyPr>
          <a:lstStyle/>
          <a:p>
            <a:pPr algn="ctr"/>
            <a:r>
              <a:rPr lang="zh-TW" altLang="zh-TW" sz="1200" b="1" dirty="0" smtClean="0">
                <a:solidFill>
                  <a:schemeClr val="bg1">
                    <a:lumMod val="65000"/>
                  </a:schemeClr>
                </a:solidFill>
              </a:rPr>
              <a:t>網住你的安全</a:t>
            </a:r>
            <a:r>
              <a:rPr lang="en-US" altLang="zh-TW" sz="1200" b="1" dirty="0" smtClean="0">
                <a:solidFill>
                  <a:schemeClr val="bg1">
                    <a:lumMod val="65000"/>
                  </a:schemeClr>
                </a:solidFill>
              </a:rPr>
              <a:t>-</a:t>
            </a:r>
            <a:r>
              <a:rPr lang="zh-TW" altLang="zh-TW" sz="1200" b="1" dirty="0" smtClean="0">
                <a:solidFill>
                  <a:schemeClr val="bg1">
                    <a:lumMod val="65000"/>
                  </a:schemeClr>
                </a:solidFill>
              </a:rPr>
              <a:t>以</a:t>
            </a:r>
            <a:r>
              <a:rPr lang="en-US" altLang="zh-TW" sz="1200" b="1" dirty="0" smtClean="0">
                <a:solidFill>
                  <a:schemeClr val="bg1">
                    <a:lumMod val="65000"/>
                  </a:schemeClr>
                </a:solidFill>
              </a:rPr>
              <a:t>8591</a:t>
            </a:r>
            <a:r>
              <a:rPr lang="zh-TW" altLang="zh-TW" sz="1200" b="1" dirty="0" smtClean="0">
                <a:solidFill>
                  <a:schemeClr val="bg1">
                    <a:lumMod val="65000"/>
                  </a:schemeClr>
                </a:solidFill>
              </a:rPr>
              <a:t>寶物交易網為例</a:t>
            </a:r>
            <a:endParaRPr lang="zh-TW" altLang="en-US" sz="1200" dirty="0">
              <a:solidFill>
                <a:schemeClr val="bg1">
                  <a:lumMod val="65000"/>
                </a:schemeClr>
              </a:solidFill>
            </a:endParaRPr>
          </a:p>
        </p:txBody>
      </p:sp>
      <p:sp>
        <p:nvSpPr>
          <p:cNvPr id="6" name="矩形 5"/>
          <p:cNvSpPr/>
          <p:nvPr/>
        </p:nvSpPr>
        <p:spPr>
          <a:xfrm>
            <a:off x="-4259" y="548680"/>
            <a:ext cx="9144000" cy="369332"/>
          </a:xfrm>
          <a:prstGeom prst="rect">
            <a:avLst/>
          </a:prstGeom>
        </p:spPr>
        <p:txBody>
          <a:bodyPr wrap="square">
            <a:spAutoFit/>
          </a:bodyPr>
          <a:lstStyle/>
          <a:p>
            <a:r>
              <a:rPr lang="zh-TW" altLang="en-US" b="1" dirty="0" smtClean="0"/>
              <a:t>七</a:t>
            </a:r>
            <a:r>
              <a:rPr lang="zh-TW" altLang="zh-TW" b="1" dirty="0" smtClean="0"/>
              <a:t>、各大交易網站的安全</a:t>
            </a:r>
            <a:r>
              <a:rPr lang="zh-TW" altLang="zh-TW" b="1" dirty="0"/>
              <a:t>性比較</a:t>
            </a:r>
            <a:endParaRPr lang="zh-TW" altLang="zh-TW" dirty="0"/>
          </a:p>
        </p:txBody>
      </p:sp>
      <p:graphicFrame>
        <p:nvGraphicFramePr>
          <p:cNvPr id="7" name="表格 6"/>
          <p:cNvGraphicFramePr>
            <a:graphicFrameLocks noGrp="1"/>
          </p:cNvGraphicFramePr>
          <p:nvPr>
            <p:extLst>
              <p:ext uri="{D42A27DB-BD31-4B8C-83A1-F6EECF244321}">
                <p14:modId xmlns:p14="http://schemas.microsoft.com/office/powerpoint/2010/main" val="3657734786"/>
              </p:ext>
            </p:extLst>
          </p:nvPr>
        </p:nvGraphicFramePr>
        <p:xfrm>
          <a:off x="751317" y="1484784"/>
          <a:ext cx="7632848" cy="4104456"/>
        </p:xfrm>
        <a:graphic>
          <a:graphicData uri="http://schemas.openxmlformats.org/drawingml/2006/table">
            <a:tbl>
              <a:tblPr firstRow="1" firstCol="1" bandRow="1">
                <a:tableStyleId>{21E4AEA4-8DFA-4A89-87EB-49C32662AFE0}</a:tableStyleId>
              </a:tblPr>
              <a:tblGrid>
                <a:gridCol w="936257"/>
                <a:gridCol w="2231627"/>
                <a:gridCol w="2232482"/>
                <a:gridCol w="2232482"/>
              </a:tblGrid>
              <a:tr h="1363184">
                <a:tc>
                  <a:txBody>
                    <a:bodyPr/>
                    <a:lstStyle/>
                    <a:p>
                      <a:pPr>
                        <a:spcAft>
                          <a:spcPts val="0"/>
                        </a:spcAft>
                      </a:pPr>
                      <a:r>
                        <a:rPr lang="en-US" sz="1800" b="1" kern="100" dirty="0">
                          <a:effectLst/>
                          <a:latin typeface="+mj-ea"/>
                          <a:ea typeface="+mj-ea"/>
                        </a:rPr>
                        <a:t> </a:t>
                      </a:r>
                      <a:endParaRPr lang="zh-TW" sz="1800" b="1" kern="100" dirty="0">
                        <a:effectLst/>
                        <a:latin typeface="+mj-ea"/>
                        <a:ea typeface="+mj-ea"/>
                      </a:endParaRPr>
                    </a:p>
                  </a:txBody>
                  <a:tcPr marL="68580" marR="68580" marT="0" marB="0"/>
                </a:tc>
                <a:tc>
                  <a:txBody>
                    <a:bodyPr/>
                    <a:lstStyle/>
                    <a:p>
                      <a:pPr algn="ctr">
                        <a:spcAft>
                          <a:spcPts val="0"/>
                        </a:spcAft>
                      </a:pPr>
                      <a:r>
                        <a:rPr lang="en-US" sz="1800" b="1" kern="100" dirty="0">
                          <a:effectLst/>
                          <a:latin typeface="+mj-ea"/>
                          <a:ea typeface="+mj-ea"/>
                        </a:rPr>
                        <a:t>8591</a:t>
                      </a:r>
                      <a:r>
                        <a:rPr lang="zh-TW" sz="1800" b="1" kern="100" dirty="0">
                          <a:effectLst/>
                          <a:latin typeface="+mj-ea"/>
                          <a:ea typeface="+mj-ea"/>
                        </a:rPr>
                        <a:t>寶物交易網</a:t>
                      </a:r>
                    </a:p>
                  </a:txBody>
                  <a:tcPr marL="68580" marR="68580" marT="0" marB="0" anchor="ctr"/>
                </a:tc>
                <a:tc>
                  <a:txBody>
                    <a:bodyPr/>
                    <a:lstStyle/>
                    <a:p>
                      <a:pPr algn="ctr">
                        <a:spcAft>
                          <a:spcPts val="0"/>
                        </a:spcAft>
                      </a:pPr>
                      <a:r>
                        <a:rPr lang="zh-TW" sz="1800" b="1" kern="100">
                          <a:effectLst/>
                          <a:latin typeface="+mj-ea"/>
                          <a:ea typeface="+mj-ea"/>
                        </a:rPr>
                        <a:t>露天拍賣網站</a:t>
                      </a:r>
                    </a:p>
                  </a:txBody>
                  <a:tcPr marL="68580" marR="68580" marT="0" marB="0" anchor="ctr"/>
                </a:tc>
                <a:tc>
                  <a:txBody>
                    <a:bodyPr/>
                    <a:lstStyle/>
                    <a:p>
                      <a:pPr algn="ctr">
                        <a:spcAft>
                          <a:spcPts val="0"/>
                        </a:spcAft>
                      </a:pPr>
                      <a:r>
                        <a:rPr lang="en-US" sz="1800" b="1" kern="100" dirty="0">
                          <a:effectLst/>
                          <a:latin typeface="+mj-ea"/>
                          <a:ea typeface="+mj-ea"/>
                        </a:rPr>
                        <a:t>YAHOO</a:t>
                      </a:r>
                      <a:r>
                        <a:rPr lang="zh-TW" sz="1800" b="1" kern="100" dirty="0">
                          <a:effectLst/>
                          <a:latin typeface="+mj-ea"/>
                          <a:ea typeface="+mj-ea"/>
                        </a:rPr>
                        <a:t>超級商城</a:t>
                      </a:r>
                    </a:p>
                  </a:txBody>
                  <a:tcPr marL="68580" marR="68580" marT="0" marB="0" anchor="ctr"/>
                </a:tc>
              </a:tr>
              <a:tr h="1320763">
                <a:tc>
                  <a:txBody>
                    <a:bodyPr/>
                    <a:lstStyle/>
                    <a:p>
                      <a:pPr algn="ctr">
                        <a:spcAft>
                          <a:spcPts val="0"/>
                        </a:spcAft>
                      </a:pPr>
                      <a:r>
                        <a:rPr lang="zh-TW" sz="1800" b="1" kern="100">
                          <a:effectLst/>
                          <a:latin typeface="+mj-ea"/>
                          <a:ea typeface="+mj-ea"/>
                        </a:rPr>
                        <a:t>優點</a:t>
                      </a:r>
                    </a:p>
                  </a:txBody>
                  <a:tcPr marL="68580" marR="68580" marT="0" marB="0" anchor="ctr"/>
                </a:tc>
                <a:tc>
                  <a:txBody>
                    <a:bodyPr/>
                    <a:lstStyle/>
                    <a:p>
                      <a:pPr>
                        <a:spcAft>
                          <a:spcPts val="0"/>
                        </a:spcAft>
                      </a:pPr>
                      <a:r>
                        <a:rPr lang="en-US" sz="1600" b="1" kern="100" dirty="0">
                          <a:effectLst/>
                          <a:latin typeface="+mj-ea"/>
                          <a:ea typeface="+mj-ea"/>
                        </a:rPr>
                        <a:t>    </a:t>
                      </a:r>
                      <a:r>
                        <a:rPr lang="zh-TW" sz="1600" b="1" kern="100" dirty="0">
                          <a:effectLst/>
                          <a:latin typeface="+mj-ea"/>
                          <a:ea typeface="+mj-ea"/>
                        </a:rPr>
                        <a:t>此交易網站的</a:t>
                      </a:r>
                      <a:r>
                        <a:rPr lang="zh-TW" sz="1600" b="1" kern="100" dirty="0">
                          <a:solidFill>
                            <a:srgbClr val="C00000"/>
                          </a:solidFill>
                          <a:effectLst/>
                          <a:latin typeface="+mj-ea"/>
                          <a:ea typeface="+mj-ea"/>
                        </a:rPr>
                        <a:t>安全交易機制比較嚴密</a:t>
                      </a:r>
                      <a:r>
                        <a:rPr lang="zh-TW" sz="1600" b="1" kern="100" dirty="0">
                          <a:effectLst/>
                          <a:latin typeface="+mj-ea"/>
                          <a:ea typeface="+mj-ea"/>
                        </a:rPr>
                        <a:t>對於買家被詐騙比較不容易。</a:t>
                      </a:r>
                    </a:p>
                  </a:txBody>
                  <a:tcPr marL="68580" marR="68580" marT="0" marB="0"/>
                </a:tc>
                <a:tc>
                  <a:txBody>
                    <a:bodyPr/>
                    <a:lstStyle/>
                    <a:p>
                      <a:pPr>
                        <a:spcAft>
                          <a:spcPts val="0"/>
                        </a:spcAft>
                      </a:pPr>
                      <a:r>
                        <a:rPr lang="en-US" sz="1600" b="1" kern="100" dirty="0">
                          <a:effectLst/>
                          <a:latin typeface="+mj-ea"/>
                          <a:ea typeface="+mj-ea"/>
                        </a:rPr>
                        <a:t>    </a:t>
                      </a:r>
                      <a:r>
                        <a:rPr lang="zh-TW" sz="1600" b="1" kern="100" dirty="0">
                          <a:effectLst/>
                          <a:latin typeface="+mj-ea"/>
                          <a:ea typeface="+mj-ea"/>
                        </a:rPr>
                        <a:t>露天的</a:t>
                      </a:r>
                      <a:r>
                        <a:rPr lang="zh-TW" sz="1600" b="1" kern="100" dirty="0">
                          <a:solidFill>
                            <a:srgbClr val="C00000"/>
                          </a:solidFill>
                          <a:effectLst/>
                          <a:latin typeface="+mj-ea"/>
                          <a:ea typeface="+mj-ea"/>
                        </a:rPr>
                        <a:t>商品種類分類多</a:t>
                      </a:r>
                      <a:r>
                        <a:rPr lang="zh-TW" sz="1600" b="1" kern="100" dirty="0">
                          <a:effectLst/>
                          <a:latin typeface="+mj-ea"/>
                          <a:ea typeface="+mj-ea"/>
                        </a:rPr>
                        <a:t>，讓客戶比較容易找到自己想要的商品。</a:t>
                      </a:r>
                    </a:p>
                  </a:txBody>
                  <a:tcPr marL="68580" marR="68580" marT="0" marB="0"/>
                </a:tc>
                <a:tc>
                  <a:txBody>
                    <a:bodyPr/>
                    <a:lstStyle/>
                    <a:p>
                      <a:pPr>
                        <a:spcAft>
                          <a:spcPts val="0"/>
                        </a:spcAft>
                      </a:pPr>
                      <a:r>
                        <a:rPr lang="en-US" sz="1600" b="1" kern="100" dirty="0">
                          <a:effectLst/>
                          <a:latin typeface="+mj-ea"/>
                          <a:ea typeface="+mj-ea"/>
                        </a:rPr>
                        <a:t>    YAHOO</a:t>
                      </a:r>
                      <a:r>
                        <a:rPr lang="zh-TW" sz="1600" b="1" kern="100" dirty="0">
                          <a:effectLst/>
                          <a:latin typeface="+mj-ea"/>
                          <a:ea typeface="+mj-ea"/>
                        </a:rPr>
                        <a:t>的</a:t>
                      </a:r>
                      <a:r>
                        <a:rPr lang="zh-TW" sz="1600" b="1" kern="100" dirty="0">
                          <a:solidFill>
                            <a:srgbClr val="C00000"/>
                          </a:solidFill>
                          <a:effectLst/>
                          <a:latin typeface="+mj-ea"/>
                          <a:ea typeface="+mj-ea"/>
                        </a:rPr>
                        <a:t>特價商品一開始就出現</a:t>
                      </a:r>
                      <a:r>
                        <a:rPr lang="zh-TW" sz="1600" b="1" kern="100" dirty="0">
                          <a:effectLst/>
                          <a:latin typeface="+mj-ea"/>
                          <a:ea typeface="+mj-ea"/>
                        </a:rPr>
                        <a:t>在主要畫面讓客戶一看就知道。</a:t>
                      </a:r>
                    </a:p>
                  </a:txBody>
                  <a:tcPr marL="68580" marR="68580" marT="0" marB="0"/>
                </a:tc>
              </a:tr>
              <a:tr h="1420509">
                <a:tc>
                  <a:txBody>
                    <a:bodyPr/>
                    <a:lstStyle/>
                    <a:p>
                      <a:pPr algn="ctr">
                        <a:spcAft>
                          <a:spcPts val="0"/>
                        </a:spcAft>
                      </a:pPr>
                      <a:r>
                        <a:rPr lang="zh-TW" sz="1800" b="1" kern="100" dirty="0">
                          <a:effectLst/>
                          <a:latin typeface="+mj-ea"/>
                          <a:ea typeface="+mj-ea"/>
                        </a:rPr>
                        <a:t>缺點</a:t>
                      </a:r>
                    </a:p>
                  </a:txBody>
                  <a:tcPr marL="68580" marR="68580" marT="0" marB="0" anchor="ctr"/>
                </a:tc>
                <a:tc>
                  <a:txBody>
                    <a:bodyPr/>
                    <a:lstStyle/>
                    <a:p>
                      <a:pPr>
                        <a:spcAft>
                          <a:spcPts val="0"/>
                        </a:spcAft>
                      </a:pPr>
                      <a:r>
                        <a:rPr lang="en-US" sz="1600" b="1" kern="100" dirty="0">
                          <a:effectLst/>
                          <a:latin typeface="+mj-ea"/>
                          <a:ea typeface="+mj-ea"/>
                        </a:rPr>
                        <a:t>    8591</a:t>
                      </a:r>
                      <a:r>
                        <a:rPr lang="zh-TW" sz="1600" b="1" kern="100" dirty="0">
                          <a:solidFill>
                            <a:srgbClr val="C00000"/>
                          </a:solidFill>
                          <a:effectLst/>
                          <a:latin typeface="+mj-ea"/>
                          <a:ea typeface="+mj-ea"/>
                        </a:rPr>
                        <a:t>商品種類較少</a:t>
                      </a:r>
                      <a:r>
                        <a:rPr lang="zh-TW" sz="1600" b="1" kern="100" dirty="0">
                          <a:effectLst/>
                          <a:latin typeface="+mj-ea"/>
                          <a:ea typeface="+mj-ea"/>
                        </a:rPr>
                        <a:t>並沒有特別多因此可能有些買家會找不到自己想要的商品。</a:t>
                      </a:r>
                    </a:p>
                  </a:txBody>
                  <a:tcPr marL="68580" marR="68580" marT="0" marB="0"/>
                </a:tc>
                <a:tc>
                  <a:txBody>
                    <a:bodyPr/>
                    <a:lstStyle/>
                    <a:p>
                      <a:pPr>
                        <a:spcAft>
                          <a:spcPts val="0"/>
                        </a:spcAft>
                      </a:pPr>
                      <a:r>
                        <a:rPr lang="en-US" sz="1600" b="1" kern="100" dirty="0">
                          <a:effectLst/>
                          <a:latin typeface="+mj-ea"/>
                          <a:ea typeface="+mj-ea"/>
                        </a:rPr>
                        <a:t>    </a:t>
                      </a:r>
                      <a:r>
                        <a:rPr lang="zh-TW" sz="1600" b="1" kern="100" dirty="0">
                          <a:effectLst/>
                          <a:latin typeface="+mj-ea"/>
                          <a:ea typeface="+mj-ea"/>
                        </a:rPr>
                        <a:t>露天的</a:t>
                      </a:r>
                      <a:r>
                        <a:rPr lang="zh-TW" sz="1600" b="1" kern="100" dirty="0">
                          <a:solidFill>
                            <a:srgbClr val="C00000"/>
                          </a:solidFill>
                          <a:effectLst/>
                          <a:latin typeface="+mj-ea"/>
                          <a:ea typeface="+mj-ea"/>
                        </a:rPr>
                        <a:t>搜尋功能較沒有另外兩個交易網站的完整</a:t>
                      </a:r>
                      <a:r>
                        <a:rPr lang="zh-TW" sz="1600" b="1" kern="100" dirty="0">
                          <a:effectLst/>
                          <a:latin typeface="+mj-ea"/>
                          <a:ea typeface="+mj-ea"/>
                        </a:rPr>
                        <a:t>。</a:t>
                      </a:r>
                    </a:p>
                  </a:txBody>
                  <a:tcPr marL="68580" marR="68580" marT="0" marB="0"/>
                </a:tc>
                <a:tc>
                  <a:txBody>
                    <a:bodyPr/>
                    <a:lstStyle/>
                    <a:p>
                      <a:pPr>
                        <a:spcAft>
                          <a:spcPts val="0"/>
                        </a:spcAft>
                      </a:pPr>
                      <a:r>
                        <a:rPr lang="en-US" sz="1600" b="1" kern="100" dirty="0">
                          <a:effectLst/>
                          <a:latin typeface="+mj-ea"/>
                          <a:ea typeface="+mj-ea"/>
                        </a:rPr>
                        <a:t>    YAHOO</a:t>
                      </a:r>
                      <a:r>
                        <a:rPr lang="zh-TW" sz="1600" b="1" kern="100" dirty="0">
                          <a:effectLst/>
                          <a:latin typeface="+mj-ea"/>
                          <a:ea typeface="+mj-ea"/>
                        </a:rPr>
                        <a:t>的</a:t>
                      </a:r>
                      <a:r>
                        <a:rPr lang="zh-TW" sz="1600" b="1" kern="100" dirty="0">
                          <a:solidFill>
                            <a:srgbClr val="C00000"/>
                          </a:solidFill>
                          <a:effectLst/>
                          <a:latin typeface="+mj-ea"/>
                          <a:ea typeface="+mj-ea"/>
                        </a:rPr>
                        <a:t>商城交易安全不穩容易被詐騙</a:t>
                      </a:r>
                      <a:r>
                        <a:rPr lang="zh-TW" sz="1600" b="1" kern="100" dirty="0">
                          <a:effectLst/>
                          <a:latin typeface="+mj-ea"/>
                          <a:ea typeface="+mj-ea"/>
                        </a:rPr>
                        <a:t>，且帳號機制不安全容易被盜用。</a:t>
                      </a:r>
                    </a:p>
                  </a:txBody>
                  <a:tcPr marL="68580" marR="68580" marT="0" marB="0"/>
                </a:tc>
              </a:tr>
            </a:tbl>
          </a:graphicData>
        </a:graphic>
      </p:graphicFrame>
    </p:spTree>
    <p:extLst>
      <p:ext uri="{BB962C8B-B14F-4D97-AF65-F5344CB8AC3E}">
        <p14:creationId xmlns:p14="http://schemas.microsoft.com/office/powerpoint/2010/main" val="190052249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9144000" cy="276999"/>
          </a:xfrm>
          <a:prstGeom prst="rect">
            <a:avLst/>
          </a:prstGeom>
        </p:spPr>
        <p:txBody>
          <a:bodyPr wrap="square">
            <a:spAutoFit/>
          </a:bodyPr>
          <a:lstStyle/>
          <a:p>
            <a:pPr algn="ctr"/>
            <a:r>
              <a:rPr lang="zh-TW" altLang="zh-TW" sz="1200" b="1" dirty="0" smtClean="0">
                <a:solidFill>
                  <a:schemeClr val="bg1">
                    <a:lumMod val="65000"/>
                  </a:schemeClr>
                </a:solidFill>
              </a:rPr>
              <a:t>網住你的安全</a:t>
            </a:r>
            <a:r>
              <a:rPr lang="en-US" altLang="zh-TW" sz="1200" b="1" dirty="0" smtClean="0">
                <a:solidFill>
                  <a:schemeClr val="bg1">
                    <a:lumMod val="65000"/>
                  </a:schemeClr>
                </a:solidFill>
              </a:rPr>
              <a:t>-</a:t>
            </a:r>
            <a:r>
              <a:rPr lang="zh-TW" altLang="zh-TW" sz="1200" b="1" dirty="0" smtClean="0">
                <a:solidFill>
                  <a:schemeClr val="bg1">
                    <a:lumMod val="65000"/>
                  </a:schemeClr>
                </a:solidFill>
              </a:rPr>
              <a:t>以</a:t>
            </a:r>
            <a:r>
              <a:rPr lang="en-US" altLang="zh-TW" sz="1200" b="1" dirty="0" smtClean="0">
                <a:solidFill>
                  <a:schemeClr val="bg1">
                    <a:lumMod val="65000"/>
                  </a:schemeClr>
                </a:solidFill>
              </a:rPr>
              <a:t>8591</a:t>
            </a:r>
            <a:r>
              <a:rPr lang="zh-TW" altLang="zh-TW" sz="1200" b="1" dirty="0" smtClean="0">
                <a:solidFill>
                  <a:schemeClr val="bg1">
                    <a:lumMod val="65000"/>
                  </a:schemeClr>
                </a:solidFill>
              </a:rPr>
              <a:t>寶物交易網為例</a:t>
            </a:r>
            <a:endParaRPr lang="zh-TW" altLang="en-US" sz="1200" dirty="0">
              <a:solidFill>
                <a:schemeClr val="bg1">
                  <a:lumMod val="65000"/>
                </a:schemeClr>
              </a:solidFill>
            </a:endParaRPr>
          </a:p>
        </p:txBody>
      </p:sp>
      <p:sp>
        <p:nvSpPr>
          <p:cNvPr id="6" name="標題 1"/>
          <p:cNvSpPr>
            <a:spLocks noGrp="1"/>
          </p:cNvSpPr>
          <p:nvPr>
            <p:ph type="title"/>
          </p:nvPr>
        </p:nvSpPr>
        <p:spPr>
          <a:xfrm>
            <a:off x="0" y="276999"/>
            <a:ext cx="9144000" cy="404664"/>
          </a:xfrm>
        </p:spPr>
        <p:txBody>
          <a:bodyPr>
            <a:noAutofit/>
          </a:bodyPr>
          <a:lstStyle/>
          <a:p>
            <a:pPr algn="l"/>
            <a:r>
              <a:rPr lang="zh-TW" altLang="zh-TW" sz="2800" b="1" dirty="0"/>
              <a:t>参●結論</a:t>
            </a:r>
            <a:endParaRPr lang="zh-TW" altLang="en-US" sz="2800" dirty="0"/>
          </a:p>
        </p:txBody>
      </p:sp>
      <p:sp>
        <p:nvSpPr>
          <p:cNvPr id="7" name="矩形 6"/>
          <p:cNvSpPr/>
          <p:nvPr/>
        </p:nvSpPr>
        <p:spPr>
          <a:xfrm>
            <a:off x="0" y="1052736"/>
            <a:ext cx="9144000" cy="4247317"/>
          </a:xfrm>
          <a:prstGeom prst="rect">
            <a:avLst/>
          </a:prstGeom>
        </p:spPr>
        <p:txBody>
          <a:bodyPr wrap="square">
            <a:spAutoFit/>
          </a:bodyPr>
          <a:lstStyle/>
          <a:p>
            <a:r>
              <a:rPr lang="zh-TW" altLang="zh-TW" b="1" dirty="0">
                <a:latin typeface="+mj-ea"/>
                <a:ea typeface="+mj-ea"/>
              </a:rPr>
              <a:t>一、虛擬交易網站交易的買賣是否安全呢</a:t>
            </a:r>
            <a:r>
              <a:rPr lang="en-US" altLang="zh-TW" b="1" dirty="0">
                <a:latin typeface="+mj-ea"/>
                <a:ea typeface="+mj-ea"/>
              </a:rPr>
              <a:t>?</a:t>
            </a:r>
            <a:endParaRPr lang="zh-TW" altLang="zh-TW" b="1" dirty="0">
              <a:latin typeface="+mj-ea"/>
              <a:ea typeface="+mj-ea"/>
            </a:endParaRPr>
          </a:p>
          <a:p>
            <a:r>
              <a:rPr lang="en-US" altLang="zh-TW" b="1" dirty="0">
                <a:latin typeface="+mj-ea"/>
                <a:ea typeface="+mj-ea"/>
              </a:rPr>
              <a:t> </a:t>
            </a:r>
            <a:endParaRPr lang="zh-TW" altLang="zh-TW" b="1" dirty="0">
              <a:latin typeface="+mj-ea"/>
              <a:ea typeface="+mj-ea"/>
            </a:endParaRPr>
          </a:p>
          <a:p>
            <a:r>
              <a:rPr lang="zh-TW" altLang="zh-TW" b="1" dirty="0">
                <a:latin typeface="+mj-ea"/>
                <a:ea typeface="+mj-ea"/>
              </a:rPr>
              <a:t>根據資料整理後我們可以選擇不同的虛擬交易網站，在不同的交易網站有者不同的安全性存在，</a:t>
            </a:r>
            <a:r>
              <a:rPr lang="zh-TW" altLang="zh-TW" b="1" dirty="0">
                <a:solidFill>
                  <a:srgbClr val="C00000"/>
                </a:solidFill>
                <a:latin typeface="+mj-ea"/>
                <a:ea typeface="+mj-ea"/>
              </a:rPr>
              <a:t>像是</a:t>
            </a:r>
            <a:r>
              <a:rPr lang="en-US" altLang="zh-TW" b="1" dirty="0">
                <a:solidFill>
                  <a:srgbClr val="C00000"/>
                </a:solidFill>
                <a:latin typeface="+mj-ea"/>
                <a:ea typeface="+mj-ea"/>
              </a:rPr>
              <a:t>8591</a:t>
            </a:r>
            <a:r>
              <a:rPr lang="zh-TW" altLang="zh-TW" b="1" dirty="0">
                <a:solidFill>
                  <a:srgbClr val="C00000"/>
                </a:solidFill>
                <a:latin typeface="+mj-ea"/>
                <a:ea typeface="+mj-ea"/>
              </a:rPr>
              <a:t>雖然安全性高種類商品卻少，相反的</a:t>
            </a:r>
            <a:r>
              <a:rPr lang="en-US" altLang="zh-TW" b="1" dirty="0">
                <a:solidFill>
                  <a:srgbClr val="C00000"/>
                </a:solidFill>
                <a:latin typeface="+mj-ea"/>
                <a:ea typeface="+mj-ea"/>
              </a:rPr>
              <a:t>YAHOO</a:t>
            </a:r>
            <a:r>
              <a:rPr lang="zh-TW" altLang="zh-TW" b="1" dirty="0">
                <a:solidFill>
                  <a:srgbClr val="C00000"/>
                </a:solidFill>
                <a:latin typeface="+mj-ea"/>
                <a:ea typeface="+mj-ea"/>
              </a:rPr>
              <a:t>超級商城雖然種類極多但安全性卻低，判斷賣家是否誠信也可以藉由其他客戶所留下的評價來判斷</a:t>
            </a:r>
            <a:r>
              <a:rPr lang="zh-TW" altLang="zh-TW" b="1" dirty="0">
                <a:latin typeface="+mj-ea"/>
                <a:ea typeface="+mj-ea"/>
              </a:rPr>
              <a:t>。</a:t>
            </a:r>
          </a:p>
          <a:p>
            <a:r>
              <a:rPr lang="en-US" altLang="zh-TW" b="1" dirty="0">
                <a:latin typeface="+mj-ea"/>
                <a:ea typeface="+mj-ea"/>
              </a:rPr>
              <a:t> </a:t>
            </a:r>
            <a:endParaRPr lang="zh-TW" altLang="zh-TW" b="1" dirty="0">
              <a:latin typeface="+mj-ea"/>
              <a:ea typeface="+mj-ea"/>
            </a:endParaRPr>
          </a:p>
          <a:p>
            <a:r>
              <a:rPr lang="zh-TW" altLang="zh-TW" b="1" dirty="0">
                <a:latin typeface="+mj-ea"/>
                <a:ea typeface="+mj-ea"/>
              </a:rPr>
              <a:t>二、虛擬交易網站交易的糾紛在法律部分問題都是可以解決的嗎</a:t>
            </a:r>
            <a:r>
              <a:rPr lang="en-US" altLang="zh-TW" b="1" dirty="0">
                <a:latin typeface="+mj-ea"/>
                <a:ea typeface="+mj-ea"/>
              </a:rPr>
              <a:t>?</a:t>
            </a:r>
            <a:endParaRPr lang="zh-TW" altLang="zh-TW" b="1" dirty="0">
              <a:latin typeface="+mj-ea"/>
              <a:ea typeface="+mj-ea"/>
            </a:endParaRPr>
          </a:p>
          <a:p>
            <a:r>
              <a:rPr lang="en-US" altLang="zh-TW" b="1" dirty="0">
                <a:latin typeface="+mj-ea"/>
                <a:ea typeface="+mj-ea"/>
              </a:rPr>
              <a:t> </a:t>
            </a:r>
            <a:endParaRPr lang="zh-TW" altLang="zh-TW" b="1" dirty="0">
              <a:latin typeface="+mj-ea"/>
              <a:ea typeface="+mj-ea"/>
            </a:endParaRPr>
          </a:p>
          <a:p>
            <a:r>
              <a:rPr lang="zh-TW" altLang="zh-TW" b="1" dirty="0">
                <a:solidFill>
                  <a:srgbClr val="C00000"/>
                </a:solidFill>
                <a:latin typeface="+mj-ea"/>
                <a:ea typeface="+mj-ea"/>
              </a:rPr>
              <a:t>在法律部分有者公平交易法與個資法做為消費者的一個保障</a:t>
            </a:r>
            <a:r>
              <a:rPr lang="zh-TW" altLang="zh-TW" b="1" dirty="0">
                <a:latin typeface="+mj-ea"/>
                <a:ea typeface="+mj-ea"/>
              </a:rPr>
              <a:t>，也有一些虛擬交易網站為了此種紛爭的存在而請專門的律師來協助消費者，以保障消費者的交易安全。</a:t>
            </a:r>
          </a:p>
          <a:p>
            <a:r>
              <a:rPr lang="en-US" altLang="zh-TW" b="1" dirty="0">
                <a:latin typeface="+mj-ea"/>
                <a:ea typeface="+mj-ea"/>
              </a:rPr>
              <a:t>	</a:t>
            </a:r>
            <a:endParaRPr lang="zh-TW" altLang="zh-TW" b="1" dirty="0">
              <a:latin typeface="+mj-ea"/>
              <a:ea typeface="+mj-ea"/>
            </a:endParaRPr>
          </a:p>
          <a:p>
            <a:pPr lvl="0"/>
            <a:r>
              <a:rPr lang="zh-TW" altLang="en-US" b="1" dirty="0">
                <a:latin typeface="+mj-ea"/>
                <a:ea typeface="+mj-ea"/>
              </a:rPr>
              <a:t>三</a:t>
            </a:r>
            <a:r>
              <a:rPr lang="zh-TW" altLang="zh-TW" b="1" dirty="0" smtClean="0">
                <a:latin typeface="+mj-ea"/>
                <a:ea typeface="+mj-ea"/>
              </a:rPr>
              <a:t>、虛擬</a:t>
            </a:r>
            <a:r>
              <a:rPr lang="zh-TW" altLang="zh-TW" b="1" dirty="0">
                <a:latin typeface="+mj-ea"/>
                <a:ea typeface="+mj-ea"/>
              </a:rPr>
              <a:t>交易網站交易有哪些物品屬於禁止販售呢</a:t>
            </a:r>
            <a:r>
              <a:rPr lang="en-US" altLang="zh-TW" b="1" dirty="0">
                <a:latin typeface="+mj-ea"/>
                <a:ea typeface="+mj-ea"/>
              </a:rPr>
              <a:t>?</a:t>
            </a:r>
            <a:endParaRPr lang="zh-TW" altLang="zh-TW" b="1" dirty="0">
              <a:latin typeface="+mj-ea"/>
              <a:ea typeface="+mj-ea"/>
            </a:endParaRPr>
          </a:p>
          <a:p>
            <a:r>
              <a:rPr lang="en-US" altLang="zh-TW" b="1" dirty="0">
                <a:latin typeface="+mj-ea"/>
                <a:ea typeface="+mj-ea"/>
              </a:rPr>
              <a:t> </a:t>
            </a:r>
            <a:endParaRPr lang="zh-TW" altLang="zh-TW" b="1" dirty="0">
              <a:latin typeface="+mj-ea"/>
              <a:ea typeface="+mj-ea"/>
            </a:endParaRPr>
          </a:p>
          <a:p>
            <a:r>
              <a:rPr lang="zh-TW" altLang="zh-TW" b="1" dirty="0">
                <a:latin typeface="+mj-ea"/>
                <a:ea typeface="+mj-ea"/>
              </a:rPr>
              <a:t>在</a:t>
            </a:r>
            <a:r>
              <a:rPr lang="zh-TW" altLang="zh-TW" b="1" dirty="0">
                <a:solidFill>
                  <a:srgbClr val="C00000"/>
                </a:solidFill>
                <a:latin typeface="+mj-ea"/>
                <a:ea typeface="+mj-ea"/>
              </a:rPr>
              <a:t>遊戲官網說明嚴禁私下交易</a:t>
            </a:r>
            <a:r>
              <a:rPr lang="zh-TW" altLang="zh-TW" b="1" dirty="0">
                <a:latin typeface="+mj-ea"/>
                <a:ea typeface="+mj-ea"/>
              </a:rPr>
              <a:t>的虛擬寶物是禁止交易的，</a:t>
            </a:r>
            <a:r>
              <a:rPr lang="zh-TW" altLang="zh-TW" b="1" dirty="0">
                <a:solidFill>
                  <a:srgbClr val="C00000"/>
                </a:solidFill>
                <a:latin typeface="+mj-ea"/>
                <a:ea typeface="+mj-ea"/>
              </a:rPr>
              <a:t>不屬於正版的軟體</a:t>
            </a:r>
            <a:r>
              <a:rPr lang="zh-TW" altLang="zh-TW" b="1" dirty="0">
                <a:latin typeface="+mj-ea"/>
                <a:ea typeface="+mj-ea"/>
              </a:rPr>
              <a:t>也是嚴禁交易的物品。</a:t>
            </a:r>
          </a:p>
        </p:txBody>
      </p:sp>
    </p:spTree>
    <p:extLst>
      <p:ext uri="{BB962C8B-B14F-4D97-AF65-F5344CB8AC3E}">
        <p14:creationId xmlns:p14="http://schemas.microsoft.com/office/powerpoint/2010/main" val="1900522495"/>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plus(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龍騰四海">
  <a:themeElements>
    <a:clrScheme name="龍騰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龍騰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龍騰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59</TotalTime>
  <Words>768</Words>
  <Application>Microsoft Office PowerPoint</Application>
  <PresentationFormat>如螢幕大小 (4:3)</PresentationFormat>
  <Paragraphs>118</Paragraphs>
  <Slides>10</Slides>
  <Notes>1</Notes>
  <HiddenSlides>0</HiddenSlides>
  <MMClips>0</MMClips>
  <ScaleCrop>false</ScaleCrop>
  <HeadingPairs>
    <vt:vector size="4" baseType="variant">
      <vt:variant>
        <vt:lpstr>佈景主題</vt:lpstr>
      </vt:variant>
      <vt:variant>
        <vt:i4>1</vt:i4>
      </vt:variant>
      <vt:variant>
        <vt:lpstr>投影片標題</vt:lpstr>
      </vt:variant>
      <vt:variant>
        <vt:i4>10</vt:i4>
      </vt:variant>
    </vt:vector>
  </HeadingPairs>
  <TitlesOfParts>
    <vt:vector size="11" baseType="lpstr">
      <vt:lpstr>龍騰四海</vt:lpstr>
      <vt:lpstr>投稿類別：商業類 篇名：網住你的安全-以8591寶物交易網為例 </vt:lpstr>
      <vt:lpstr>壹●前言</vt:lpstr>
      <vt:lpstr>貳●正文</vt:lpstr>
      <vt:lpstr>PowerPoint 簡報</vt:lpstr>
      <vt:lpstr>PowerPoint 簡報</vt:lpstr>
      <vt:lpstr>PowerPoint 簡報</vt:lpstr>
      <vt:lpstr>PowerPoint 簡報</vt:lpstr>
      <vt:lpstr>PowerPoint 簡報</vt:lpstr>
      <vt:lpstr>参●結論</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投稿類別：商業類 篇名：網住你的安全-以8591寶物交易網為例 </dc:title>
  <dc:creator>sansin</dc:creator>
  <cp:lastModifiedBy>wang</cp:lastModifiedBy>
  <cp:revision>7</cp:revision>
  <dcterms:created xsi:type="dcterms:W3CDTF">2015-04-07T05:33:19Z</dcterms:created>
  <dcterms:modified xsi:type="dcterms:W3CDTF">2015-05-08T01:05:37Z</dcterms:modified>
</cp:coreProperties>
</file>