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3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CA2A86-4BBC-4FDB-9CBB-C346858D9E07}" type="doc">
      <dgm:prSet loTypeId="urn:microsoft.com/office/officeart/2005/8/layout/process5" loCatId="process" qsTypeId="urn:microsoft.com/office/officeart/2005/8/quickstyle/simple1" qsCatId="simple" csTypeId="urn:microsoft.com/office/officeart/2005/8/colors/accent2_5" csCatId="accent2" phldr="1"/>
      <dgm:spPr/>
      <dgm:t>
        <a:bodyPr/>
        <a:lstStyle/>
        <a:p>
          <a:endParaRPr lang="zh-TW" altLang="en-US"/>
        </a:p>
      </dgm:t>
    </dgm:pt>
    <dgm:pt modelId="{79D254A6-9AF6-494E-8F91-3FDC2B99B304}">
      <dgm:prSet phldrT="[文字]" custT="1"/>
      <dgm:spPr/>
      <dgm:t>
        <a:bodyPr/>
        <a:lstStyle/>
        <a:p>
          <a:r>
            <a:rPr lang="zh-TW" altLang="en-US" sz="3600" b="1" dirty="0" smtClean="0">
              <a:latin typeface="標楷體" pitchFamily="65" charset="-120"/>
              <a:ea typeface="標楷體" pitchFamily="65" charset="-120"/>
            </a:rPr>
            <a:t>確認主題及研究目標</a:t>
          </a:r>
          <a:endParaRPr lang="zh-TW" altLang="en-US" sz="3600" b="1" dirty="0">
            <a:latin typeface="標楷體" pitchFamily="65" charset="-120"/>
            <a:ea typeface="標楷體" pitchFamily="65" charset="-120"/>
          </a:endParaRPr>
        </a:p>
      </dgm:t>
    </dgm:pt>
    <dgm:pt modelId="{079500EB-BCD1-4040-AE5F-F5A3D8C7A115}" type="parTrans" cxnId="{3994D559-230F-41D8-8ACF-B1B4A0602FD4}">
      <dgm:prSet/>
      <dgm:spPr/>
      <dgm:t>
        <a:bodyPr/>
        <a:lstStyle/>
        <a:p>
          <a:endParaRPr lang="zh-TW" altLang="en-US"/>
        </a:p>
      </dgm:t>
    </dgm:pt>
    <dgm:pt modelId="{AF38EC7F-F289-4BCA-8B3B-58CDA172D187}" type="sibTrans" cxnId="{3994D559-230F-41D8-8ACF-B1B4A0602FD4}">
      <dgm:prSet/>
      <dgm:spPr/>
      <dgm:t>
        <a:bodyPr/>
        <a:lstStyle/>
        <a:p>
          <a:endParaRPr lang="zh-TW" altLang="en-US"/>
        </a:p>
      </dgm:t>
    </dgm:pt>
    <dgm:pt modelId="{56635952-D799-481B-9583-B55CE3D34A75}">
      <dgm:prSet phldrT="[文字]" custT="1"/>
      <dgm:spPr/>
      <dgm:t>
        <a:bodyPr/>
        <a:lstStyle/>
        <a:p>
          <a:r>
            <a:rPr lang="zh-TW" altLang="en-US" sz="3600" b="1" smtClean="0">
              <a:latin typeface="標楷體" pitchFamily="65" charset="-120"/>
              <a:ea typeface="標楷體" pitchFamily="65" charset="-120"/>
            </a:rPr>
            <a:t>蒐集相關資料</a:t>
          </a:r>
          <a:endParaRPr lang="zh-TW" altLang="en-US" sz="3600" b="1" dirty="0">
            <a:latin typeface="標楷體" pitchFamily="65" charset="-120"/>
            <a:ea typeface="標楷體" pitchFamily="65" charset="-120"/>
          </a:endParaRPr>
        </a:p>
      </dgm:t>
    </dgm:pt>
    <dgm:pt modelId="{8A608503-AE33-422C-B5F8-39F63FC7CB5A}" type="parTrans" cxnId="{29F596B8-3996-4D8C-A9EC-7423FCA10877}">
      <dgm:prSet/>
      <dgm:spPr/>
      <dgm:t>
        <a:bodyPr/>
        <a:lstStyle/>
        <a:p>
          <a:endParaRPr lang="zh-TW" altLang="en-US"/>
        </a:p>
      </dgm:t>
    </dgm:pt>
    <dgm:pt modelId="{513DC12B-03A3-4598-A781-C1BA06D62D23}" type="sibTrans" cxnId="{29F596B8-3996-4D8C-A9EC-7423FCA10877}">
      <dgm:prSet/>
      <dgm:spPr/>
      <dgm:t>
        <a:bodyPr/>
        <a:lstStyle/>
        <a:p>
          <a:endParaRPr lang="zh-TW" altLang="en-US"/>
        </a:p>
      </dgm:t>
    </dgm:pt>
    <dgm:pt modelId="{2C7165B3-EE65-4183-B3B7-A2E63E95DAE1}">
      <dgm:prSet phldrT="[文字]" custT="1"/>
      <dgm:spPr/>
      <dgm:t>
        <a:bodyPr/>
        <a:lstStyle/>
        <a:p>
          <a:r>
            <a:rPr lang="zh-TW" altLang="en-US" sz="3600" b="1" smtClean="0">
              <a:latin typeface="標楷體" pitchFamily="65" charset="-120"/>
              <a:ea typeface="標楷體" pitchFamily="65" charset="-120"/>
            </a:rPr>
            <a:t>資料彙整及研究</a:t>
          </a:r>
          <a:endParaRPr lang="zh-TW" altLang="en-US" sz="3600" b="1" dirty="0">
            <a:latin typeface="標楷體" pitchFamily="65" charset="-120"/>
            <a:ea typeface="標楷體" pitchFamily="65" charset="-120"/>
          </a:endParaRPr>
        </a:p>
      </dgm:t>
    </dgm:pt>
    <dgm:pt modelId="{E12A6C96-B26F-4E19-A91A-35FEA105DF82}" type="parTrans" cxnId="{4372B233-05DE-4058-BAC5-2608708A52A8}">
      <dgm:prSet/>
      <dgm:spPr/>
      <dgm:t>
        <a:bodyPr/>
        <a:lstStyle/>
        <a:p>
          <a:endParaRPr lang="zh-TW" altLang="en-US"/>
        </a:p>
      </dgm:t>
    </dgm:pt>
    <dgm:pt modelId="{8B525BA5-2F6A-421C-8885-AB568EC25ACE}" type="sibTrans" cxnId="{4372B233-05DE-4058-BAC5-2608708A52A8}">
      <dgm:prSet/>
      <dgm:spPr/>
      <dgm:t>
        <a:bodyPr/>
        <a:lstStyle/>
        <a:p>
          <a:endParaRPr lang="zh-TW" altLang="en-US"/>
        </a:p>
      </dgm:t>
    </dgm:pt>
    <dgm:pt modelId="{CDC56D3E-A553-48AF-A85E-8521D09416C3}">
      <dgm:prSet phldrT="[文字]" custT="1"/>
      <dgm:spPr/>
      <dgm:t>
        <a:bodyPr/>
        <a:lstStyle/>
        <a:p>
          <a:r>
            <a:rPr lang="zh-TW" altLang="en-US" sz="3600" b="1" smtClean="0">
              <a:latin typeface="標楷體" pitchFamily="65" charset="-120"/>
              <a:ea typeface="標楷體" pitchFamily="65" charset="-120"/>
            </a:rPr>
            <a:t>問卷設計及發放調查</a:t>
          </a:r>
          <a:endParaRPr lang="zh-TW" altLang="en-US" sz="3600" b="1" dirty="0">
            <a:latin typeface="標楷體" pitchFamily="65" charset="-120"/>
            <a:ea typeface="標楷體" pitchFamily="65" charset="-120"/>
          </a:endParaRPr>
        </a:p>
      </dgm:t>
    </dgm:pt>
    <dgm:pt modelId="{247E8262-9760-4BE5-9155-79B7541BF9A7}" type="parTrans" cxnId="{8FC9D428-695A-41D9-A267-BA82B3AF11DE}">
      <dgm:prSet/>
      <dgm:spPr/>
      <dgm:t>
        <a:bodyPr/>
        <a:lstStyle/>
        <a:p>
          <a:endParaRPr lang="zh-TW" altLang="en-US"/>
        </a:p>
      </dgm:t>
    </dgm:pt>
    <dgm:pt modelId="{BF613251-0523-4295-9524-ED080872CEAD}" type="sibTrans" cxnId="{8FC9D428-695A-41D9-A267-BA82B3AF11DE}">
      <dgm:prSet/>
      <dgm:spPr/>
      <dgm:t>
        <a:bodyPr/>
        <a:lstStyle/>
        <a:p>
          <a:endParaRPr lang="zh-TW" altLang="en-US"/>
        </a:p>
      </dgm:t>
    </dgm:pt>
    <dgm:pt modelId="{9505F1C4-F003-49BD-8DDE-AD12DB578BDC}">
      <dgm:prSet phldrT="[文字]" custT="1"/>
      <dgm:spPr/>
      <dgm:t>
        <a:bodyPr/>
        <a:lstStyle/>
        <a:p>
          <a:r>
            <a:rPr lang="zh-TW" altLang="en-US" sz="3600" b="1" smtClean="0">
              <a:latin typeface="標楷體" pitchFamily="65" charset="-120"/>
              <a:ea typeface="標楷體" pitchFamily="65" charset="-120"/>
            </a:rPr>
            <a:t>綜合分析結果</a:t>
          </a:r>
          <a:endParaRPr lang="zh-TW" altLang="en-US" sz="3600" b="1" dirty="0">
            <a:latin typeface="標楷體" pitchFamily="65" charset="-120"/>
            <a:ea typeface="標楷體" pitchFamily="65" charset="-120"/>
          </a:endParaRPr>
        </a:p>
      </dgm:t>
    </dgm:pt>
    <dgm:pt modelId="{30153AD1-87A0-4B5C-8438-988F00A21CF8}" type="parTrans" cxnId="{A69BCFD1-B022-46DE-A143-7E200B165437}">
      <dgm:prSet/>
      <dgm:spPr/>
      <dgm:t>
        <a:bodyPr/>
        <a:lstStyle/>
        <a:p>
          <a:endParaRPr lang="zh-TW" altLang="en-US"/>
        </a:p>
      </dgm:t>
    </dgm:pt>
    <dgm:pt modelId="{0C0A9076-63D9-4D9E-B01A-936C52580B17}" type="sibTrans" cxnId="{A69BCFD1-B022-46DE-A143-7E200B165437}">
      <dgm:prSet/>
      <dgm:spPr/>
      <dgm:t>
        <a:bodyPr/>
        <a:lstStyle/>
        <a:p>
          <a:endParaRPr lang="zh-TW" altLang="en-US"/>
        </a:p>
      </dgm:t>
    </dgm:pt>
    <dgm:pt modelId="{6669D933-6448-4FA6-944B-C3518989E3C8}">
      <dgm:prSet custT="1"/>
      <dgm:spPr/>
      <dgm:t>
        <a:bodyPr/>
        <a:lstStyle/>
        <a:p>
          <a:r>
            <a:rPr lang="zh-TW" altLang="en-US" sz="3600" b="1" smtClean="0">
              <a:latin typeface="標楷體" pitchFamily="65" charset="-120"/>
              <a:ea typeface="標楷體" pitchFamily="65" charset="-120"/>
            </a:rPr>
            <a:t>結論</a:t>
          </a:r>
          <a:endParaRPr lang="zh-TW" altLang="en-US" sz="3600" b="1" dirty="0">
            <a:latin typeface="標楷體" pitchFamily="65" charset="-120"/>
            <a:ea typeface="標楷體" pitchFamily="65" charset="-120"/>
          </a:endParaRPr>
        </a:p>
      </dgm:t>
    </dgm:pt>
    <dgm:pt modelId="{95B096E0-992D-4638-B140-372131A77D69}" type="parTrans" cxnId="{2D443ACD-52BF-4A32-9918-E14519DD2EDE}">
      <dgm:prSet/>
      <dgm:spPr/>
      <dgm:t>
        <a:bodyPr/>
        <a:lstStyle/>
        <a:p>
          <a:endParaRPr lang="zh-TW" altLang="en-US"/>
        </a:p>
      </dgm:t>
    </dgm:pt>
    <dgm:pt modelId="{B0046ED9-E581-4FF8-8A42-874C1B2EBD66}" type="sibTrans" cxnId="{2D443ACD-52BF-4A32-9918-E14519DD2EDE}">
      <dgm:prSet/>
      <dgm:spPr/>
      <dgm:t>
        <a:bodyPr/>
        <a:lstStyle/>
        <a:p>
          <a:endParaRPr lang="zh-TW" altLang="en-US"/>
        </a:p>
      </dgm:t>
    </dgm:pt>
    <dgm:pt modelId="{82E1B004-7F25-4820-BEE7-E1E1A3EFF3F3}" type="pres">
      <dgm:prSet presAssocID="{C9CA2A86-4BBC-4FDB-9CBB-C346858D9E07}" presName="diagram" presStyleCnt="0">
        <dgm:presLayoutVars>
          <dgm:dir/>
          <dgm:resizeHandles val="exact"/>
        </dgm:presLayoutVars>
      </dgm:prSet>
      <dgm:spPr/>
      <dgm:t>
        <a:bodyPr/>
        <a:lstStyle/>
        <a:p>
          <a:endParaRPr lang="zh-TW" altLang="en-US"/>
        </a:p>
      </dgm:t>
    </dgm:pt>
    <dgm:pt modelId="{66AB347B-0755-43AF-8896-5EF41E4529F2}" type="pres">
      <dgm:prSet presAssocID="{79D254A6-9AF6-494E-8F91-3FDC2B99B304}" presName="node" presStyleLbl="node1" presStyleIdx="0" presStyleCnt="6" custScaleY="129725">
        <dgm:presLayoutVars>
          <dgm:bulletEnabled val="1"/>
        </dgm:presLayoutVars>
      </dgm:prSet>
      <dgm:spPr/>
      <dgm:t>
        <a:bodyPr/>
        <a:lstStyle/>
        <a:p>
          <a:endParaRPr lang="zh-TW" altLang="en-US"/>
        </a:p>
      </dgm:t>
    </dgm:pt>
    <dgm:pt modelId="{96A085FC-4EA5-4522-88BE-CC65673A47B7}" type="pres">
      <dgm:prSet presAssocID="{AF38EC7F-F289-4BCA-8B3B-58CDA172D187}" presName="sibTrans" presStyleLbl="sibTrans2D1" presStyleIdx="0" presStyleCnt="5"/>
      <dgm:spPr/>
      <dgm:t>
        <a:bodyPr/>
        <a:lstStyle/>
        <a:p>
          <a:endParaRPr lang="zh-TW" altLang="en-US"/>
        </a:p>
      </dgm:t>
    </dgm:pt>
    <dgm:pt modelId="{DD22C110-DB95-4910-BC9E-0F26F743E702}" type="pres">
      <dgm:prSet presAssocID="{AF38EC7F-F289-4BCA-8B3B-58CDA172D187}" presName="connectorText" presStyleLbl="sibTrans2D1" presStyleIdx="0" presStyleCnt="5"/>
      <dgm:spPr/>
      <dgm:t>
        <a:bodyPr/>
        <a:lstStyle/>
        <a:p>
          <a:endParaRPr lang="zh-TW" altLang="en-US"/>
        </a:p>
      </dgm:t>
    </dgm:pt>
    <dgm:pt modelId="{9A0D31DA-03C7-4FB1-8202-431A9286B348}" type="pres">
      <dgm:prSet presAssocID="{56635952-D799-481B-9583-B55CE3D34A75}" presName="node" presStyleLbl="node1" presStyleIdx="1" presStyleCnt="6" custScaleY="129725">
        <dgm:presLayoutVars>
          <dgm:bulletEnabled val="1"/>
        </dgm:presLayoutVars>
      </dgm:prSet>
      <dgm:spPr/>
      <dgm:t>
        <a:bodyPr/>
        <a:lstStyle/>
        <a:p>
          <a:endParaRPr lang="zh-TW" altLang="en-US"/>
        </a:p>
      </dgm:t>
    </dgm:pt>
    <dgm:pt modelId="{69914949-7EE2-416F-AE6A-B8FCEEAA0EF7}" type="pres">
      <dgm:prSet presAssocID="{513DC12B-03A3-4598-A781-C1BA06D62D23}" presName="sibTrans" presStyleLbl="sibTrans2D1" presStyleIdx="1" presStyleCnt="5"/>
      <dgm:spPr/>
      <dgm:t>
        <a:bodyPr/>
        <a:lstStyle/>
        <a:p>
          <a:endParaRPr lang="zh-TW" altLang="en-US"/>
        </a:p>
      </dgm:t>
    </dgm:pt>
    <dgm:pt modelId="{61E3E0E0-8D7E-4C31-A848-17BE02697806}" type="pres">
      <dgm:prSet presAssocID="{513DC12B-03A3-4598-A781-C1BA06D62D23}" presName="connectorText" presStyleLbl="sibTrans2D1" presStyleIdx="1" presStyleCnt="5"/>
      <dgm:spPr/>
      <dgm:t>
        <a:bodyPr/>
        <a:lstStyle/>
        <a:p>
          <a:endParaRPr lang="zh-TW" altLang="en-US"/>
        </a:p>
      </dgm:t>
    </dgm:pt>
    <dgm:pt modelId="{38481F89-2B61-468B-BE3A-F17F36CE8F6C}" type="pres">
      <dgm:prSet presAssocID="{2C7165B3-EE65-4183-B3B7-A2E63E95DAE1}" presName="node" presStyleLbl="node1" presStyleIdx="2" presStyleCnt="6" custScaleY="129725">
        <dgm:presLayoutVars>
          <dgm:bulletEnabled val="1"/>
        </dgm:presLayoutVars>
      </dgm:prSet>
      <dgm:spPr/>
      <dgm:t>
        <a:bodyPr/>
        <a:lstStyle/>
        <a:p>
          <a:endParaRPr lang="zh-TW" altLang="en-US"/>
        </a:p>
      </dgm:t>
    </dgm:pt>
    <dgm:pt modelId="{2C6092A3-6059-40D3-BFB0-3CA7BED3D98E}" type="pres">
      <dgm:prSet presAssocID="{8B525BA5-2F6A-421C-8885-AB568EC25ACE}" presName="sibTrans" presStyleLbl="sibTrans2D1" presStyleIdx="2" presStyleCnt="5"/>
      <dgm:spPr/>
      <dgm:t>
        <a:bodyPr/>
        <a:lstStyle/>
        <a:p>
          <a:endParaRPr lang="zh-TW" altLang="en-US"/>
        </a:p>
      </dgm:t>
    </dgm:pt>
    <dgm:pt modelId="{91582438-7AB3-4039-A65C-88D2EF8490F0}" type="pres">
      <dgm:prSet presAssocID="{8B525BA5-2F6A-421C-8885-AB568EC25ACE}" presName="connectorText" presStyleLbl="sibTrans2D1" presStyleIdx="2" presStyleCnt="5"/>
      <dgm:spPr/>
      <dgm:t>
        <a:bodyPr/>
        <a:lstStyle/>
        <a:p>
          <a:endParaRPr lang="zh-TW" altLang="en-US"/>
        </a:p>
      </dgm:t>
    </dgm:pt>
    <dgm:pt modelId="{DDFCE4A0-BFC3-4B69-BB64-ED5EEA482CD3}" type="pres">
      <dgm:prSet presAssocID="{CDC56D3E-A553-48AF-A85E-8521D09416C3}" presName="node" presStyleLbl="node1" presStyleIdx="3" presStyleCnt="6" custScaleY="126394">
        <dgm:presLayoutVars>
          <dgm:bulletEnabled val="1"/>
        </dgm:presLayoutVars>
      </dgm:prSet>
      <dgm:spPr/>
      <dgm:t>
        <a:bodyPr/>
        <a:lstStyle/>
        <a:p>
          <a:endParaRPr lang="zh-TW" altLang="en-US"/>
        </a:p>
      </dgm:t>
    </dgm:pt>
    <dgm:pt modelId="{4F113475-3344-458B-9F6D-FCA35324F2FF}" type="pres">
      <dgm:prSet presAssocID="{BF613251-0523-4295-9524-ED080872CEAD}" presName="sibTrans" presStyleLbl="sibTrans2D1" presStyleIdx="3" presStyleCnt="5"/>
      <dgm:spPr/>
      <dgm:t>
        <a:bodyPr/>
        <a:lstStyle/>
        <a:p>
          <a:endParaRPr lang="zh-TW" altLang="en-US"/>
        </a:p>
      </dgm:t>
    </dgm:pt>
    <dgm:pt modelId="{2F1C333C-5890-48BF-9C57-DFAD1B430DEE}" type="pres">
      <dgm:prSet presAssocID="{BF613251-0523-4295-9524-ED080872CEAD}" presName="connectorText" presStyleLbl="sibTrans2D1" presStyleIdx="3" presStyleCnt="5"/>
      <dgm:spPr/>
      <dgm:t>
        <a:bodyPr/>
        <a:lstStyle/>
        <a:p>
          <a:endParaRPr lang="zh-TW" altLang="en-US"/>
        </a:p>
      </dgm:t>
    </dgm:pt>
    <dgm:pt modelId="{E5C3138B-2318-495C-B4D0-429D865B796F}" type="pres">
      <dgm:prSet presAssocID="{9505F1C4-F003-49BD-8DDE-AD12DB578BDC}" presName="node" presStyleLbl="node1" presStyleIdx="4" presStyleCnt="6" custScaleY="115292">
        <dgm:presLayoutVars>
          <dgm:bulletEnabled val="1"/>
        </dgm:presLayoutVars>
      </dgm:prSet>
      <dgm:spPr/>
      <dgm:t>
        <a:bodyPr/>
        <a:lstStyle/>
        <a:p>
          <a:endParaRPr lang="zh-TW" altLang="en-US"/>
        </a:p>
      </dgm:t>
    </dgm:pt>
    <dgm:pt modelId="{1CEAD5FE-ACB3-4D78-8E43-7E57C079A0D7}" type="pres">
      <dgm:prSet presAssocID="{0C0A9076-63D9-4D9E-B01A-936C52580B17}" presName="sibTrans" presStyleLbl="sibTrans2D1" presStyleIdx="4" presStyleCnt="5"/>
      <dgm:spPr/>
      <dgm:t>
        <a:bodyPr/>
        <a:lstStyle/>
        <a:p>
          <a:endParaRPr lang="zh-TW" altLang="en-US"/>
        </a:p>
      </dgm:t>
    </dgm:pt>
    <dgm:pt modelId="{43B6C31C-7202-4034-AC2E-7AD50EA86AFB}" type="pres">
      <dgm:prSet presAssocID="{0C0A9076-63D9-4D9E-B01A-936C52580B17}" presName="connectorText" presStyleLbl="sibTrans2D1" presStyleIdx="4" presStyleCnt="5"/>
      <dgm:spPr/>
      <dgm:t>
        <a:bodyPr/>
        <a:lstStyle/>
        <a:p>
          <a:endParaRPr lang="zh-TW" altLang="en-US"/>
        </a:p>
      </dgm:t>
    </dgm:pt>
    <dgm:pt modelId="{A6DB4236-B896-431D-9BB2-4B1E1A805750}" type="pres">
      <dgm:prSet presAssocID="{6669D933-6448-4FA6-944B-C3518989E3C8}" presName="node" presStyleLbl="node1" presStyleIdx="5" presStyleCnt="6" custScaleY="126394">
        <dgm:presLayoutVars>
          <dgm:bulletEnabled val="1"/>
        </dgm:presLayoutVars>
      </dgm:prSet>
      <dgm:spPr/>
      <dgm:t>
        <a:bodyPr/>
        <a:lstStyle/>
        <a:p>
          <a:endParaRPr lang="zh-TW" altLang="en-US"/>
        </a:p>
      </dgm:t>
    </dgm:pt>
  </dgm:ptLst>
  <dgm:cxnLst>
    <dgm:cxn modelId="{C90DABAB-F8E6-4D3A-8D1E-77A083105235}" type="presOf" srcId="{C9CA2A86-4BBC-4FDB-9CBB-C346858D9E07}" destId="{82E1B004-7F25-4820-BEE7-E1E1A3EFF3F3}" srcOrd="0" destOrd="0" presId="urn:microsoft.com/office/officeart/2005/8/layout/process5"/>
    <dgm:cxn modelId="{A080FBAC-8359-4747-9FBD-2669E3FC301D}" type="presOf" srcId="{8B525BA5-2F6A-421C-8885-AB568EC25ACE}" destId="{91582438-7AB3-4039-A65C-88D2EF8490F0}" srcOrd="1" destOrd="0" presId="urn:microsoft.com/office/officeart/2005/8/layout/process5"/>
    <dgm:cxn modelId="{800F3A23-E5BF-45C4-8AB5-0B918D4B60D7}" type="presOf" srcId="{513DC12B-03A3-4598-A781-C1BA06D62D23}" destId="{69914949-7EE2-416F-AE6A-B8FCEEAA0EF7}" srcOrd="0" destOrd="0" presId="urn:microsoft.com/office/officeart/2005/8/layout/process5"/>
    <dgm:cxn modelId="{A69BCFD1-B022-46DE-A143-7E200B165437}" srcId="{C9CA2A86-4BBC-4FDB-9CBB-C346858D9E07}" destId="{9505F1C4-F003-49BD-8DDE-AD12DB578BDC}" srcOrd="4" destOrd="0" parTransId="{30153AD1-87A0-4B5C-8438-988F00A21CF8}" sibTransId="{0C0A9076-63D9-4D9E-B01A-936C52580B17}"/>
    <dgm:cxn modelId="{2D443ACD-52BF-4A32-9918-E14519DD2EDE}" srcId="{C9CA2A86-4BBC-4FDB-9CBB-C346858D9E07}" destId="{6669D933-6448-4FA6-944B-C3518989E3C8}" srcOrd="5" destOrd="0" parTransId="{95B096E0-992D-4638-B140-372131A77D69}" sibTransId="{B0046ED9-E581-4FF8-8A42-874C1B2EBD66}"/>
    <dgm:cxn modelId="{84F03BE0-B34A-4D97-B97B-2FA32E2252BF}" type="presOf" srcId="{8B525BA5-2F6A-421C-8885-AB568EC25ACE}" destId="{2C6092A3-6059-40D3-BFB0-3CA7BED3D98E}" srcOrd="0" destOrd="0" presId="urn:microsoft.com/office/officeart/2005/8/layout/process5"/>
    <dgm:cxn modelId="{93CFB236-B933-43E4-8A0A-4E37B8F4EC83}" type="presOf" srcId="{0C0A9076-63D9-4D9E-B01A-936C52580B17}" destId="{1CEAD5FE-ACB3-4D78-8E43-7E57C079A0D7}" srcOrd="0" destOrd="0" presId="urn:microsoft.com/office/officeart/2005/8/layout/process5"/>
    <dgm:cxn modelId="{E804FB93-5CFD-44EA-BC2E-2CDAF91D6788}" type="presOf" srcId="{9505F1C4-F003-49BD-8DDE-AD12DB578BDC}" destId="{E5C3138B-2318-495C-B4D0-429D865B796F}" srcOrd="0" destOrd="0" presId="urn:microsoft.com/office/officeart/2005/8/layout/process5"/>
    <dgm:cxn modelId="{9FD9CF60-872B-438F-9424-E4024E844246}" type="presOf" srcId="{6669D933-6448-4FA6-944B-C3518989E3C8}" destId="{A6DB4236-B896-431D-9BB2-4B1E1A805750}" srcOrd="0" destOrd="0" presId="urn:microsoft.com/office/officeart/2005/8/layout/process5"/>
    <dgm:cxn modelId="{ADD08B0E-1C7B-4C0A-939D-A2E98047BAAA}" type="presOf" srcId="{0C0A9076-63D9-4D9E-B01A-936C52580B17}" destId="{43B6C31C-7202-4034-AC2E-7AD50EA86AFB}" srcOrd="1" destOrd="0" presId="urn:microsoft.com/office/officeart/2005/8/layout/process5"/>
    <dgm:cxn modelId="{67DD1765-CE55-42C9-88CD-985CD5D93918}" type="presOf" srcId="{CDC56D3E-A553-48AF-A85E-8521D09416C3}" destId="{DDFCE4A0-BFC3-4B69-BB64-ED5EEA482CD3}" srcOrd="0" destOrd="0" presId="urn:microsoft.com/office/officeart/2005/8/layout/process5"/>
    <dgm:cxn modelId="{FD35EBD0-694D-4911-90EE-4048998EB4D9}" type="presOf" srcId="{79D254A6-9AF6-494E-8F91-3FDC2B99B304}" destId="{66AB347B-0755-43AF-8896-5EF41E4529F2}" srcOrd="0" destOrd="0" presId="urn:microsoft.com/office/officeart/2005/8/layout/process5"/>
    <dgm:cxn modelId="{4372B233-05DE-4058-BAC5-2608708A52A8}" srcId="{C9CA2A86-4BBC-4FDB-9CBB-C346858D9E07}" destId="{2C7165B3-EE65-4183-B3B7-A2E63E95DAE1}" srcOrd="2" destOrd="0" parTransId="{E12A6C96-B26F-4E19-A91A-35FEA105DF82}" sibTransId="{8B525BA5-2F6A-421C-8885-AB568EC25ACE}"/>
    <dgm:cxn modelId="{3994D559-230F-41D8-8ACF-B1B4A0602FD4}" srcId="{C9CA2A86-4BBC-4FDB-9CBB-C346858D9E07}" destId="{79D254A6-9AF6-494E-8F91-3FDC2B99B304}" srcOrd="0" destOrd="0" parTransId="{079500EB-BCD1-4040-AE5F-F5A3D8C7A115}" sibTransId="{AF38EC7F-F289-4BCA-8B3B-58CDA172D187}"/>
    <dgm:cxn modelId="{9F53BDA4-78FB-414B-A9BB-9A09780FDC8E}" type="presOf" srcId="{AF38EC7F-F289-4BCA-8B3B-58CDA172D187}" destId="{DD22C110-DB95-4910-BC9E-0F26F743E702}" srcOrd="1" destOrd="0" presId="urn:microsoft.com/office/officeart/2005/8/layout/process5"/>
    <dgm:cxn modelId="{8FC9D428-695A-41D9-A267-BA82B3AF11DE}" srcId="{C9CA2A86-4BBC-4FDB-9CBB-C346858D9E07}" destId="{CDC56D3E-A553-48AF-A85E-8521D09416C3}" srcOrd="3" destOrd="0" parTransId="{247E8262-9760-4BE5-9155-79B7541BF9A7}" sibTransId="{BF613251-0523-4295-9524-ED080872CEAD}"/>
    <dgm:cxn modelId="{5B6006D2-D4D1-4EBF-8528-1DFE02FB7754}" type="presOf" srcId="{513DC12B-03A3-4598-A781-C1BA06D62D23}" destId="{61E3E0E0-8D7E-4C31-A848-17BE02697806}" srcOrd="1" destOrd="0" presId="urn:microsoft.com/office/officeart/2005/8/layout/process5"/>
    <dgm:cxn modelId="{29F596B8-3996-4D8C-A9EC-7423FCA10877}" srcId="{C9CA2A86-4BBC-4FDB-9CBB-C346858D9E07}" destId="{56635952-D799-481B-9583-B55CE3D34A75}" srcOrd="1" destOrd="0" parTransId="{8A608503-AE33-422C-B5F8-39F63FC7CB5A}" sibTransId="{513DC12B-03A3-4598-A781-C1BA06D62D23}"/>
    <dgm:cxn modelId="{2B0F73FF-B2FA-4CC7-904E-7B98527AB6FE}" type="presOf" srcId="{BF613251-0523-4295-9524-ED080872CEAD}" destId="{2F1C333C-5890-48BF-9C57-DFAD1B430DEE}" srcOrd="1" destOrd="0" presId="urn:microsoft.com/office/officeart/2005/8/layout/process5"/>
    <dgm:cxn modelId="{86D6D701-6525-4B47-AA98-EBE49F4D1ABB}" type="presOf" srcId="{2C7165B3-EE65-4183-B3B7-A2E63E95DAE1}" destId="{38481F89-2B61-468B-BE3A-F17F36CE8F6C}" srcOrd="0" destOrd="0" presId="urn:microsoft.com/office/officeart/2005/8/layout/process5"/>
    <dgm:cxn modelId="{30438B40-C10E-44D9-8DA6-76B376F67989}" type="presOf" srcId="{56635952-D799-481B-9583-B55CE3D34A75}" destId="{9A0D31DA-03C7-4FB1-8202-431A9286B348}" srcOrd="0" destOrd="0" presId="urn:microsoft.com/office/officeart/2005/8/layout/process5"/>
    <dgm:cxn modelId="{66920E25-B89A-4FB6-827C-8046AEB6CB1F}" type="presOf" srcId="{AF38EC7F-F289-4BCA-8B3B-58CDA172D187}" destId="{96A085FC-4EA5-4522-88BE-CC65673A47B7}" srcOrd="0" destOrd="0" presId="urn:microsoft.com/office/officeart/2005/8/layout/process5"/>
    <dgm:cxn modelId="{9AA54499-06BC-4A68-8C37-6424D29A5B39}" type="presOf" srcId="{BF613251-0523-4295-9524-ED080872CEAD}" destId="{4F113475-3344-458B-9F6D-FCA35324F2FF}" srcOrd="0" destOrd="0" presId="urn:microsoft.com/office/officeart/2005/8/layout/process5"/>
    <dgm:cxn modelId="{5A5CF6F0-BF3D-465F-AE00-C23794EB50F7}" type="presParOf" srcId="{82E1B004-7F25-4820-BEE7-E1E1A3EFF3F3}" destId="{66AB347B-0755-43AF-8896-5EF41E4529F2}" srcOrd="0" destOrd="0" presId="urn:microsoft.com/office/officeart/2005/8/layout/process5"/>
    <dgm:cxn modelId="{4F40F65F-BDEA-4F70-B4D7-2220D6971723}" type="presParOf" srcId="{82E1B004-7F25-4820-BEE7-E1E1A3EFF3F3}" destId="{96A085FC-4EA5-4522-88BE-CC65673A47B7}" srcOrd="1" destOrd="0" presId="urn:microsoft.com/office/officeart/2005/8/layout/process5"/>
    <dgm:cxn modelId="{33A70164-EC13-424D-A62B-A579583A91B9}" type="presParOf" srcId="{96A085FC-4EA5-4522-88BE-CC65673A47B7}" destId="{DD22C110-DB95-4910-BC9E-0F26F743E702}" srcOrd="0" destOrd="0" presId="urn:microsoft.com/office/officeart/2005/8/layout/process5"/>
    <dgm:cxn modelId="{43EA627F-1AE5-4FB0-9FFF-E7B992F43FBB}" type="presParOf" srcId="{82E1B004-7F25-4820-BEE7-E1E1A3EFF3F3}" destId="{9A0D31DA-03C7-4FB1-8202-431A9286B348}" srcOrd="2" destOrd="0" presId="urn:microsoft.com/office/officeart/2005/8/layout/process5"/>
    <dgm:cxn modelId="{36E407C8-D208-45D4-90E9-C7A886D1FDBF}" type="presParOf" srcId="{82E1B004-7F25-4820-BEE7-E1E1A3EFF3F3}" destId="{69914949-7EE2-416F-AE6A-B8FCEEAA0EF7}" srcOrd="3" destOrd="0" presId="urn:microsoft.com/office/officeart/2005/8/layout/process5"/>
    <dgm:cxn modelId="{598BBEB9-4640-4DBB-9503-312BF70EF436}" type="presParOf" srcId="{69914949-7EE2-416F-AE6A-B8FCEEAA0EF7}" destId="{61E3E0E0-8D7E-4C31-A848-17BE02697806}" srcOrd="0" destOrd="0" presId="urn:microsoft.com/office/officeart/2005/8/layout/process5"/>
    <dgm:cxn modelId="{026A6049-B903-436C-83D0-B4140E83AA3B}" type="presParOf" srcId="{82E1B004-7F25-4820-BEE7-E1E1A3EFF3F3}" destId="{38481F89-2B61-468B-BE3A-F17F36CE8F6C}" srcOrd="4" destOrd="0" presId="urn:microsoft.com/office/officeart/2005/8/layout/process5"/>
    <dgm:cxn modelId="{F65A2E22-3383-4C92-8516-2444CBE598F0}" type="presParOf" srcId="{82E1B004-7F25-4820-BEE7-E1E1A3EFF3F3}" destId="{2C6092A3-6059-40D3-BFB0-3CA7BED3D98E}" srcOrd="5" destOrd="0" presId="urn:microsoft.com/office/officeart/2005/8/layout/process5"/>
    <dgm:cxn modelId="{20F07BBC-28F6-433A-881F-DE41B4AC1122}" type="presParOf" srcId="{2C6092A3-6059-40D3-BFB0-3CA7BED3D98E}" destId="{91582438-7AB3-4039-A65C-88D2EF8490F0}" srcOrd="0" destOrd="0" presId="urn:microsoft.com/office/officeart/2005/8/layout/process5"/>
    <dgm:cxn modelId="{A6C73184-AB25-4A50-8B0B-57B9BC2A7606}" type="presParOf" srcId="{82E1B004-7F25-4820-BEE7-E1E1A3EFF3F3}" destId="{DDFCE4A0-BFC3-4B69-BB64-ED5EEA482CD3}" srcOrd="6" destOrd="0" presId="urn:microsoft.com/office/officeart/2005/8/layout/process5"/>
    <dgm:cxn modelId="{AACE346A-A8A2-4118-B084-B9A09F41E1D8}" type="presParOf" srcId="{82E1B004-7F25-4820-BEE7-E1E1A3EFF3F3}" destId="{4F113475-3344-458B-9F6D-FCA35324F2FF}" srcOrd="7" destOrd="0" presId="urn:microsoft.com/office/officeart/2005/8/layout/process5"/>
    <dgm:cxn modelId="{0FE8D3F6-335A-4382-B385-35ADC6595339}" type="presParOf" srcId="{4F113475-3344-458B-9F6D-FCA35324F2FF}" destId="{2F1C333C-5890-48BF-9C57-DFAD1B430DEE}" srcOrd="0" destOrd="0" presId="urn:microsoft.com/office/officeart/2005/8/layout/process5"/>
    <dgm:cxn modelId="{00F81E0B-212E-4160-89F1-E4957AD90D1A}" type="presParOf" srcId="{82E1B004-7F25-4820-BEE7-E1E1A3EFF3F3}" destId="{E5C3138B-2318-495C-B4D0-429D865B796F}" srcOrd="8" destOrd="0" presId="urn:microsoft.com/office/officeart/2005/8/layout/process5"/>
    <dgm:cxn modelId="{98F7D69E-70D1-4DC7-9D75-651A14E2B22B}" type="presParOf" srcId="{82E1B004-7F25-4820-BEE7-E1E1A3EFF3F3}" destId="{1CEAD5FE-ACB3-4D78-8E43-7E57C079A0D7}" srcOrd="9" destOrd="0" presId="urn:microsoft.com/office/officeart/2005/8/layout/process5"/>
    <dgm:cxn modelId="{44EBC799-CB97-420A-8A60-DB9FBDC0D1AA}" type="presParOf" srcId="{1CEAD5FE-ACB3-4D78-8E43-7E57C079A0D7}" destId="{43B6C31C-7202-4034-AC2E-7AD50EA86AFB}" srcOrd="0" destOrd="0" presId="urn:microsoft.com/office/officeart/2005/8/layout/process5"/>
    <dgm:cxn modelId="{C1725406-EF1C-4F55-A089-30465EA850AB}" type="presParOf" srcId="{82E1B004-7F25-4820-BEE7-E1E1A3EFF3F3}" destId="{A6DB4236-B896-431D-9BB2-4B1E1A805750}" srcOrd="10"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AB347B-0755-43AF-8896-5EF41E4529F2}">
      <dsp:nvSpPr>
        <dsp:cNvPr id="0" name=""/>
        <dsp:cNvSpPr/>
      </dsp:nvSpPr>
      <dsp:spPr>
        <a:xfrm>
          <a:off x="7233" y="261586"/>
          <a:ext cx="2161877" cy="1682697"/>
        </a:xfrm>
        <a:prstGeom prst="roundRect">
          <a:avLst>
            <a:gd name="adj" fmla="val 10000"/>
          </a:avLst>
        </a:prstGeom>
        <a:solidFill>
          <a:schemeClr val="accent2">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zh-TW" altLang="en-US" sz="3600" b="1" kern="1200" dirty="0" smtClean="0">
              <a:latin typeface="標楷體" pitchFamily="65" charset="-120"/>
              <a:ea typeface="標楷體" pitchFamily="65" charset="-120"/>
            </a:rPr>
            <a:t>確認主題及研究目標</a:t>
          </a:r>
          <a:endParaRPr lang="zh-TW" altLang="en-US" sz="3600" b="1" kern="1200" dirty="0">
            <a:latin typeface="標楷體" pitchFamily="65" charset="-120"/>
            <a:ea typeface="標楷體" pitchFamily="65" charset="-120"/>
          </a:endParaRPr>
        </a:p>
      </dsp:txBody>
      <dsp:txXfrm>
        <a:off x="56518" y="310871"/>
        <a:ext cx="2063307" cy="1584127"/>
      </dsp:txXfrm>
    </dsp:sp>
    <dsp:sp modelId="{96A085FC-4EA5-4522-88BE-CC65673A47B7}">
      <dsp:nvSpPr>
        <dsp:cNvPr id="0" name=""/>
        <dsp:cNvSpPr/>
      </dsp:nvSpPr>
      <dsp:spPr>
        <a:xfrm>
          <a:off x="2359355" y="834862"/>
          <a:ext cx="458317" cy="536145"/>
        </a:xfrm>
        <a:prstGeom prst="rightArrow">
          <a:avLst>
            <a:gd name="adj1" fmla="val 60000"/>
            <a:gd name="adj2" fmla="val 50000"/>
          </a:avLst>
        </a:prstGeom>
        <a:solidFill>
          <a:schemeClr val="accent2">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zh-TW" altLang="en-US" sz="2300" kern="1200"/>
        </a:p>
      </dsp:txBody>
      <dsp:txXfrm>
        <a:off x="2359355" y="942091"/>
        <a:ext cx="320822" cy="321687"/>
      </dsp:txXfrm>
    </dsp:sp>
    <dsp:sp modelId="{9A0D31DA-03C7-4FB1-8202-431A9286B348}">
      <dsp:nvSpPr>
        <dsp:cNvPr id="0" name=""/>
        <dsp:cNvSpPr/>
      </dsp:nvSpPr>
      <dsp:spPr>
        <a:xfrm>
          <a:off x="3033861" y="261586"/>
          <a:ext cx="2161877" cy="1682697"/>
        </a:xfrm>
        <a:prstGeom prst="roundRect">
          <a:avLst>
            <a:gd name="adj" fmla="val 10000"/>
          </a:avLst>
        </a:prstGeom>
        <a:solidFill>
          <a:schemeClr val="accent2">
            <a:alpha val="90000"/>
            <a:hueOff val="0"/>
            <a:satOff val="0"/>
            <a:lumOff val="0"/>
            <a:alphaOff val="-8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zh-TW" altLang="en-US" sz="3600" b="1" kern="1200" smtClean="0">
              <a:latin typeface="標楷體" pitchFamily="65" charset="-120"/>
              <a:ea typeface="標楷體" pitchFamily="65" charset="-120"/>
            </a:rPr>
            <a:t>蒐集相關資料</a:t>
          </a:r>
          <a:endParaRPr lang="zh-TW" altLang="en-US" sz="3600" b="1" kern="1200" dirty="0">
            <a:latin typeface="標楷體" pitchFamily="65" charset="-120"/>
            <a:ea typeface="標楷體" pitchFamily="65" charset="-120"/>
          </a:endParaRPr>
        </a:p>
      </dsp:txBody>
      <dsp:txXfrm>
        <a:off x="3083146" y="310871"/>
        <a:ext cx="2063307" cy="1584127"/>
      </dsp:txXfrm>
    </dsp:sp>
    <dsp:sp modelId="{69914949-7EE2-416F-AE6A-B8FCEEAA0EF7}">
      <dsp:nvSpPr>
        <dsp:cNvPr id="0" name=""/>
        <dsp:cNvSpPr/>
      </dsp:nvSpPr>
      <dsp:spPr>
        <a:xfrm>
          <a:off x="5385983" y="834862"/>
          <a:ext cx="458317" cy="536145"/>
        </a:xfrm>
        <a:prstGeom prst="rightArrow">
          <a:avLst>
            <a:gd name="adj1" fmla="val 60000"/>
            <a:gd name="adj2" fmla="val 50000"/>
          </a:avLst>
        </a:prstGeom>
        <a:solidFill>
          <a:schemeClr val="accent2">
            <a:shade val="90000"/>
            <a:hueOff val="-10250"/>
            <a:satOff val="-1736"/>
            <a:lumOff val="80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zh-TW" altLang="en-US" sz="2300" kern="1200"/>
        </a:p>
      </dsp:txBody>
      <dsp:txXfrm>
        <a:off x="5385983" y="942091"/>
        <a:ext cx="320822" cy="321687"/>
      </dsp:txXfrm>
    </dsp:sp>
    <dsp:sp modelId="{38481F89-2B61-468B-BE3A-F17F36CE8F6C}">
      <dsp:nvSpPr>
        <dsp:cNvPr id="0" name=""/>
        <dsp:cNvSpPr/>
      </dsp:nvSpPr>
      <dsp:spPr>
        <a:xfrm>
          <a:off x="6060489" y="261586"/>
          <a:ext cx="2161877" cy="1682697"/>
        </a:xfrm>
        <a:prstGeom prst="roundRect">
          <a:avLst>
            <a:gd name="adj" fmla="val 10000"/>
          </a:avLst>
        </a:prstGeom>
        <a:solidFill>
          <a:schemeClr val="accent2">
            <a:alpha val="90000"/>
            <a:hueOff val="0"/>
            <a:satOff val="0"/>
            <a:lumOff val="0"/>
            <a:alphaOff val="-16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zh-TW" altLang="en-US" sz="3600" b="1" kern="1200" smtClean="0">
              <a:latin typeface="標楷體" pitchFamily="65" charset="-120"/>
              <a:ea typeface="標楷體" pitchFamily="65" charset="-120"/>
            </a:rPr>
            <a:t>資料彙整及研究</a:t>
          </a:r>
          <a:endParaRPr lang="zh-TW" altLang="en-US" sz="3600" b="1" kern="1200" dirty="0">
            <a:latin typeface="標楷體" pitchFamily="65" charset="-120"/>
            <a:ea typeface="標楷體" pitchFamily="65" charset="-120"/>
          </a:endParaRPr>
        </a:p>
      </dsp:txBody>
      <dsp:txXfrm>
        <a:off x="6109774" y="310871"/>
        <a:ext cx="2063307" cy="1584127"/>
      </dsp:txXfrm>
    </dsp:sp>
    <dsp:sp modelId="{2C6092A3-6059-40D3-BFB0-3CA7BED3D98E}">
      <dsp:nvSpPr>
        <dsp:cNvPr id="0" name=""/>
        <dsp:cNvSpPr/>
      </dsp:nvSpPr>
      <dsp:spPr>
        <a:xfrm rot="5400000">
          <a:off x="6912269" y="2095615"/>
          <a:ext cx="458317" cy="536145"/>
        </a:xfrm>
        <a:prstGeom prst="rightArrow">
          <a:avLst>
            <a:gd name="adj1" fmla="val 60000"/>
            <a:gd name="adj2" fmla="val 50000"/>
          </a:avLst>
        </a:prstGeom>
        <a:solidFill>
          <a:schemeClr val="accent2">
            <a:shade val="90000"/>
            <a:hueOff val="-20501"/>
            <a:satOff val="-3472"/>
            <a:lumOff val="1605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zh-TW" altLang="en-US" sz="2200" kern="1200"/>
        </a:p>
      </dsp:txBody>
      <dsp:txXfrm rot="-5400000">
        <a:off x="6980585" y="2134529"/>
        <a:ext cx="321687" cy="320822"/>
      </dsp:txXfrm>
    </dsp:sp>
    <dsp:sp modelId="{DDFCE4A0-BFC3-4B69-BB64-ED5EEA482CD3}">
      <dsp:nvSpPr>
        <dsp:cNvPr id="0" name=""/>
        <dsp:cNvSpPr/>
      </dsp:nvSpPr>
      <dsp:spPr>
        <a:xfrm>
          <a:off x="6060489" y="2809035"/>
          <a:ext cx="2161877" cy="1639489"/>
        </a:xfrm>
        <a:prstGeom prst="roundRect">
          <a:avLst>
            <a:gd name="adj" fmla="val 10000"/>
          </a:avLst>
        </a:prstGeom>
        <a:solidFill>
          <a:schemeClr val="accent2">
            <a:alpha val="90000"/>
            <a:hueOff val="0"/>
            <a:satOff val="0"/>
            <a:lumOff val="0"/>
            <a:alphaOff val="-24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zh-TW" altLang="en-US" sz="3600" b="1" kern="1200" smtClean="0">
              <a:latin typeface="標楷體" pitchFamily="65" charset="-120"/>
              <a:ea typeface="標楷體" pitchFamily="65" charset="-120"/>
            </a:rPr>
            <a:t>問卷設計及發放調查</a:t>
          </a:r>
          <a:endParaRPr lang="zh-TW" altLang="en-US" sz="3600" b="1" kern="1200" dirty="0">
            <a:latin typeface="標楷體" pitchFamily="65" charset="-120"/>
            <a:ea typeface="標楷體" pitchFamily="65" charset="-120"/>
          </a:endParaRPr>
        </a:p>
      </dsp:txBody>
      <dsp:txXfrm>
        <a:off x="6108508" y="2857054"/>
        <a:ext cx="2065839" cy="1543451"/>
      </dsp:txXfrm>
    </dsp:sp>
    <dsp:sp modelId="{4F113475-3344-458B-9F6D-FCA35324F2FF}">
      <dsp:nvSpPr>
        <dsp:cNvPr id="0" name=""/>
        <dsp:cNvSpPr/>
      </dsp:nvSpPr>
      <dsp:spPr>
        <a:xfrm rot="10800000">
          <a:off x="5411926" y="3360707"/>
          <a:ext cx="458317" cy="536145"/>
        </a:xfrm>
        <a:prstGeom prst="rightArrow">
          <a:avLst>
            <a:gd name="adj1" fmla="val 60000"/>
            <a:gd name="adj2" fmla="val 50000"/>
          </a:avLst>
        </a:prstGeom>
        <a:solidFill>
          <a:schemeClr val="accent2">
            <a:shade val="90000"/>
            <a:hueOff val="-30751"/>
            <a:satOff val="-5208"/>
            <a:lumOff val="2408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zh-TW" altLang="en-US" sz="2300" kern="1200"/>
        </a:p>
      </dsp:txBody>
      <dsp:txXfrm rot="10800000">
        <a:off x="5549421" y="3467936"/>
        <a:ext cx="320822" cy="321687"/>
      </dsp:txXfrm>
    </dsp:sp>
    <dsp:sp modelId="{E5C3138B-2318-495C-B4D0-429D865B796F}">
      <dsp:nvSpPr>
        <dsp:cNvPr id="0" name=""/>
        <dsp:cNvSpPr/>
      </dsp:nvSpPr>
      <dsp:spPr>
        <a:xfrm>
          <a:off x="3033861" y="2881038"/>
          <a:ext cx="2161877" cy="1495482"/>
        </a:xfrm>
        <a:prstGeom prst="roundRect">
          <a:avLst>
            <a:gd name="adj" fmla="val 10000"/>
          </a:avLst>
        </a:prstGeom>
        <a:solidFill>
          <a:schemeClr val="accent2">
            <a:alpha val="90000"/>
            <a:hueOff val="0"/>
            <a:satOff val="0"/>
            <a:lumOff val="0"/>
            <a:alphaOff val="-32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zh-TW" altLang="en-US" sz="3600" b="1" kern="1200" smtClean="0">
              <a:latin typeface="標楷體" pitchFamily="65" charset="-120"/>
              <a:ea typeface="標楷體" pitchFamily="65" charset="-120"/>
            </a:rPr>
            <a:t>綜合分析結果</a:t>
          </a:r>
          <a:endParaRPr lang="zh-TW" altLang="en-US" sz="3600" b="1" kern="1200" dirty="0">
            <a:latin typeface="標楷體" pitchFamily="65" charset="-120"/>
            <a:ea typeface="標楷體" pitchFamily="65" charset="-120"/>
          </a:endParaRPr>
        </a:p>
      </dsp:txBody>
      <dsp:txXfrm>
        <a:off x="3077662" y="2924839"/>
        <a:ext cx="2074275" cy="1407880"/>
      </dsp:txXfrm>
    </dsp:sp>
    <dsp:sp modelId="{1CEAD5FE-ACB3-4D78-8E43-7E57C079A0D7}">
      <dsp:nvSpPr>
        <dsp:cNvPr id="0" name=""/>
        <dsp:cNvSpPr/>
      </dsp:nvSpPr>
      <dsp:spPr>
        <a:xfrm rot="10800000">
          <a:off x="2385298" y="3360707"/>
          <a:ext cx="458317" cy="536145"/>
        </a:xfrm>
        <a:prstGeom prst="rightArrow">
          <a:avLst>
            <a:gd name="adj1" fmla="val 60000"/>
            <a:gd name="adj2" fmla="val 50000"/>
          </a:avLst>
        </a:prstGeom>
        <a:solidFill>
          <a:schemeClr val="accent2">
            <a:shade val="90000"/>
            <a:hueOff val="-41001"/>
            <a:satOff val="-6944"/>
            <a:lumOff val="3211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zh-TW" altLang="en-US" sz="2300" kern="1200"/>
        </a:p>
      </dsp:txBody>
      <dsp:txXfrm rot="10800000">
        <a:off x="2522793" y="3467936"/>
        <a:ext cx="320822" cy="321687"/>
      </dsp:txXfrm>
    </dsp:sp>
    <dsp:sp modelId="{A6DB4236-B896-431D-9BB2-4B1E1A805750}">
      <dsp:nvSpPr>
        <dsp:cNvPr id="0" name=""/>
        <dsp:cNvSpPr/>
      </dsp:nvSpPr>
      <dsp:spPr>
        <a:xfrm>
          <a:off x="7233" y="2809035"/>
          <a:ext cx="2161877" cy="1639489"/>
        </a:xfrm>
        <a:prstGeom prst="roundRect">
          <a:avLst>
            <a:gd name="adj" fmla="val 10000"/>
          </a:avLst>
        </a:prstGeom>
        <a:solidFill>
          <a:schemeClr val="accent2">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zh-TW" altLang="en-US" sz="3600" b="1" kern="1200" smtClean="0">
              <a:latin typeface="標楷體" pitchFamily="65" charset="-120"/>
              <a:ea typeface="標楷體" pitchFamily="65" charset="-120"/>
            </a:rPr>
            <a:t>結論</a:t>
          </a:r>
          <a:endParaRPr lang="zh-TW" altLang="en-US" sz="3600" b="1" kern="1200" dirty="0">
            <a:latin typeface="標楷體" pitchFamily="65" charset="-120"/>
            <a:ea typeface="標楷體" pitchFamily="65" charset="-120"/>
          </a:endParaRPr>
        </a:p>
      </dsp:txBody>
      <dsp:txXfrm>
        <a:off x="55252" y="2857054"/>
        <a:ext cx="2065839" cy="1543451"/>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8A13BFDE-5260-4177-B164-281280EFE642}" type="datetimeFigureOut">
              <a:rPr lang="zh-TW" altLang="en-US" smtClean="0"/>
              <a:pPr/>
              <a:t>2015/5/8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69B4E82-3BA3-4169-A386-23CEA8289F40}" type="slidenum">
              <a:rPr lang="zh-TW" altLang="en-US" smtClean="0"/>
              <a:pPr/>
              <a:t>‹#›</a:t>
            </a:fld>
            <a:endParaRPr lang="zh-TW" altLang="en-US"/>
          </a:p>
        </p:txBody>
      </p:sp>
    </p:spTree>
    <p:extLst>
      <p:ext uri="{BB962C8B-B14F-4D97-AF65-F5344CB8AC3E}">
        <p14:creationId xmlns:p14="http://schemas.microsoft.com/office/powerpoint/2010/main" val="1422970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8A13BFDE-5260-4177-B164-281280EFE642}" type="datetimeFigureOut">
              <a:rPr lang="zh-TW" altLang="en-US" smtClean="0"/>
              <a:pPr/>
              <a:t>2015/5/8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69B4E82-3BA3-4169-A386-23CEA8289F40}" type="slidenum">
              <a:rPr lang="zh-TW" altLang="en-US" smtClean="0"/>
              <a:pPr/>
              <a:t>‹#›</a:t>
            </a:fld>
            <a:endParaRPr lang="zh-TW" altLang="en-US"/>
          </a:p>
        </p:txBody>
      </p:sp>
    </p:spTree>
    <p:extLst>
      <p:ext uri="{BB962C8B-B14F-4D97-AF65-F5344CB8AC3E}">
        <p14:creationId xmlns:p14="http://schemas.microsoft.com/office/powerpoint/2010/main" val="1464462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8A13BFDE-5260-4177-B164-281280EFE642}" type="datetimeFigureOut">
              <a:rPr lang="zh-TW" altLang="en-US" smtClean="0"/>
              <a:pPr/>
              <a:t>2015/5/8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69B4E82-3BA3-4169-A386-23CEA8289F40}" type="slidenum">
              <a:rPr lang="zh-TW" altLang="en-US" smtClean="0"/>
              <a:pPr/>
              <a:t>‹#›</a:t>
            </a:fld>
            <a:endParaRPr lang="zh-TW" altLang="en-US"/>
          </a:p>
        </p:txBody>
      </p:sp>
    </p:spTree>
    <p:extLst>
      <p:ext uri="{BB962C8B-B14F-4D97-AF65-F5344CB8AC3E}">
        <p14:creationId xmlns:p14="http://schemas.microsoft.com/office/powerpoint/2010/main" val="2115239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8A13BFDE-5260-4177-B164-281280EFE642}" type="datetimeFigureOut">
              <a:rPr lang="zh-TW" altLang="en-US" smtClean="0"/>
              <a:pPr/>
              <a:t>2015/5/8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69B4E82-3BA3-4169-A386-23CEA8289F40}" type="slidenum">
              <a:rPr lang="zh-TW" altLang="en-US" smtClean="0"/>
              <a:pPr/>
              <a:t>‹#›</a:t>
            </a:fld>
            <a:endParaRPr lang="zh-TW" altLang="en-US"/>
          </a:p>
        </p:txBody>
      </p:sp>
    </p:spTree>
    <p:extLst>
      <p:ext uri="{BB962C8B-B14F-4D97-AF65-F5344CB8AC3E}">
        <p14:creationId xmlns:p14="http://schemas.microsoft.com/office/powerpoint/2010/main" val="1187479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8A13BFDE-5260-4177-B164-281280EFE642}" type="datetimeFigureOut">
              <a:rPr lang="zh-TW" altLang="en-US" smtClean="0"/>
              <a:pPr/>
              <a:t>2015/5/8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69B4E82-3BA3-4169-A386-23CEA8289F40}" type="slidenum">
              <a:rPr lang="zh-TW" altLang="en-US" smtClean="0"/>
              <a:pPr/>
              <a:t>‹#›</a:t>
            </a:fld>
            <a:endParaRPr lang="zh-TW" altLang="en-US"/>
          </a:p>
        </p:txBody>
      </p:sp>
    </p:spTree>
    <p:extLst>
      <p:ext uri="{BB962C8B-B14F-4D97-AF65-F5344CB8AC3E}">
        <p14:creationId xmlns:p14="http://schemas.microsoft.com/office/powerpoint/2010/main" val="1844164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8A13BFDE-5260-4177-B164-281280EFE642}" type="datetimeFigureOut">
              <a:rPr lang="zh-TW" altLang="en-US" smtClean="0"/>
              <a:pPr/>
              <a:t>2015/5/8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69B4E82-3BA3-4169-A386-23CEA8289F40}" type="slidenum">
              <a:rPr lang="zh-TW" altLang="en-US" smtClean="0"/>
              <a:pPr/>
              <a:t>‹#›</a:t>
            </a:fld>
            <a:endParaRPr lang="zh-TW" altLang="en-US"/>
          </a:p>
        </p:txBody>
      </p:sp>
    </p:spTree>
    <p:extLst>
      <p:ext uri="{BB962C8B-B14F-4D97-AF65-F5344CB8AC3E}">
        <p14:creationId xmlns:p14="http://schemas.microsoft.com/office/powerpoint/2010/main" val="1043632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8A13BFDE-5260-4177-B164-281280EFE642}" type="datetimeFigureOut">
              <a:rPr lang="zh-TW" altLang="en-US" smtClean="0"/>
              <a:pPr/>
              <a:t>2015/5/8</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969B4E82-3BA3-4169-A386-23CEA8289F40}" type="slidenum">
              <a:rPr lang="zh-TW" altLang="en-US" smtClean="0"/>
              <a:pPr/>
              <a:t>‹#›</a:t>
            </a:fld>
            <a:endParaRPr lang="zh-TW" altLang="en-US"/>
          </a:p>
        </p:txBody>
      </p:sp>
    </p:spTree>
    <p:extLst>
      <p:ext uri="{BB962C8B-B14F-4D97-AF65-F5344CB8AC3E}">
        <p14:creationId xmlns:p14="http://schemas.microsoft.com/office/powerpoint/2010/main" val="1593681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8A13BFDE-5260-4177-B164-281280EFE642}" type="datetimeFigureOut">
              <a:rPr lang="zh-TW" altLang="en-US" smtClean="0"/>
              <a:pPr/>
              <a:t>2015/5/8</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969B4E82-3BA3-4169-A386-23CEA8289F40}" type="slidenum">
              <a:rPr lang="zh-TW" altLang="en-US" smtClean="0"/>
              <a:pPr/>
              <a:t>‹#›</a:t>
            </a:fld>
            <a:endParaRPr lang="zh-TW" altLang="en-US"/>
          </a:p>
        </p:txBody>
      </p:sp>
    </p:spTree>
    <p:extLst>
      <p:ext uri="{BB962C8B-B14F-4D97-AF65-F5344CB8AC3E}">
        <p14:creationId xmlns:p14="http://schemas.microsoft.com/office/powerpoint/2010/main" val="3352714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8A13BFDE-5260-4177-B164-281280EFE642}" type="datetimeFigureOut">
              <a:rPr lang="zh-TW" altLang="en-US" smtClean="0"/>
              <a:pPr/>
              <a:t>2015/5/8</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969B4E82-3BA3-4169-A386-23CEA8289F40}" type="slidenum">
              <a:rPr lang="zh-TW" altLang="en-US" smtClean="0"/>
              <a:pPr/>
              <a:t>‹#›</a:t>
            </a:fld>
            <a:endParaRPr lang="zh-TW" altLang="en-US"/>
          </a:p>
        </p:txBody>
      </p:sp>
    </p:spTree>
    <p:extLst>
      <p:ext uri="{BB962C8B-B14F-4D97-AF65-F5344CB8AC3E}">
        <p14:creationId xmlns:p14="http://schemas.microsoft.com/office/powerpoint/2010/main" val="3120276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8A13BFDE-5260-4177-B164-281280EFE642}" type="datetimeFigureOut">
              <a:rPr lang="zh-TW" altLang="en-US" smtClean="0"/>
              <a:pPr/>
              <a:t>2015/5/8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69B4E82-3BA3-4169-A386-23CEA8289F40}" type="slidenum">
              <a:rPr lang="zh-TW" altLang="en-US" smtClean="0"/>
              <a:pPr/>
              <a:t>‹#›</a:t>
            </a:fld>
            <a:endParaRPr lang="zh-TW" altLang="en-US"/>
          </a:p>
        </p:txBody>
      </p:sp>
    </p:spTree>
    <p:extLst>
      <p:ext uri="{BB962C8B-B14F-4D97-AF65-F5344CB8AC3E}">
        <p14:creationId xmlns:p14="http://schemas.microsoft.com/office/powerpoint/2010/main" val="4081295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8A13BFDE-5260-4177-B164-281280EFE642}" type="datetimeFigureOut">
              <a:rPr lang="zh-TW" altLang="en-US" smtClean="0"/>
              <a:pPr/>
              <a:t>2015/5/8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69B4E82-3BA3-4169-A386-23CEA8289F40}" type="slidenum">
              <a:rPr lang="zh-TW" altLang="en-US" smtClean="0"/>
              <a:pPr/>
              <a:t>‹#›</a:t>
            </a:fld>
            <a:endParaRPr lang="zh-TW" altLang="en-US"/>
          </a:p>
        </p:txBody>
      </p:sp>
    </p:spTree>
    <p:extLst>
      <p:ext uri="{BB962C8B-B14F-4D97-AF65-F5344CB8AC3E}">
        <p14:creationId xmlns:p14="http://schemas.microsoft.com/office/powerpoint/2010/main" val="1098904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13BFDE-5260-4177-B164-281280EFE642}" type="datetimeFigureOut">
              <a:rPr lang="zh-TW" altLang="en-US" smtClean="0"/>
              <a:pPr/>
              <a:t>2015/5/8</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9B4E82-3BA3-4169-A386-23CEA8289F40}" type="slidenum">
              <a:rPr lang="zh-TW" altLang="en-US" smtClean="0"/>
              <a:pPr/>
              <a:t>‹#›</a:t>
            </a:fld>
            <a:endParaRPr lang="zh-TW" altLang="en-US"/>
          </a:p>
        </p:txBody>
      </p:sp>
    </p:spTree>
    <p:extLst>
      <p:ext uri="{BB962C8B-B14F-4D97-AF65-F5344CB8AC3E}">
        <p14:creationId xmlns:p14="http://schemas.microsoft.com/office/powerpoint/2010/main" val="2882272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open.mymy.tw/index-traitshow.html?id=90" TargetMode="External"/><Relationship Id="rId2" Type="http://schemas.openxmlformats.org/officeDocument/2006/relationships/hyperlink" Target="http://www.daiso.com.tw/"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9"/>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565212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文字方塊 12"/>
          <p:cNvSpPr txBox="1">
            <a:spLocks noChangeArrowheads="1"/>
          </p:cNvSpPr>
          <p:nvPr/>
        </p:nvSpPr>
        <p:spPr bwMode="auto">
          <a:xfrm>
            <a:off x="5822950" y="1052736"/>
            <a:ext cx="292551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ea typeface="新細明體" pitchFamily="18" charset="-120"/>
              </a:defRPr>
            </a:lvl1pPr>
            <a:lvl2pPr marL="742950" indent="-285750">
              <a:defRPr>
                <a:solidFill>
                  <a:schemeClr val="tx1"/>
                </a:solidFill>
                <a:latin typeface="Calibri" pitchFamily="34" charset="0"/>
                <a:ea typeface="新細明體" pitchFamily="18" charset="-120"/>
              </a:defRPr>
            </a:lvl2pPr>
            <a:lvl3pPr marL="1143000" indent="-228600">
              <a:defRPr>
                <a:solidFill>
                  <a:schemeClr val="tx1"/>
                </a:solidFill>
                <a:latin typeface="Calibri" pitchFamily="34" charset="0"/>
                <a:ea typeface="新細明體" pitchFamily="18" charset="-120"/>
              </a:defRPr>
            </a:lvl3pPr>
            <a:lvl4pPr marL="1600200" indent="-228600">
              <a:defRPr>
                <a:solidFill>
                  <a:schemeClr val="tx1"/>
                </a:solidFill>
                <a:latin typeface="Calibri" pitchFamily="34" charset="0"/>
                <a:ea typeface="新細明體" pitchFamily="18" charset="-120"/>
              </a:defRPr>
            </a:lvl4pPr>
            <a:lvl5pPr marL="2057400" indent="-228600">
              <a:defRPr>
                <a:solidFill>
                  <a:schemeClr val="tx1"/>
                </a:solidFill>
                <a:latin typeface="Calibri" pitchFamily="34" charset="0"/>
                <a:ea typeface="新細明體" pitchFamily="18" charset="-120"/>
              </a:defRPr>
            </a:lvl5pPr>
            <a:lvl6pPr marL="2514600" indent="-228600" fontAlgn="base">
              <a:spcBef>
                <a:spcPct val="0"/>
              </a:spcBef>
              <a:spcAft>
                <a:spcPct val="0"/>
              </a:spcAft>
              <a:defRPr>
                <a:solidFill>
                  <a:schemeClr val="tx1"/>
                </a:solidFill>
                <a:latin typeface="Calibri" pitchFamily="34" charset="0"/>
                <a:ea typeface="新細明體" pitchFamily="18" charset="-120"/>
              </a:defRPr>
            </a:lvl6pPr>
            <a:lvl7pPr marL="2971800" indent="-228600" fontAlgn="base">
              <a:spcBef>
                <a:spcPct val="0"/>
              </a:spcBef>
              <a:spcAft>
                <a:spcPct val="0"/>
              </a:spcAft>
              <a:defRPr>
                <a:solidFill>
                  <a:schemeClr val="tx1"/>
                </a:solidFill>
                <a:latin typeface="Calibri" pitchFamily="34" charset="0"/>
                <a:ea typeface="新細明體" pitchFamily="18" charset="-120"/>
              </a:defRPr>
            </a:lvl7pPr>
            <a:lvl8pPr marL="3429000" indent="-228600" fontAlgn="base">
              <a:spcBef>
                <a:spcPct val="0"/>
              </a:spcBef>
              <a:spcAft>
                <a:spcPct val="0"/>
              </a:spcAft>
              <a:defRPr>
                <a:solidFill>
                  <a:schemeClr val="tx1"/>
                </a:solidFill>
                <a:latin typeface="Calibri" pitchFamily="34" charset="0"/>
                <a:ea typeface="新細明體" pitchFamily="18" charset="-120"/>
              </a:defRPr>
            </a:lvl8pPr>
            <a:lvl9pPr marL="3886200" indent="-228600" fontAlgn="base">
              <a:spcBef>
                <a:spcPct val="0"/>
              </a:spcBef>
              <a:spcAft>
                <a:spcPct val="0"/>
              </a:spcAft>
              <a:defRPr>
                <a:solidFill>
                  <a:schemeClr val="tx1"/>
                </a:solidFill>
                <a:latin typeface="Calibri" pitchFamily="34" charset="0"/>
                <a:ea typeface="新細明體" pitchFamily="18" charset="-120"/>
              </a:defRPr>
            </a:lvl9pPr>
          </a:lstStyle>
          <a:p>
            <a:r>
              <a:rPr kumimoji="0" lang="zh-TW" altLang="en-US" sz="4800" b="1" dirty="0">
                <a:solidFill>
                  <a:srgbClr val="002060"/>
                </a:solidFill>
              </a:rPr>
              <a:t>第十一組</a:t>
            </a:r>
          </a:p>
        </p:txBody>
      </p:sp>
      <p:sp>
        <p:nvSpPr>
          <p:cNvPr id="6" name="文字方塊 5"/>
          <p:cNvSpPr txBox="1"/>
          <p:nvPr/>
        </p:nvSpPr>
        <p:spPr>
          <a:xfrm>
            <a:off x="5822950" y="2225675"/>
            <a:ext cx="2555875" cy="2062103"/>
          </a:xfrm>
          <a:prstGeom prst="rect">
            <a:avLst/>
          </a:prstGeom>
          <a:noFill/>
        </p:spPr>
        <p:txBody>
          <a:bodyPr>
            <a:spAutoFit/>
          </a:bodyPr>
          <a:lstStyle/>
          <a:p>
            <a:pPr fontAlgn="auto">
              <a:spcBef>
                <a:spcPts val="0"/>
              </a:spcBef>
              <a:spcAft>
                <a:spcPts val="0"/>
              </a:spcAft>
              <a:defRPr/>
            </a:pPr>
            <a:r>
              <a:rPr kumimoji="0" lang="zh-TW" altLang="en-US" sz="3200" b="1" dirty="0">
                <a:solidFill>
                  <a:schemeClr val="accent6">
                    <a:lumMod val="50000"/>
                  </a:schemeClr>
                </a:solidFill>
                <a:latin typeface="+mn-lt"/>
                <a:ea typeface="+mn-ea"/>
              </a:rPr>
              <a:t>組員</a:t>
            </a:r>
            <a:r>
              <a:rPr kumimoji="0" lang="en-US" altLang="zh-TW" sz="3200" b="1" dirty="0">
                <a:solidFill>
                  <a:schemeClr val="accent6">
                    <a:lumMod val="50000"/>
                  </a:schemeClr>
                </a:solidFill>
                <a:latin typeface="+mn-lt"/>
                <a:ea typeface="+mn-ea"/>
              </a:rPr>
              <a:t>:</a:t>
            </a:r>
          </a:p>
          <a:p>
            <a:pPr marL="720000" eaLnBrk="0" fontAlgn="auto">
              <a:spcBef>
                <a:spcPts val="0"/>
              </a:spcBef>
              <a:spcAft>
                <a:spcPts val="0"/>
              </a:spcAft>
              <a:defRPr/>
            </a:pPr>
            <a:r>
              <a:rPr kumimoji="0" lang="en-US" altLang="zh-TW" sz="3200" b="1" dirty="0">
                <a:solidFill>
                  <a:schemeClr val="accent6">
                    <a:lumMod val="50000"/>
                  </a:schemeClr>
                </a:solidFill>
                <a:latin typeface="+mn-lt"/>
                <a:ea typeface="+mn-ea"/>
              </a:rPr>
              <a:t>19</a:t>
            </a:r>
            <a:r>
              <a:rPr kumimoji="0" lang="zh-TW" altLang="en-US" sz="3200" b="1" dirty="0">
                <a:solidFill>
                  <a:schemeClr val="accent6">
                    <a:lumMod val="50000"/>
                  </a:schemeClr>
                </a:solidFill>
                <a:latin typeface="+mn-lt"/>
                <a:ea typeface="+mn-ea"/>
              </a:rPr>
              <a:t>曾亭容</a:t>
            </a:r>
            <a:endParaRPr kumimoji="0" lang="en-US" altLang="zh-TW" sz="3200" b="1" dirty="0">
              <a:solidFill>
                <a:schemeClr val="accent6">
                  <a:lumMod val="50000"/>
                </a:schemeClr>
              </a:solidFill>
              <a:latin typeface="+mn-lt"/>
              <a:ea typeface="+mn-ea"/>
            </a:endParaRPr>
          </a:p>
          <a:p>
            <a:pPr marL="720000" eaLnBrk="0" fontAlgn="auto">
              <a:spcBef>
                <a:spcPts val="0"/>
              </a:spcBef>
              <a:spcAft>
                <a:spcPts val="0"/>
              </a:spcAft>
              <a:defRPr/>
            </a:pPr>
            <a:r>
              <a:rPr kumimoji="0" lang="en-US" altLang="zh-TW" sz="3200" b="1" dirty="0">
                <a:solidFill>
                  <a:schemeClr val="accent6">
                    <a:lumMod val="50000"/>
                  </a:schemeClr>
                </a:solidFill>
                <a:latin typeface="+mn-lt"/>
                <a:ea typeface="+mn-ea"/>
              </a:rPr>
              <a:t>26</a:t>
            </a:r>
            <a:r>
              <a:rPr kumimoji="0" lang="zh-TW" altLang="en-US" sz="3200" b="1" dirty="0">
                <a:solidFill>
                  <a:schemeClr val="accent6">
                    <a:lumMod val="50000"/>
                  </a:schemeClr>
                </a:solidFill>
                <a:latin typeface="+mn-lt"/>
                <a:ea typeface="+mn-ea"/>
              </a:rPr>
              <a:t>蔣媛婷</a:t>
            </a:r>
            <a:endParaRPr kumimoji="0" lang="en-US" altLang="zh-TW" sz="3200" b="1" dirty="0">
              <a:solidFill>
                <a:schemeClr val="accent6">
                  <a:lumMod val="50000"/>
                </a:schemeClr>
              </a:solidFill>
              <a:latin typeface="+mn-lt"/>
              <a:ea typeface="+mn-ea"/>
            </a:endParaRPr>
          </a:p>
          <a:p>
            <a:pPr marL="720000" eaLnBrk="0" fontAlgn="auto">
              <a:spcBef>
                <a:spcPts val="0"/>
              </a:spcBef>
              <a:spcAft>
                <a:spcPts val="0"/>
              </a:spcAft>
              <a:defRPr/>
            </a:pPr>
            <a:r>
              <a:rPr kumimoji="0" lang="en-US" altLang="zh-TW" sz="3200" b="1" dirty="0">
                <a:solidFill>
                  <a:schemeClr val="accent6">
                    <a:lumMod val="50000"/>
                  </a:schemeClr>
                </a:solidFill>
                <a:latin typeface="+mn-lt"/>
                <a:ea typeface="+mn-ea"/>
              </a:rPr>
              <a:t>28</a:t>
            </a:r>
            <a:r>
              <a:rPr kumimoji="0" lang="zh-TW" altLang="en-US" sz="3200" b="1" dirty="0">
                <a:solidFill>
                  <a:schemeClr val="accent6">
                    <a:lumMod val="50000"/>
                  </a:schemeClr>
                </a:solidFill>
                <a:latin typeface="+mn-lt"/>
                <a:ea typeface="+mn-ea"/>
              </a:rPr>
              <a:t>鍾艾</a:t>
            </a:r>
            <a:r>
              <a:rPr kumimoji="0" lang="zh-TW" altLang="en-US" sz="3200" b="1" dirty="0" smtClean="0">
                <a:solidFill>
                  <a:schemeClr val="accent6">
                    <a:lumMod val="50000"/>
                  </a:schemeClr>
                </a:solidFill>
                <a:latin typeface="+mn-lt"/>
                <a:ea typeface="+mn-ea"/>
              </a:rPr>
              <a:t>凌</a:t>
            </a:r>
            <a:endParaRPr kumimoji="0" lang="en-US" altLang="zh-TW" sz="3200" b="1" dirty="0">
              <a:solidFill>
                <a:schemeClr val="accent6">
                  <a:lumMod val="50000"/>
                </a:schemeClr>
              </a:solidFill>
              <a:latin typeface="+mn-lt"/>
              <a:ea typeface="+mn-ea"/>
            </a:endParaRPr>
          </a:p>
        </p:txBody>
      </p:sp>
      <p:sp>
        <p:nvSpPr>
          <p:cNvPr id="7" name="標題 3"/>
          <p:cNvSpPr txBox="1">
            <a:spLocks noGrp="1"/>
          </p:cNvSpPr>
          <p:nvPr>
            <p:ph type="ctrTitle"/>
          </p:nvPr>
        </p:nvSpPr>
        <p:spPr>
          <a:xfrm>
            <a:off x="2501516" y="4802376"/>
            <a:ext cx="6642484" cy="1938992"/>
          </a:xfrm>
          <a:prstGeom prst="rect">
            <a:avLst/>
          </a:prstGeom>
          <a:noFill/>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kumimoji="0" lang="zh-TW" altLang="en-US" sz="1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mn-lt"/>
                <a:ea typeface="+mn-ea"/>
              </a:rPr>
              <a:t>大創百貨</a:t>
            </a:r>
          </a:p>
        </p:txBody>
      </p:sp>
    </p:spTree>
    <p:extLst>
      <p:ext uri="{BB962C8B-B14F-4D97-AF65-F5344CB8AC3E}">
        <p14:creationId xmlns:p14="http://schemas.microsoft.com/office/powerpoint/2010/main" val="227886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51520" y="260648"/>
            <a:ext cx="4752528" cy="1008112"/>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r>
              <a:rPr lang="zh-TW" altLang="en-U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正文●引註資料</a:t>
            </a:r>
            <a:endParaRPr lang="zh-TW" altLang="en-US"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文字方塊 2"/>
          <p:cNvSpPr txBox="1"/>
          <p:nvPr/>
        </p:nvSpPr>
        <p:spPr>
          <a:xfrm>
            <a:off x="683568" y="1340768"/>
            <a:ext cx="7200800" cy="5262979"/>
          </a:xfrm>
          <a:prstGeom prst="rect">
            <a:avLst/>
          </a:prstGeom>
          <a:noFill/>
        </p:spPr>
        <p:txBody>
          <a:bodyPr wrap="square" rtlCol="0">
            <a:spAutoFit/>
          </a:bodyPr>
          <a:lstStyle/>
          <a:p>
            <a:r>
              <a:rPr lang="zh-TW" altLang="zh-TW" sz="2400" b="1" dirty="0" smtClean="0">
                <a:latin typeface="微軟正黑體" pitchFamily="34" charset="-120"/>
                <a:ea typeface="微軟正黑體" pitchFamily="34" charset="-120"/>
              </a:rPr>
              <a:t>一、台灣大創（</a:t>
            </a:r>
            <a:r>
              <a:rPr lang="en-US" altLang="zh-TW" sz="2400" b="1" dirty="0" smtClean="0">
                <a:latin typeface="微軟正黑體" pitchFamily="34" charset="-120"/>
                <a:ea typeface="微軟正黑體" pitchFamily="34" charset="-120"/>
              </a:rPr>
              <a:t>DAISO</a:t>
            </a:r>
            <a:r>
              <a:rPr lang="zh-TW" altLang="zh-TW" sz="2400" b="1" dirty="0" smtClean="0">
                <a:latin typeface="微軟正黑體" pitchFamily="34" charset="-120"/>
                <a:ea typeface="微軟正黑體" pitchFamily="34" charset="-120"/>
              </a:rPr>
              <a:t>）百貨股份有限公司，取自</a:t>
            </a:r>
            <a:r>
              <a:rPr lang="en-US" altLang="zh-TW" sz="2400" b="1" dirty="0" smtClean="0">
                <a:latin typeface="微軟正黑體" pitchFamily="34" charset="-120"/>
                <a:ea typeface="微軟正黑體" pitchFamily="34" charset="-120"/>
              </a:rPr>
              <a:t>2015.02.24</a:t>
            </a:r>
            <a:r>
              <a:rPr lang="zh-TW" altLang="zh-TW" sz="2400" b="1" dirty="0" smtClean="0">
                <a:latin typeface="微軟正黑體" pitchFamily="34" charset="-120"/>
                <a:ea typeface="微軟正黑體" pitchFamily="34" charset="-120"/>
              </a:rPr>
              <a:t>：</a:t>
            </a:r>
          </a:p>
          <a:p>
            <a:r>
              <a:rPr lang="en-US" altLang="zh-TW" sz="2400" b="1" u="sng" dirty="0" smtClean="0">
                <a:latin typeface="微軟正黑體" pitchFamily="34" charset="-120"/>
                <a:ea typeface="微軟正黑體" pitchFamily="34" charset="-120"/>
                <a:hlinkClick r:id="rId2"/>
              </a:rPr>
              <a:t>http：//www.daiso.com.tw/</a:t>
            </a:r>
            <a:endParaRPr lang="zh-TW" altLang="zh-TW" sz="2400" b="1" dirty="0" smtClean="0">
              <a:latin typeface="微軟正黑體" pitchFamily="34" charset="-120"/>
              <a:ea typeface="微軟正黑體" pitchFamily="34" charset="-120"/>
            </a:endParaRPr>
          </a:p>
          <a:p>
            <a:r>
              <a:rPr lang="en-US" altLang="zh-TW" sz="2400" b="1" dirty="0" smtClean="0">
                <a:latin typeface="微軟正黑體" pitchFamily="34" charset="-120"/>
                <a:ea typeface="微軟正黑體" pitchFamily="34" charset="-120"/>
              </a:rPr>
              <a:t> </a:t>
            </a:r>
            <a:endParaRPr lang="zh-TW" altLang="zh-TW" sz="2400" b="1" dirty="0" smtClean="0">
              <a:latin typeface="微軟正黑體" pitchFamily="34" charset="-120"/>
              <a:ea typeface="微軟正黑體" pitchFamily="34" charset="-120"/>
            </a:endParaRPr>
          </a:p>
          <a:p>
            <a:r>
              <a:rPr lang="zh-TW" altLang="zh-TW" sz="2400" b="1" dirty="0" smtClean="0">
                <a:latin typeface="微軟正黑體" pitchFamily="34" charset="-120"/>
                <a:ea typeface="微軟正黑體" pitchFamily="34" charset="-120"/>
              </a:rPr>
              <a:t>二、</a:t>
            </a:r>
            <a:r>
              <a:rPr lang="en-US" altLang="zh-TW" sz="2400" b="1" dirty="0" err="1" smtClean="0">
                <a:latin typeface="微軟正黑體" pitchFamily="34" charset="-120"/>
                <a:ea typeface="微軟正黑體" pitchFamily="34" charset="-120"/>
              </a:rPr>
              <a:t>mymy</a:t>
            </a:r>
            <a:r>
              <a:rPr lang="zh-TW" altLang="zh-TW" sz="2400" b="1" dirty="0" smtClean="0">
                <a:latin typeface="微軟正黑體" pitchFamily="34" charset="-120"/>
                <a:ea typeface="微軟正黑體" pitchFamily="34" charset="-120"/>
              </a:rPr>
              <a:t>開店（</a:t>
            </a:r>
            <a:r>
              <a:rPr lang="en-US" altLang="zh-TW" sz="2400" b="1" dirty="0" smtClean="0">
                <a:latin typeface="微軟正黑體" pitchFamily="34" charset="-120"/>
                <a:ea typeface="微軟正黑體" pitchFamily="34" charset="-120"/>
              </a:rPr>
              <a:t>2013</a:t>
            </a:r>
            <a:r>
              <a:rPr lang="zh-TW" altLang="zh-TW" sz="2400" b="1" dirty="0" smtClean="0">
                <a:latin typeface="微軟正黑體" pitchFamily="34" charset="-120"/>
                <a:ea typeface="微軟正黑體" pitchFamily="34" charset="-120"/>
              </a:rPr>
              <a:t>）。價格策略</a:t>
            </a:r>
            <a:r>
              <a:rPr lang="en-US" altLang="zh-TW" sz="2400" b="1" dirty="0" smtClean="0">
                <a:latin typeface="微軟正黑體" pitchFamily="34" charset="-120"/>
                <a:ea typeface="微軟正黑體" pitchFamily="34" charset="-120"/>
              </a:rPr>
              <a:t>-</a:t>
            </a:r>
            <a:r>
              <a:rPr lang="zh-TW" altLang="zh-TW" sz="2400" b="1" dirty="0" smtClean="0">
                <a:latin typeface="微軟正黑體" pitchFamily="34" charset="-120"/>
                <a:ea typeface="微軟正黑體" pitchFamily="34" charset="-120"/>
              </a:rPr>
              <a:t>如何訂定一個讓消費者心動的價格。</a:t>
            </a:r>
            <a:r>
              <a:rPr lang="en-US" altLang="zh-TW" sz="2400" b="1" u="sng" dirty="0" smtClean="0">
                <a:latin typeface="微軟正黑體" pitchFamily="34" charset="-120"/>
                <a:ea typeface="微軟正黑體" pitchFamily="34" charset="-120"/>
                <a:hlinkClick r:id="rId3"/>
              </a:rPr>
              <a:t>http://open.mymy.tw/index-traitshow.html?id=90</a:t>
            </a:r>
            <a:r>
              <a:rPr lang="zh-TW" altLang="zh-TW" sz="2400" b="1" dirty="0" smtClean="0">
                <a:latin typeface="微軟正黑體" pitchFamily="34" charset="-120"/>
                <a:ea typeface="微軟正黑體" pitchFamily="34" charset="-120"/>
              </a:rPr>
              <a:t>。</a:t>
            </a:r>
          </a:p>
          <a:p>
            <a:r>
              <a:rPr lang="en-US" altLang="zh-TW" sz="2400" b="1" dirty="0" smtClean="0">
                <a:latin typeface="微軟正黑體" pitchFamily="34" charset="-120"/>
                <a:ea typeface="微軟正黑體" pitchFamily="34" charset="-120"/>
              </a:rPr>
              <a:t> </a:t>
            </a:r>
            <a:endParaRPr lang="zh-TW" altLang="zh-TW" sz="2400" b="1" dirty="0" smtClean="0">
              <a:latin typeface="微軟正黑體" pitchFamily="34" charset="-120"/>
              <a:ea typeface="微軟正黑體" pitchFamily="34" charset="-120"/>
            </a:endParaRPr>
          </a:p>
          <a:p>
            <a:r>
              <a:rPr lang="zh-TW" altLang="zh-TW" sz="2400" b="1" dirty="0" smtClean="0">
                <a:latin typeface="微軟正黑體" pitchFamily="34" charset="-120"/>
                <a:ea typeface="微軟正黑體" pitchFamily="34" charset="-120"/>
              </a:rPr>
              <a:t>三、葉伊修（</a:t>
            </a:r>
            <a:r>
              <a:rPr lang="en-US" altLang="zh-TW" sz="2400" b="1" dirty="0" smtClean="0">
                <a:latin typeface="微軟正黑體" pitchFamily="34" charset="-120"/>
                <a:ea typeface="微軟正黑體" pitchFamily="34" charset="-120"/>
              </a:rPr>
              <a:t>2009</a:t>
            </a:r>
            <a:r>
              <a:rPr lang="zh-TW" altLang="zh-TW" sz="2400" b="1" dirty="0" smtClean="0">
                <a:latin typeface="微軟正黑體" pitchFamily="34" charset="-120"/>
                <a:ea typeface="微軟正黑體" pitchFamily="34" charset="-120"/>
              </a:rPr>
              <a:t>）。商業概論實用背多分。台北市：東岱。</a:t>
            </a:r>
          </a:p>
          <a:p>
            <a:r>
              <a:rPr lang="en-US" altLang="zh-TW" sz="2400" b="1" dirty="0" smtClean="0">
                <a:latin typeface="微軟正黑體" pitchFamily="34" charset="-120"/>
                <a:ea typeface="微軟正黑體" pitchFamily="34" charset="-120"/>
              </a:rPr>
              <a:t> </a:t>
            </a:r>
            <a:endParaRPr lang="zh-TW" altLang="zh-TW" sz="2400" b="1" dirty="0" smtClean="0">
              <a:latin typeface="微軟正黑體" pitchFamily="34" charset="-120"/>
              <a:ea typeface="微軟正黑體" pitchFamily="34" charset="-120"/>
            </a:endParaRPr>
          </a:p>
          <a:p>
            <a:r>
              <a:rPr lang="zh-TW" altLang="zh-TW" sz="2400" b="1" dirty="0" smtClean="0">
                <a:latin typeface="微軟正黑體" pitchFamily="34" charset="-120"/>
                <a:ea typeface="微軟正黑體" pitchFamily="34" charset="-120"/>
              </a:rPr>
              <a:t>四、陳凱俐、柯銳杰、王俊如（</a:t>
            </a:r>
            <a:r>
              <a:rPr lang="en-US" altLang="zh-TW" sz="2400" b="1" dirty="0" smtClean="0">
                <a:latin typeface="微軟正黑體" pitchFamily="34" charset="-120"/>
                <a:ea typeface="微軟正黑體" pitchFamily="34" charset="-120"/>
              </a:rPr>
              <a:t>2000</a:t>
            </a:r>
            <a:r>
              <a:rPr lang="zh-TW" altLang="zh-TW" sz="2400" b="1" dirty="0" smtClean="0">
                <a:latin typeface="微軟正黑體" pitchFamily="34" charset="-120"/>
                <a:ea typeface="微軟正黑體" pitchFamily="34" charset="-120"/>
              </a:rPr>
              <a:t>）。專題製作。新北市：全華。</a:t>
            </a:r>
            <a:endParaRPr lang="zh-TW" altLang="en-US" sz="2400" b="1" dirty="0">
              <a:latin typeface="微軟正黑體" pitchFamily="34" charset="-120"/>
              <a:ea typeface="微軟正黑體" pitchFamily="34" charset="-120"/>
            </a:endParaRPr>
          </a:p>
        </p:txBody>
      </p:sp>
    </p:spTree>
    <p:extLst>
      <p:ext uri="{BB962C8B-B14F-4D97-AF65-F5344CB8AC3E}">
        <p14:creationId xmlns:p14="http://schemas.microsoft.com/office/powerpoint/2010/main" val="3105378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xit" presetSubtype="21" fill="hold" grpId="0" nodeType="clickEffect">
                                  <p:stCondLst>
                                    <p:cond delay="0"/>
                                  </p:stCondLst>
                                  <p:childTnLst>
                                    <p:animEffect transition="out" filter="barn(inVertical)">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4" presetClass="exit" presetSubtype="10" fill="hold" grpId="0" nodeType="clickEffect">
                                  <p:stCondLst>
                                    <p:cond delay="0"/>
                                  </p:stCondLst>
                                  <p:childTnLst>
                                    <p:animEffect transition="out" filter="randombar(horizontal)">
                                      <p:cBhvr>
                                        <p:cTn id="11" dur="500"/>
                                        <p:tgtEl>
                                          <p:spTgt spid="3"/>
                                        </p:tgtEl>
                                      </p:cBhvr>
                                    </p:animEffect>
                                    <p:set>
                                      <p:cBhvr>
                                        <p:cTn id="12"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a:spLocks noGrp="1"/>
          </p:cNvSpPr>
          <p:nvPr>
            <p:ph type="title"/>
          </p:nvPr>
        </p:nvSpPr>
        <p:spPr>
          <a:xfrm>
            <a:off x="179512" y="260648"/>
            <a:ext cx="4536504" cy="1008112"/>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r>
              <a:rPr lang="zh-TW" altLang="zh-TW"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前言</a:t>
            </a:r>
            <a:r>
              <a:rPr lang="zh-TW" altLang="en-U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r>
              <a:rPr lang="zh-TW" altLang="zh-TW"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研究動機</a:t>
            </a:r>
            <a:endParaRPr lang="zh-TW" altLang="en-US"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文字方塊 4"/>
          <p:cNvSpPr txBox="1"/>
          <p:nvPr/>
        </p:nvSpPr>
        <p:spPr>
          <a:xfrm>
            <a:off x="827584" y="1772816"/>
            <a:ext cx="7560840" cy="3970318"/>
          </a:xfrm>
          <a:prstGeom prst="rect">
            <a:avLst/>
          </a:prstGeom>
          <a:noFill/>
        </p:spPr>
        <p:txBody>
          <a:bodyPr wrap="square" rtlCol="0">
            <a:spAutoFit/>
          </a:bodyPr>
          <a:lstStyle/>
          <a:p>
            <a:pPr algn="just" hangingPunct="0"/>
            <a:r>
              <a:rPr lang="zh-TW" altLang="zh-TW" sz="3600" b="1" dirty="0">
                <a:latin typeface="微軟正黑體" pitchFamily="34" charset="-120"/>
                <a:ea typeface="微軟正黑體" pitchFamily="34" charset="-120"/>
              </a:rPr>
              <a:t>「</a:t>
            </a:r>
            <a:r>
              <a:rPr lang="zh-TW" altLang="zh-TW" sz="3600" b="1" dirty="0">
                <a:solidFill>
                  <a:schemeClr val="accent6">
                    <a:lumMod val="50000"/>
                  </a:schemeClr>
                </a:solidFill>
                <a:latin typeface="微軟正黑體" pitchFamily="34" charset="-120"/>
                <a:ea typeface="微軟正黑體" pitchFamily="34" charset="-120"/>
              </a:rPr>
              <a:t>什麼都漲，唯獨</a:t>
            </a:r>
            <a:r>
              <a:rPr lang="zh-TW" altLang="zh-TW" sz="3600" b="1" dirty="0" smtClean="0">
                <a:solidFill>
                  <a:schemeClr val="accent6">
                    <a:lumMod val="50000"/>
                  </a:schemeClr>
                </a:solidFill>
                <a:latin typeface="微軟正黑體" pitchFamily="34" charset="-120"/>
                <a:ea typeface="微軟正黑體" pitchFamily="34" charset="-120"/>
              </a:rPr>
              <a:t>薪水</a:t>
            </a:r>
            <a:r>
              <a:rPr lang="zh-TW" altLang="en-US" sz="3600" b="1" dirty="0" smtClean="0">
                <a:solidFill>
                  <a:schemeClr val="accent6">
                    <a:lumMod val="50000"/>
                  </a:schemeClr>
                </a:solidFill>
                <a:latin typeface="微軟正黑體" pitchFamily="34" charset="-120"/>
                <a:ea typeface="微軟正黑體" pitchFamily="34" charset="-120"/>
              </a:rPr>
              <a:t>不</a:t>
            </a:r>
            <a:r>
              <a:rPr lang="zh-TW" altLang="zh-TW" sz="3600" b="1" dirty="0" smtClean="0">
                <a:solidFill>
                  <a:schemeClr val="accent6">
                    <a:lumMod val="50000"/>
                  </a:schemeClr>
                </a:solidFill>
                <a:latin typeface="微軟正黑體" pitchFamily="34" charset="-120"/>
                <a:ea typeface="微軟正黑體" pitchFamily="34" charset="-120"/>
              </a:rPr>
              <a:t>漲</a:t>
            </a:r>
            <a:r>
              <a:rPr lang="zh-TW" altLang="zh-TW" sz="3600" b="1" dirty="0">
                <a:latin typeface="微軟正黑體" pitchFamily="34" charset="-120"/>
                <a:ea typeface="微軟正黑體" pitchFamily="34" charset="-120"/>
              </a:rPr>
              <a:t>」的情況下，百貨</a:t>
            </a:r>
            <a:r>
              <a:rPr lang="zh-TW" altLang="zh-TW" sz="3600" b="1" dirty="0" smtClean="0">
                <a:latin typeface="微軟正黑體" pitchFamily="34" charset="-120"/>
                <a:ea typeface="微軟正黑體" pitchFamily="34" charset="-120"/>
              </a:rPr>
              <a:t>商品競爭</a:t>
            </a:r>
            <a:r>
              <a:rPr lang="zh-TW" altLang="en-US" sz="3600" b="1" dirty="0">
                <a:latin typeface="微軟正黑體" pitchFamily="34" charset="-120"/>
                <a:ea typeface="微軟正黑體" pitchFamily="34" charset="-120"/>
              </a:rPr>
              <a:t>相當</a:t>
            </a:r>
            <a:r>
              <a:rPr lang="zh-TW" altLang="zh-TW" sz="3600" b="1" dirty="0" smtClean="0">
                <a:latin typeface="微軟正黑體" pitchFamily="34" charset="-120"/>
                <a:ea typeface="微軟正黑體" pitchFamily="34" charset="-120"/>
              </a:rPr>
              <a:t>激烈！而</a:t>
            </a:r>
            <a:r>
              <a:rPr lang="zh-TW" altLang="zh-TW" sz="3600" b="1" dirty="0">
                <a:latin typeface="微軟正黑體" pitchFamily="34" charset="-120"/>
                <a:ea typeface="微軟正黑體" pitchFamily="34" charset="-120"/>
              </a:rPr>
              <a:t>我們發現大</a:t>
            </a:r>
            <a:r>
              <a:rPr lang="zh-TW" altLang="zh-TW" sz="3600" b="1" dirty="0" smtClean="0">
                <a:latin typeface="微軟正黑體" pitchFamily="34" charset="-120"/>
                <a:ea typeface="微軟正黑體" pitchFamily="34" charset="-120"/>
              </a:rPr>
              <a:t>創</a:t>
            </a:r>
            <a:r>
              <a:rPr lang="zh-TW" altLang="en-US" sz="3600" b="1" dirty="0" smtClean="0">
                <a:latin typeface="微軟正黑體" pitchFamily="34" charset="-120"/>
                <a:ea typeface="微軟正黑體" pitchFamily="34" charset="-120"/>
              </a:rPr>
              <a:t>百貨</a:t>
            </a:r>
            <a:r>
              <a:rPr lang="zh-TW" altLang="zh-TW" sz="3600" b="1" dirty="0" smtClean="0">
                <a:latin typeface="微軟正黑體" pitchFamily="34" charset="-120"/>
                <a:ea typeface="微軟正黑體" pitchFamily="34" charset="-120"/>
              </a:rPr>
              <a:t>在競爭極</a:t>
            </a:r>
            <a:r>
              <a:rPr lang="zh-TW" altLang="en-US" sz="3600" b="1" dirty="0">
                <a:latin typeface="微軟正黑體" pitchFamily="34" charset="-120"/>
                <a:ea typeface="微軟正黑體" pitchFamily="34" charset="-120"/>
              </a:rPr>
              <a:t>激烈</a:t>
            </a:r>
            <a:r>
              <a:rPr lang="zh-TW" altLang="zh-TW" sz="3600" b="1" dirty="0" smtClean="0">
                <a:latin typeface="微軟正黑體" pitchFamily="34" charset="-120"/>
                <a:ea typeface="微軟正黑體" pitchFamily="34" charset="-120"/>
              </a:rPr>
              <a:t>的</a:t>
            </a:r>
            <a:r>
              <a:rPr lang="zh-TW" altLang="zh-TW" sz="3600" b="1" dirty="0">
                <a:latin typeface="微軟正黑體" pitchFamily="34" charset="-120"/>
                <a:ea typeface="微軟正黑體" pitchFamily="34" charset="-120"/>
              </a:rPr>
              <a:t>市場中，</a:t>
            </a:r>
            <a:r>
              <a:rPr lang="zh-TW" altLang="zh-TW" sz="3600" b="1" dirty="0" smtClean="0">
                <a:latin typeface="微軟正黑體" pitchFamily="34" charset="-120"/>
                <a:ea typeface="微軟正黑體" pitchFamily="34" charset="-120"/>
              </a:rPr>
              <a:t>業績逐步增長</a:t>
            </a:r>
            <a:r>
              <a:rPr lang="zh-TW" altLang="en-US" sz="3600" b="1" dirty="0" smtClean="0">
                <a:latin typeface="微軟正黑體" pitchFamily="34" charset="-120"/>
                <a:ea typeface="微軟正黑體" pitchFamily="34" charset="-120"/>
              </a:rPr>
              <a:t>。以下為</a:t>
            </a:r>
            <a:r>
              <a:rPr lang="zh-TW" altLang="zh-TW" sz="3600" b="1" dirty="0" smtClean="0">
                <a:latin typeface="微軟正黑體" pitchFamily="34" charset="-120"/>
                <a:ea typeface="微軟正黑體" pitchFamily="34" charset="-120"/>
              </a:rPr>
              <a:t>我們本次的研究動機</a:t>
            </a:r>
            <a:r>
              <a:rPr lang="en-US" altLang="zh-TW" sz="3600" b="1" dirty="0" smtClean="0">
                <a:latin typeface="微軟正黑體" pitchFamily="34" charset="-120"/>
                <a:ea typeface="微軟正黑體" pitchFamily="34" charset="-120"/>
              </a:rPr>
              <a:t>:</a:t>
            </a:r>
            <a:r>
              <a:rPr lang="zh-TW" altLang="en-US" sz="3600" b="1" dirty="0" smtClean="0">
                <a:latin typeface="微軟正黑體" pitchFamily="34" charset="-120"/>
                <a:ea typeface="微軟正黑體" pitchFamily="34" charset="-120"/>
              </a:rPr>
              <a:t>它的</a:t>
            </a:r>
            <a:r>
              <a:rPr lang="zh-TW" altLang="zh-TW" sz="3600" b="1" dirty="0" smtClean="0">
                <a:latin typeface="微軟正黑體" pitchFamily="34" charset="-120"/>
                <a:ea typeface="微軟正黑體" pitchFamily="34" charset="-120"/>
              </a:rPr>
              <a:t>經營</a:t>
            </a:r>
            <a:r>
              <a:rPr lang="zh-TW" altLang="zh-TW" sz="3600" b="1" dirty="0">
                <a:latin typeface="微軟正黑體" pitchFamily="34" charset="-120"/>
                <a:ea typeface="微軟正黑體" pitchFamily="34" charset="-120"/>
              </a:rPr>
              <a:t>策略為何？購買大創商品的消費者行為及購買意願為何</a:t>
            </a:r>
            <a:r>
              <a:rPr lang="zh-TW" altLang="zh-TW" sz="3600" b="1" dirty="0" smtClean="0">
                <a:latin typeface="微軟正黑體" pitchFamily="34" charset="-120"/>
                <a:ea typeface="微軟正黑體" pitchFamily="34" charset="-120"/>
              </a:rPr>
              <a:t>？</a:t>
            </a:r>
            <a:endParaRPr lang="zh-TW" altLang="en-US" sz="3600" b="1" dirty="0">
              <a:latin typeface="微軟正黑體" pitchFamily="34" charset="-120"/>
              <a:ea typeface="微軟正黑體" pitchFamily="34" charset="-120"/>
            </a:endParaRPr>
          </a:p>
        </p:txBody>
      </p:sp>
    </p:spTree>
    <p:extLst>
      <p:ext uri="{BB962C8B-B14F-4D97-AF65-F5344CB8AC3E}">
        <p14:creationId xmlns:p14="http://schemas.microsoft.com/office/powerpoint/2010/main" val="1455915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a:spLocks noGrp="1"/>
          </p:cNvSpPr>
          <p:nvPr>
            <p:ph type="title"/>
          </p:nvPr>
        </p:nvSpPr>
        <p:spPr>
          <a:xfrm>
            <a:off x="179512" y="260648"/>
            <a:ext cx="4824536" cy="1008112"/>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r>
              <a:rPr lang="zh-TW" altLang="zh-TW"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前言</a:t>
            </a:r>
            <a:r>
              <a:rPr lang="zh-TW" altLang="en-U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r>
              <a:rPr lang="zh-TW" altLang="zh-TW"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研究目的</a:t>
            </a:r>
            <a:endParaRPr lang="zh-TW" altLang="en-US"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內容版面配置區 2"/>
          <p:cNvSpPr>
            <a:spLocks noGrp="1"/>
          </p:cNvSpPr>
          <p:nvPr>
            <p:ph idx="1"/>
          </p:nvPr>
        </p:nvSpPr>
        <p:spPr>
          <a:xfrm>
            <a:off x="611560" y="1412776"/>
            <a:ext cx="8229600" cy="4709120"/>
          </a:xfrm>
        </p:spPr>
        <p:txBody>
          <a:bodyPr>
            <a:noAutofit/>
          </a:bodyPr>
          <a:lstStyle/>
          <a:p>
            <a:r>
              <a:rPr lang="zh-TW" altLang="zh-TW" sz="3600" b="1" dirty="0">
                <a:latin typeface="微軟正黑體" pitchFamily="34" charset="-120"/>
                <a:ea typeface="微軟正黑體" pitchFamily="34" charset="-120"/>
              </a:rPr>
              <a:t>了解大創百貨的經營</a:t>
            </a:r>
            <a:r>
              <a:rPr lang="zh-TW" altLang="zh-TW" sz="3600" b="1" dirty="0" smtClean="0">
                <a:latin typeface="微軟正黑體" pitchFamily="34" charset="-120"/>
                <a:ea typeface="微軟正黑體" pitchFamily="34" charset="-120"/>
              </a:rPr>
              <a:t>理念</a:t>
            </a:r>
            <a:endParaRPr lang="en-US" altLang="zh-TW" sz="3600" b="1" dirty="0" smtClean="0">
              <a:latin typeface="微軟正黑體" pitchFamily="34" charset="-120"/>
              <a:ea typeface="微軟正黑體" pitchFamily="34" charset="-120"/>
            </a:endParaRPr>
          </a:p>
          <a:p>
            <a:endParaRPr lang="zh-TW" altLang="zh-TW" sz="1200" b="1" dirty="0">
              <a:latin typeface="微軟正黑體" pitchFamily="34" charset="-120"/>
              <a:ea typeface="微軟正黑體" pitchFamily="34" charset="-120"/>
            </a:endParaRPr>
          </a:p>
          <a:p>
            <a:r>
              <a:rPr lang="zh-TW" altLang="zh-TW" sz="3600" b="1" dirty="0">
                <a:latin typeface="微軟正黑體" pitchFamily="34" charset="-120"/>
                <a:ea typeface="微軟正黑體" pitchFamily="34" charset="-120"/>
              </a:rPr>
              <a:t>分析大創如何以低價銷售並維持高品質商品之</a:t>
            </a:r>
            <a:r>
              <a:rPr lang="zh-TW" altLang="zh-TW" sz="3600" b="1" dirty="0" smtClean="0">
                <a:latin typeface="微軟正黑體" pitchFamily="34" charset="-120"/>
                <a:ea typeface="微軟正黑體" pitchFamily="34" charset="-120"/>
              </a:rPr>
              <a:t>因素</a:t>
            </a:r>
            <a:endParaRPr lang="en-US" altLang="zh-TW" sz="3600" b="1" dirty="0" smtClean="0">
              <a:latin typeface="微軟正黑體" pitchFamily="34" charset="-120"/>
              <a:ea typeface="微軟正黑體" pitchFamily="34" charset="-120"/>
            </a:endParaRPr>
          </a:p>
          <a:p>
            <a:endParaRPr lang="zh-TW" altLang="zh-TW" sz="1200" b="1" dirty="0">
              <a:latin typeface="微軟正黑體" pitchFamily="34" charset="-120"/>
              <a:ea typeface="微軟正黑體" pitchFamily="34" charset="-120"/>
            </a:endParaRPr>
          </a:p>
          <a:p>
            <a:r>
              <a:rPr lang="zh-TW" altLang="zh-TW" sz="3600" b="1" dirty="0">
                <a:latin typeface="微軟正黑體" pitchFamily="34" charset="-120"/>
                <a:ea typeface="微軟正黑體" pitchFamily="34" charset="-120"/>
              </a:rPr>
              <a:t>探討研究大創百貨行銷</a:t>
            </a:r>
            <a:r>
              <a:rPr lang="en-US" altLang="zh-TW" sz="3600" b="1" dirty="0">
                <a:latin typeface="微軟正黑體" pitchFamily="34" charset="-120"/>
                <a:ea typeface="微軟正黑體" pitchFamily="34" charset="-120"/>
              </a:rPr>
              <a:t>4P</a:t>
            </a:r>
            <a:r>
              <a:rPr lang="zh-TW" altLang="zh-TW" sz="3600" b="1" dirty="0">
                <a:latin typeface="微軟正黑體" pitchFamily="34" charset="-120"/>
                <a:ea typeface="微軟正黑體" pitchFamily="34" charset="-120"/>
              </a:rPr>
              <a:t>、</a:t>
            </a:r>
            <a:r>
              <a:rPr lang="en-US" altLang="zh-TW" sz="3600" b="1" dirty="0" smtClean="0">
                <a:latin typeface="微軟正黑體" pitchFamily="34" charset="-120"/>
                <a:ea typeface="微軟正黑體" pitchFamily="34" charset="-120"/>
              </a:rPr>
              <a:t>SWOT</a:t>
            </a:r>
          </a:p>
          <a:p>
            <a:endParaRPr lang="en-US" altLang="zh-TW" sz="1200" b="1" dirty="0" smtClean="0">
              <a:latin typeface="微軟正黑體" pitchFamily="34" charset="-120"/>
              <a:ea typeface="微軟正黑體" pitchFamily="34" charset="-120"/>
            </a:endParaRPr>
          </a:p>
          <a:p>
            <a:r>
              <a:rPr lang="zh-TW" altLang="zh-TW" sz="3600" b="1" dirty="0">
                <a:latin typeface="微軟正黑體" pitchFamily="34" charset="-120"/>
                <a:ea typeface="微軟正黑體" pitchFamily="34" charset="-120"/>
              </a:rPr>
              <a:t>綜合研究結果，探討消費者為什麼會選擇購買大創百貨的商品</a:t>
            </a:r>
          </a:p>
        </p:txBody>
      </p:sp>
    </p:spTree>
    <p:extLst>
      <p:ext uri="{BB962C8B-B14F-4D97-AF65-F5344CB8AC3E}">
        <p14:creationId xmlns:p14="http://schemas.microsoft.com/office/powerpoint/2010/main" val="4269595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down)">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wipe(down)">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wipe(down)">
                                      <p:cBhvr>
                                        <p:cTn id="2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a:spLocks noGrp="1"/>
          </p:cNvSpPr>
          <p:nvPr>
            <p:ph type="title"/>
          </p:nvPr>
        </p:nvSpPr>
        <p:spPr>
          <a:xfrm>
            <a:off x="179512" y="260648"/>
            <a:ext cx="4896544" cy="1008112"/>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r>
              <a:rPr lang="zh-TW" altLang="zh-TW"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前言</a:t>
            </a:r>
            <a:r>
              <a:rPr lang="zh-TW" altLang="en-U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r>
              <a:rPr lang="zh-TW" altLang="zh-TW"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研究</a:t>
            </a:r>
            <a:r>
              <a:rPr lang="zh-TW" altLang="en-U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方法</a:t>
            </a:r>
            <a:endParaRPr lang="zh-TW" altLang="en-US"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文字方塊 5"/>
          <p:cNvSpPr txBox="1"/>
          <p:nvPr/>
        </p:nvSpPr>
        <p:spPr>
          <a:xfrm>
            <a:off x="683568" y="1484784"/>
            <a:ext cx="8064896" cy="4524315"/>
          </a:xfrm>
          <a:prstGeom prst="rect">
            <a:avLst/>
          </a:prstGeom>
          <a:noFill/>
        </p:spPr>
        <p:txBody>
          <a:bodyPr wrap="square" rtlCol="0">
            <a:spAutoFit/>
          </a:bodyPr>
          <a:lstStyle/>
          <a:p>
            <a:r>
              <a:rPr lang="en-US" altLang="zh-TW" sz="3600" b="1" dirty="0" smtClean="0">
                <a:solidFill>
                  <a:schemeClr val="accent6">
                    <a:lumMod val="50000"/>
                  </a:schemeClr>
                </a:solidFill>
                <a:latin typeface="微軟正黑體" pitchFamily="34" charset="-120"/>
                <a:ea typeface="微軟正黑體" pitchFamily="34" charset="-120"/>
              </a:rPr>
              <a:t>1.</a:t>
            </a:r>
            <a:r>
              <a:rPr lang="zh-TW" altLang="zh-TW" sz="3600" b="1" dirty="0" smtClean="0">
                <a:solidFill>
                  <a:schemeClr val="accent6">
                    <a:lumMod val="50000"/>
                  </a:schemeClr>
                </a:solidFill>
                <a:latin typeface="微軟正黑體" pitchFamily="34" charset="-120"/>
                <a:ea typeface="微軟正黑體" pitchFamily="34" charset="-120"/>
              </a:rPr>
              <a:t>文獻</a:t>
            </a:r>
            <a:r>
              <a:rPr lang="zh-TW" altLang="zh-TW" sz="3600" b="1" dirty="0">
                <a:solidFill>
                  <a:schemeClr val="accent6">
                    <a:lumMod val="50000"/>
                  </a:schemeClr>
                </a:solidFill>
                <a:latin typeface="微軟正黑體" pitchFamily="34" charset="-120"/>
                <a:ea typeface="微軟正黑體" pitchFamily="34" charset="-120"/>
              </a:rPr>
              <a:t>分析法</a:t>
            </a:r>
            <a:r>
              <a:rPr lang="zh-TW" altLang="zh-TW" sz="3600" b="1" dirty="0" smtClean="0">
                <a:solidFill>
                  <a:schemeClr val="accent6">
                    <a:lumMod val="50000"/>
                  </a:schemeClr>
                </a:solidFill>
                <a:latin typeface="微軟正黑體" pitchFamily="34" charset="-120"/>
                <a:ea typeface="微軟正黑體" pitchFamily="34" charset="-120"/>
              </a:rPr>
              <a:t>：</a:t>
            </a:r>
            <a:endParaRPr lang="en-US" altLang="zh-TW" sz="3600" b="1" dirty="0" smtClean="0">
              <a:solidFill>
                <a:schemeClr val="accent6">
                  <a:lumMod val="50000"/>
                </a:schemeClr>
              </a:solidFill>
              <a:latin typeface="微軟正黑體" pitchFamily="34" charset="-120"/>
              <a:ea typeface="微軟正黑體" pitchFamily="34" charset="-120"/>
            </a:endParaRPr>
          </a:p>
          <a:p>
            <a:pPr indent="457200"/>
            <a:r>
              <a:rPr lang="zh-TW" altLang="zh-TW" sz="3600" b="1" dirty="0" smtClean="0">
                <a:latin typeface="微軟正黑體" pitchFamily="34" charset="-120"/>
                <a:ea typeface="微軟正黑體" pitchFamily="34" charset="-120"/>
              </a:rPr>
              <a:t>蒐集關於大創百貨的書報雜誌與網路資料，整理出所需之一切資料</a:t>
            </a:r>
            <a:endParaRPr lang="en-US" altLang="zh-TW" sz="3600" b="1" dirty="0" smtClean="0">
              <a:latin typeface="微軟正黑體" pitchFamily="34" charset="-120"/>
              <a:ea typeface="微軟正黑體" pitchFamily="34" charset="-120"/>
            </a:endParaRPr>
          </a:p>
          <a:p>
            <a:pPr indent="457200"/>
            <a:endParaRPr lang="en-US" altLang="zh-TW" sz="3600" b="1" dirty="0" smtClean="0">
              <a:latin typeface="微軟正黑體" pitchFamily="34" charset="-120"/>
              <a:ea typeface="微軟正黑體" pitchFamily="34" charset="-120"/>
            </a:endParaRPr>
          </a:p>
          <a:p>
            <a:r>
              <a:rPr lang="en-US" altLang="zh-TW" sz="3600" b="1" dirty="0" smtClean="0">
                <a:solidFill>
                  <a:schemeClr val="accent6">
                    <a:lumMod val="50000"/>
                  </a:schemeClr>
                </a:solidFill>
                <a:latin typeface="微軟正黑體" pitchFamily="34" charset="-120"/>
                <a:ea typeface="微軟正黑體" pitchFamily="34" charset="-120"/>
              </a:rPr>
              <a:t>2.</a:t>
            </a:r>
            <a:r>
              <a:rPr lang="zh-TW" altLang="zh-TW" sz="3600" b="1" dirty="0">
                <a:solidFill>
                  <a:schemeClr val="accent6">
                    <a:lumMod val="50000"/>
                  </a:schemeClr>
                </a:solidFill>
                <a:latin typeface="微軟正黑體" pitchFamily="34" charset="-120"/>
                <a:ea typeface="微軟正黑體" pitchFamily="34" charset="-120"/>
              </a:rPr>
              <a:t>問卷調查法</a:t>
            </a:r>
            <a:r>
              <a:rPr lang="zh-TW" altLang="zh-TW" sz="3600" b="1" dirty="0" smtClean="0">
                <a:solidFill>
                  <a:schemeClr val="accent6">
                    <a:lumMod val="50000"/>
                  </a:schemeClr>
                </a:solidFill>
                <a:latin typeface="微軟正黑體" pitchFamily="34" charset="-120"/>
                <a:ea typeface="微軟正黑體" pitchFamily="34" charset="-120"/>
              </a:rPr>
              <a:t>：</a:t>
            </a:r>
            <a:endParaRPr lang="en-US" altLang="zh-TW" sz="3600" b="1" dirty="0" smtClean="0">
              <a:solidFill>
                <a:schemeClr val="accent6">
                  <a:lumMod val="50000"/>
                </a:schemeClr>
              </a:solidFill>
              <a:latin typeface="微軟正黑體" pitchFamily="34" charset="-120"/>
              <a:ea typeface="微軟正黑體" pitchFamily="34" charset="-120"/>
            </a:endParaRPr>
          </a:p>
          <a:p>
            <a:pPr indent="457200"/>
            <a:r>
              <a:rPr lang="zh-TW" altLang="zh-TW" sz="3600" b="1" dirty="0" smtClean="0">
                <a:latin typeface="微軟正黑體" pitchFamily="34" charset="-120"/>
                <a:ea typeface="微軟正黑體" pitchFamily="34" charset="-120"/>
              </a:rPr>
              <a:t>藉</a:t>
            </a:r>
            <a:r>
              <a:rPr lang="zh-TW" altLang="zh-TW" sz="3600" b="1" dirty="0">
                <a:latin typeface="微軟正黑體" pitchFamily="34" charset="-120"/>
                <a:ea typeface="微軟正黑體" pitchFamily="34" charset="-120"/>
              </a:rPr>
              <a:t>由問卷調查的方式隨機抽樣消費者對大創百貨的消費行為及顧客滿意度</a:t>
            </a:r>
            <a:endParaRPr lang="en-US" altLang="zh-TW" sz="3600" b="1" dirty="0">
              <a:latin typeface="微軟正黑體" pitchFamily="34" charset="-120"/>
              <a:ea typeface="微軟正黑體" pitchFamily="34" charset="-120"/>
            </a:endParaRPr>
          </a:p>
          <a:p>
            <a:pPr indent="457200"/>
            <a:endParaRPr lang="en-US" altLang="zh-TW" dirty="0"/>
          </a:p>
          <a:p>
            <a:pPr indent="457200"/>
            <a:endParaRPr lang="en-US" altLang="zh-TW" dirty="0" smtClean="0"/>
          </a:p>
        </p:txBody>
      </p:sp>
    </p:spTree>
    <p:extLst>
      <p:ext uri="{BB962C8B-B14F-4D97-AF65-F5344CB8AC3E}">
        <p14:creationId xmlns:p14="http://schemas.microsoft.com/office/powerpoint/2010/main" val="2018038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a:spLocks noGrp="1"/>
          </p:cNvSpPr>
          <p:nvPr>
            <p:ph type="title"/>
          </p:nvPr>
        </p:nvSpPr>
        <p:spPr>
          <a:xfrm>
            <a:off x="179512" y="260648"/>
            <a:ext cx="4896544" cy="1008112"/>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r>
              <a:rPr lang="zh-TW" altLang="zh-TW"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前言</a:t>
            </a:r>
            <a:r>
              <a:rPr lang="zh-TW" altLang="en-U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r>
              <a:rPr lang="zh-TW" altLang="zh-TW"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研究流程</a:t>
            </a:r>
            <a:endParaRPr lang="zh-TW" altLang="en-US"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aphicFrame>
        <p:nvGraphicFramePr>
          <p:cNvPr id="5" name="內容版面配置區 3"/>
          <p:cNvGraphicFramePr>
            <a:graphicFrameLocks noGrp="1"/>
          </p:cNvGraphicFramePr>
          <p:nvPr>
            <p:ph idx="1"/>
            <p:extLst>
              <p:ext uri="{D42A27DB-BD31-4B8C-83A1-F6EECF244321}">
                <p14:modId xmlns:p14="http://schemas.microsoft.com/office/powerpoint/2010/main" val="46626065"/>
              </p:ext>
            </p:extLst>
          </p:nvPr>
        </p:nvGraphicFramePr>
        <p:xfrm>
          <a:off x="611560" y="1916113"/>
          <a:ext cx="8229600" cy="4710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409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a:spLocks noGrp="1"/>
          </p:cNvSpPr>
          <p:nvPr>
            <p:ph type="title"/>
          </p:nvPr>
        </p:nvSpPr>
        <p:spPr>
          <a:xfrm>
            <a:off x="179512" y="260648"/>
            <a:ext cx="7848872" cy="1008112"/>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r>
              <a:rPr lang="zh-TW" altLang="en-U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正文●</a:t>
            </a:r>
            <a:r>
              <a:rPr lang="zh-TW" altLang="zh-TW"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大創</a:t>
            </a:r>
            <a:r>
              <a:rPr lang="zh-TW" altLang="zh-TW"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百貨</a:t>
            </a:r>
            <a:r>
              <a:rPr lang="zh-TW" altLang="zh-TW"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之</a:t>
            </a:r>
            <a:r>
              <a:rPr lang="zh-TW" altLang="zh-TW"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經營</a:t>
            </a:r>
            <a:r>
              <a:rPr lang="zh-TW" altLang="zh-TW"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理念</a:t>
            </a:r>
            <a:endParaRPr lang="zh-TW" altLang="en-US"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文字方塊 4"/>
          <p:cNvSpPr txBox="1"/>
          <p:nvPr/>
        </p:nvSpPr>
        <p:spPr>
          <a:xfrm>
            <a:off x="1187624" y="1794722"/>
            <a:ext cx="7128792" cy="3416320"/>
          </a:xfrm>
          <a:prstGeom prst="rect">
            <a:avLst/>
          </a:prstGeom>
          <a:noFill/>
        </p:spPr>
        <p:txBody>
          <a:bodyPr wrap="square" rtlCol="0">
            <a:spAutoFit/>
          </a:bodyPr>
          <a:lstStyle/>
          <a:p>
            <a:pPr algn="just" hangingPunct="0"/>
            <a:r>
              <a:rPr lang="zh-TW" altLang="zh-TW" sz="3600" b="1" dirty="0">
                <a:latin typeface="微軟正黑體" pitchFamily="34" charset="-120"/>
                <a:ea typeface="微軟正黑體" pitchFamily="34" charset="-120"/>
              </a:rPr>
              <a:t>大創</a:t>
            </a:r>
            <a:r>
              <a:rPr lang="zh-TW" altLang="zh-TW" sz="3600" b="1" dirty="0" smtClean="0">
                <a:latin typeface="微軟正黑體" pitchFamily="34" charset="-120"/>
                <a:ea typeface="微軟正黑體" pitchFamily="34" charset="-120"/>
              </a:rPr>
              <a:t>百貨</a:t>
            </a:r>
            <a:r>
              <a:rPr lang="zh-TW" altLang="zh-TW" sz="3600" b="1" dirty="0" smtClean="0">
                <a:solidFill>
                  <a:schemeClr val="accent6">
                    <a:lumMod val="50000"/>
                  </a:schemeClr>
                </a:solidFill>
                <a:latin typeface="微軟正黑體" pitchFamily="34" charset="-120"/>
                <a:ea typeface="微軟正黑體" pitchFamily="34" charset="-120"/>
              </a:rPr>
              <a:t>傾聽</a:t>
            </a:r>
            <a:r>
              <a:rPr lang="zh-TW" altLang="en-US" sz="3600" b="1" dirty="0" smtClean="0">
                <a:solidFill>
                  <a:schemeClr val="accent6">
                    <a:lumMod val="50000"/>
                  </a:schemeClr>
                </a:solidFill>
                <a:latin typeface="微軟正黑體" pitchFamily="34" charset="-120"/>
                <a:ea typeface="微軟正黑體" pitchFamily="34" charset="-120"/>
              </a:rPr>
              <a:t>客戶心聲</a:t>
            </a:r>
            <a:r>
              <a:rPr lang="zh-TW" altLang="zh-TW" sz="3600" b="1" dirty="0" smtClean="0">
                <a:solidFill>
                  <a:schemeClr val="accent6">
                    <a:lumMod val="50000"/>
                  </a:schemeClr>
                </a:solidFill>
                <a:latin typeface="微軟正黑體" pitchFamily="34" charset="-120"/>
                <a:ea typeface="微軟正黑體" pitchFamily="34" charset="-120"/>
              </a:rPr>
              <a:t>，</a:t>
            </a:r>
            <a:r>
              <a:rPr lang="zh-TW" altLang="en-US" sz="3600" b="1" dirty="0" smtClean="0">
                <a:solidFill>
                  <a:schemeClr val="accent6">
                    <a:lumMod val="50000"/>
                  </a:schemeClr>
                </a:solidFill>
                <a:latin typeface="微軟正黑體" pitchFamily="34" charset="-120"/>
                <a:ea typeface="微軟正黑體" pitchFamily="34" charset="-120"/>
              </a:rPr>
              <a:t>朝向</a:t>
            </a:r>
            <a:r>
              <a:rPr lang="zh-TW" altLang="zh-TW" sz="3600" b="1" dirty="0" smtClean="0">
                <a:solidFill>
                  <a:schemeClr val="accent6">
                    <a:lumMod val="50000"/>
                  </a:schemeClr>
                </a:solidFill>
                <a:latin typeface="微軟正黑體" pitchFamily="34" charset="-120"/>
                <a:ea typeface="微軟正黑體" pitchFamily="34" charset="-120"/>
              </a:rPr>
              <a:t>產品多元化且致力研發獨特的商品，</a:t>
            </a:r>
            <a:r>
              <a:rPr lang="zh-TW" altLang="en-US" sz="3600" b="1" dirty="0" smtClean="0">
                <a:solidFill>
                  <a:schemeClr val="accent6">
                    <a:lumMod val="50000"/>
                  </a:schemeClr>
                </a:solidFill>
                <a:latin typeface="微軟正黑體" pitchFamily="34" charset="-120"/>
                <a:ea typeface="微軟正黑體" pitchFamily="34" charset="-120"/>
              </a:rPr>
              <a:t>來</a:t>
            </a:r>
            <a:r>
              <a:rPr lang="zh-TW" altLang="zh-TW" sz="3600" b="1" dirty="0" smtClean="0">
                <a:solidFill>
                  <a:schemeClr val="accent6">
                    <a:lumMod val="50000"/>
                  </a:schemeClr>
                </a:solidFill>
                <a:latin typeface="微軟正黑體" pitchFamily="34" charset="-120"/>
                <a:ea typeface="微軟正黑體" pitchFamily="34" charset="-120"/>
              </a:rPr>
              <a:t>滿足顧客需求</a:t>
            </a:r>
            <a:r>
              <a:rPr lang="zh-TW" altLang="zh-TW" sz="3600" b="1" dirty="0" smtClean="0">
                <a:latin typeface="微軟正黑體" pitchFamily="34" charset="-120"/>
                <a:ea typeface="微軟正黑體" pitchFamily="34" charset="-120"/>
              </a:rPr>
              <a:t>，</a:t>
            </a:r>
            <a:r>
              <a:rPr lang="zh-TW" altLang="zh-TW" sz="3600" b="1" dirty="0">
                <a:latin typeface="微軟正黑體" pitchFamily="34" charset="-120"/>
                <a:ea typeface="微軟正黑體" pitchFamily="34" charset="-120"/>
              </a:rPr>
              <a:t>除了注重商品質量以外，對産品</a:t>
            </a:r>
            <a:r>
              <a:rPr lang="zh-TW" altLang="zh-TW" sz="3600" b="1" dirty="0" smtClean="0">
                <a:latin typeface="微軟正黑體" pitchFamily="34" charset="-120"/>
                <a:ea typeface="微軟正黑體" pitchFamily="34" charset="-120"/>
              </a:rPr>
              <a:t>設計也</a:t>
            </a:r>
            <a:r>
              <a:rPr lang="zh-TW" altLang="zh-TW" sz="3600" b="1" dirty="0">
                <a:latin typeface="微軟正黑體" pitchFamily="34" charset="-120"/>
                <a:ea typeface="微軟正黑體" pitchFamily="34" charset="-120"/>
              </a:rPr>
              <a:t>嚴格要求，</a:t>
            </a:r>
            <a:r>
              <a:rPr lang="zh-TW" altLang="zh-TW" sz="3600" b="1" dirty="0" smtClean="0">
                <a:latin typeface="微軟正黑體" pitchFamily="34" charset="-120"/>
                <a:ea typeface="微軟正黑體" pitchFamily="34" charset="-120"/>
              </a:rPr>
              <a:t>目</a:t>
            </a:r>
            <a:r>
              <a:rPr lang="zh-TW" altLang="en-US" sz="3600" b="1" dirty="0" smtClean="0">
                <a:latin typeface="微軟正黑體" pitchFamily="34" charset="-120"/>
                <a:ea typeface="微軟正黑體" pitchFamily="34" charset="-120"/>
              </a:rPr>
              <a:t>地</a:t>
            </a:r>
            <a:r>
              <a:rPr lang="zh-TW" altLang="zh-TW" sz="3600" b="1" dirty="0" smtClean="0">
                <a:latin typeface="微軟正黑體" pitchFamily="34" charset="-120"/>
                <a:ea typeface="微軟正黑體" pitchFamily="34" charset="-120"/>
              </a:rPr>
              <a:t>是研發和</a:t>
            </a:r>
            <a:r>
              <a:rPr lang="zh-TW" altLang="en-US" sz="3600" b="1" dirty="0" smtClean="0">
                <a:latin typeface="微軟正黑體" pitchFamily="34" charset="-120"/>
                <a:ea typeface="微軟正黑體" pitchFamily="34" charset="-120"/>
              </a:rPr>
              <a:t>出售</a:t>
            </a:r>
            <a:r>
              <a:rPr lang="zh-TW" altLang="zh-TW" sz="3600" b="1" dirty="0" smtClean="0">
                <a:latin typeface="微軟正黑體" pitchFamily="34" charset="-120"/>
                <a:ea typeface="微軟正黑體" pitchFamily="34" charset="-120"/>
              </a:rPr>
              <a:t>對</a:t>
            </a:r>
            <a:r>
              <a:rPr lang="zh-TW" altLang="zh-TW" sz="3600" b="1" dirty="0">
                <a:latin typeface="微軟正黑體" pitchFamily="34" charset="-120"/>
                <a:ea typeface="微軟正黑體" pitchFamily="34" charset="-120"/>
              </a:rPr>
              <a:t>顧客真正有用的商品，成為大家</a:t>
            </a:r>
            <a:r>
              <a:rPr lang="zh-TW" altLang="zh-TW" sz="3600" b="1" dirty="0" smtClean="0">
                <a:latin typeface="微軟正黑體" pitchFamily="34" charset="-120"/>
                <a:ea typeface="微軟正黑體" pitchFamily="34" charset="-120"/>
              </a:rPr>
              <a:t>採買</a:t>
            </a:r>
            <a:r>
              <a:rPr lang="zh-TW" altLang="en-US" sz="3600" b="1" dirty="0" smtClean="0">
                <a:latin typeface="微軟正黑體" pitchFamily="34" charset="-120"/>
                <a:ea typeface="微軟正黑體" pitchFamily="34" charset="-120"/>
              </a:rPr>
              <a:t>商</a:t>
            </a:r>
            <a:r>
              <a:rPr lang="zh-TW" altLang="zh-TW" sz="3600" b="1" dirty="0" smtClean="0">
                <a:latin typeface="微軟正黑體" pitchFamily="34" charset="-120"/>
                <a:ea typeface="微軟正黑體" pitchFamily="34" charset="-120"/>
              </a:rPr>
              <a:t>品</a:t>
            </a:r>
            <a:r>
              <a:rPr lang="zh-TW" altLang="zh-TW" sz="3600" b="1" dirty="0">
                <a:latin typeface="微軟正黑體" pitchFamily="34" charset="-120"/>
                <a:ea typeface="微軟正黑體" pitchFamily="34" charset="-120"/>
              </a:rPr>
              <a:t>的首選。</a:t>
            </a:r>
            <a:endParaRPr lang="zh-TW" altLang="en-US" sz="3600" b="1" dirty="0">
              <a:latin typeface="微軟正黑體" pitchFamily="34" charset="-120"/>
              <a:ea typeface="微軟正黑體" pitchFamily="34" charset="-120"/>
            </a:endParaRPr>
          </a:p>
        </p:txBody>
      </p:sp>
    </p:spTree>
    <p:extLst>
      <p:ext uri="{BB962C8B-B14F-4D97-AF65-F5344CB8AC3E}">
        <p14:creationId xmlns:p14="http://schemas.microsoft.com/office/powerpoint/2010/main" val="3990681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a:spLocks noGrp="1"/>
          </p:cNvSpPr>
          <p:nvPr>
            <p:ph type="title"/>
          </p:nvPr>
        </p:nvSpPr>
        <p:spPr>
          <a:xfrm>
            <a:off x="179512" y="260648"/>
            <a:ext cx="8568952" cy="1008112"/>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r>
              <a:rPr lang="zh-TW" altLang="en-U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正文●</a:t>
            </a:r>
            <a:r>
              <a:rPr lang="zh-TW" altLang="zh-TW"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行銷策略</a:t>
            </a:r>
            <a:r>
              <a:rPr lang="en-US" altLang="zh-TW"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r>
              <a:rPr lang="en-US" altLang="zh-TW"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SWOT </a:t>
            </a:r>
            <a:r>
              <a:rPr lang="zh-TW" altLang="en-U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r>
              <a:rPr lang="en-US" altLang="zh-TW"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4P)</a:t>
            </a:r>
            <a:endParaRPr lang="zh-TW" altLang="en-US"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aphicFrame>
        <p:nvGraphicFramePr>
          <p:cNvPr id="5" name="內容版面配置區 3"/>
          <p:cNvGraphicFramePr>
            <a:graphicFrameLocks noGrp="1"/>
          </p:cNvGraphicFramePr>
          <p:nvPr>
            <p:ph idx="1"/>
            <p:extLst>
              <p:ext uri="{D42A27DB-BD31-4B8C-83A1-F6EECF244321}">
                <p14:modId xmlns:p14="http://schemas.microsoft.com/office/powerpoint/2010/main" val="3016808967"/>
              </p:ext>
            </p:extLst>
          </p:nvPr>
        </p:nvGraphicFramePr>
        <p:xfrm>
          <a:off x="467544" y="1649852"/>
          <a:ext cx="4032448" cy="4877243"/>
        </p:xfrm>
        <a:graphic>
          <a:graphicData uri="http://schemas.openxmlformats.org/drawingml/2006/table">
            <a:tbl>
              <a:tblPr firstRow="1" bandRow="1">
                <a:tableStyleId>{BDBED569-4797-4DF1-A0F4-6AAB3CD982D8}</a:tableStyleId>
              </a:tblPr>
              <a:tblGrid>
                <a:gridCol w="2052883"/>
                <a:gridCol w="1979565"/>
              </a:tblGrid>
              <a:tr h="425753">
                <a:tc>
                  <a:txBody>
                    <a:bodyPr/>
                    <a:lstStyle/>
                    <a:p>
                      <a:r>
                        <a:rPr lang="zh-TW" altLang="zh-TW" sz="2400" kern="1200" dirty="0" smtClean="0">
                          <a:solidFill>
                            <a:schemeClr val="accent6">
                              <a:lumMod val="50000"/>
                            </a:schemeClr>
                          </a:solidFill>
                          <a:effectLst/>
                          <a:latin typeface="標楷體" pitchFamily="65" charset="-120"/>
                          <a:ea typeface="標楷體" pitchFamily="65" charset="-120"/>
                        </a:rPr>
                        <a:t>優勢</a:t>
                      </a:r>
                      <a:endParaRPr lang="zh-TW" altLang="en-US" sz="2400" b="1" dirty="0">
                        <a:solidFill>
                          <a:schemeClr val="accent6">
                            <a:lumMod val="50000"/>
                          </a:schemeClr>
                        </a:solidFill>
                        <a:latin typeface="標楷體" pitchFamily="65" charset="-120"/>
                        <a:ea typeface="標楷體" pitchFamily="65" charset="-120"/>
                      </a:endParaRPr>
                    </a:p>
                  </a:txBody>
                  <a:tcPr/>
                </a:tc>
                <a:tc>
                  <a:txBody>
                    <a:bodyPr/>
                    <a:lstStyle/>
                    <a:p>
                      <a:r>
                        <a:rPr lang="zh-TW" altLang="zh-TW" sz="2400" kern="1200" dirty="0" smtClean="0">
                          <a:solidFill>
                            <a:schemeClr val="accent6">
                              <a:lumMod val="50000"/>
                            </a:schemeClr>
                          </a:solidFill>
                          <a:effectLst/>
                          <a:latin typeface="標楷體" pitchFamily="65" charset="-120"/>
                          <a:ea typeface="標楷體" pitchFamily="65" charset="-120"/>
                        </a:rPr>
                        <a:t>劣勢</a:t>
                      </a:r>
                      <a:endParaRPr lang="zh-TW" altLang="en-US" sz="2400" b="1" dirty="0">
                        <a:solidFill>
                          <a:schemeClr val="accent6">
                            <a:lumMod val="50000"/>
                          </a:schemeClr>
                        </a:solidFill>
                        <a:latin typeface="標楷體" pitchFamily="65" charset="-120"/>
                        <a:ea typeface="標楷體" pitchFamily="65" charset="-120"/>
                      </a:endParaRPr>
                    </a:p>
                  </a:txBody>
                  <a:tcPr/>
                </a:tc>
              </a:tr>
              <a:tr h="2042603">
                <a:tc>
                  <a:txBody>
                    <a:bodyPr/>
                    <a:lstStyle/>
                    <a:p>
                      <a:pPr marL="285750" indent="-285750">
                        <a:buFont typeface="Arial" pitchFamily="34" charset="0"/>
                        <a:buChar char="•"/>
                      </a:pPr>
                      <a:r>
                        <a:rPr lang="zh-TW" altLang="zh-TW" sz="2400" b="1" kern="1200" dirty="0" smtClean="0">
                          <a:effectLst/>
                          <a:latin typeface="標楷體" pitchFamily="65" charset="-120"/>
                          <a:ea typeface="標楷體" pitchFamily="65" charset="-120"/>
                        </a:rPr>
                        <a:t>商品多樣化且不斷創新</a:t>
                      </a:r>
                      <a:endParaRPr lang="en-US" altLang="zh-TW" sz="2400" b="1" kern="1200" dirty="0" smtClean="0">
                        <a:effectLst/>
                        <a:latin typeface="標楷體" pitchFamily="65" charset="-120"/>
                        <a:ea typeface="標楷體" pitchFamily="65" charset="-120"/>
                      </a:endParaRPr>
                    </a:p>
                    <a:p>
                      <a:pPr marL="285750" indent="-285750">
                        <a:buFont typeface="Arial" pitchFamily="34" charset="0"/>
                        <a:buChar char="•"/>
                      </a:pPr>
                      <a:r>
                        <a:rPr lang="zh-TW" altLang="zh-TW" sz="2400" b="1" kern="1200" dirty="0" smtClean="0">
                          <a:effectLst/>
                          <a:latin typeface="標楷體" pitchFamily="65" charset="-120"/>
                          <a:ea typeface="標楷體" pitchFamily="65" charset="-120"/>
                        </a:rPr>
                        <a:t>注重商品品質及顧客感受</a:t>
                      </a:r>
                      <a:endParaRPr lang="zh-TW" altLang="en-US" sz="2400" b="1" dirty="0">
                        <a:latin typeface="標楷體" pitchFamily="65" charset="-120"/>
                        <a:ea typeface="標楷體" pitchFamily="65" charset="-120"/>
                      </a:endParaRPr>
                    </a:p>
                  </a:txBody>
                  <a:tcPr/>
                </a:tc>
                <a:tc>
                  <a:txBody>
                    <a:bodyPr/>
                    <a:lstStyle/>
                    <a:p>
                      <a:pPr marL="285750" indent="-285750">
                        <a:buFont typeface="Arial" pitchFamily="34" charset="0"/>
                        <a:buChar char="•"/>
                      </a:pPr>
                      <a:r>
                        <a:rPr lang="zh-TW" altLang="zh-TW" sz="2400" b="1" kern="1200" dirty="0" smtClean="0">
                          <a:effectLst/>
                          <a:latin typeface="標楷體" pitchFamily="65" charset="-120"/>
                          <a:ea typeface="標楷體" pitchFamily="65" charset="-120"/>
                        </a:rPr>
                        <a:t>消費者深埋著「便宜無好貨」的價值觀</a:t>
                      </a:r>
                      <a:endParaRPr lang="en-US" altLang="zh-TW" sz="2400" b="1" kern="1200" dirty="0" smtClean="0">
                        <a:effectLst/>
                        <a:latin typeface="標楷體" pitchFamily="65" charset="-120"/>
                        <a:ea typeface="標楷體" pitchFamily="65" charset="-120"/>
                      </a:endParaRPr>
                    </a:p>
                  </a:txBody>
                  <a:tcPr/>
                </a:tc>
              </a:tr>
              <a:tr h="425753">
                <a:tc>
                  <a:txBody>
                    <a:bodyPr/>
                    <a:lstStyle/>
                    <a:p>
                      <a:r>
                        <a:rPr lang="zh-TW" altLang="zh-TW" sz="2400" b="1" kern="1200" dirty="0" smtClean="0">
                          <a:solidFill>
                            <a:schemeClr val="accent6">
                              <a:lumMod val="50000"/>
                            </a:schemeClr>
                          </a:solidFill>
                          <a:effectLst/>
                          <a:latin typeface="標楷體" pitchFamily="65" charset="-120"/>
                          <a:ea typeface="標楷體" pitchFamily="65" charset="-120"/>
                        </a:rPr>
                        <a:t>機會</a:t>
                      </a:r>
                      <a:endParaRPr lang="zh-TW" altLang="en-US" sz="2400" b="1" dirty="0">
                        <a:solidFill>
                          <a:schemeClr val="accent6">
                            <a:lumMod val="50000"/>
                          </a:schemeClr>
                        </a:solidFill>
                        <a:latin typeface="標楷體" pitchFamily="65" charset="-120"/>
                        <a:ea typeface="標楷體" pitchFamily="65" charset="-12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2400" b="1" kern="1200" dirty="0" smtClean="0">
                          <a:solidFill>
                            <a:schemeClr val="accent6">
                              <a:lumMod val="50000"/>
                            </a:schemeClr>
                          </a:solidFill>
                          <a:effectLst/>
                          <a:latin typeface="標楷體" pitchFamily="65" charset="-120"/>
                          <a:ea typeface="標楷體" pitchFamily="65" charset="-120"/>
                        </a:rPr>
                        <a:t>威脅</a:t>
                      </a:r>
                      <a:endParaRPr lang="zh-TW" altLang="en-US" sz="2400" b="1" dirty="0" smtClean="0">
                        <a:solidFill>
                          <a:schemeClr val="accent6">
                            <a:lumMod val="50000"/>
                          </a:schemeClr>
                        </a:solidFill>
                        <a:latin typeface="標楷體" pitchFamily="65" charset="-120"/>
                        <a:ea typeface="標楷體" pitchFamily="65" charset="-120"/>
                      </a:endParaRPr>
                    </a:p>
                  </a:txBody>
                  <a:tcPr/>
                </a:tc>
              </a:tr>
              <a:tr h="1788162">
                <a:tc>
                  <a:txBody>
                    <a:bodyPr/>
                    <a:lstStyle/>
                    <a:p>
                      <a:pPr marL="285750" indent="-285750">
                        <a:buFont typeface="Arial" pitchFamily="34" charset="0"/>
                        <a:buChar char="•"/>
                      </a:pPr>
                      <a:r>
                        <a:rPr lang="zh-TW" altLang="zh-TW" sz="2400" b="1" kern="1200" dirty="0" smtClean="0">
                          <a:effectLst/>
                          <a:latin typeface="標楷體" pitchFamily="65" charset="-120"/>
                          <a:ea typeface="標楷體" pitchFamily="65" charset="-120"/>
                        </a:rPr>
                        <a:t>消費者重視商品品質</a:t>
                      </a:r>
                      <a:endParaRPr lang="en-US" altLang="zh-TW" sz="2400" b="1" kern="1200" dirty="0" smtClean="0">
                        <a:effectLst/>
                        <a:latin typeface="標楷體" pitchFamily="65" charset="-120"/>
                        <a:ea typeface="標楷體" pitchFamily="65" charset="-120"/>
                      </a:endParaRPr>
                    </a:p>
                    <a:p>
                      <a:pPr marL="285750" indent="-285750">
                        <a:buFont typeface="Arial" pitchFamily="34" charset="0"/>
                        <a:buChar char="•"/>
                      </a:pPr>
                      <a:r>
                        <a:rPr lang="zh-TW" altLang="zh-TW" sz="2400" b="1" kern="1200" dirty="0" smtClean="0">
                          <a:effectLst/>
                          <a:latin typeface="標楷體" pitchFamily="65" charset="-120"/>
                          <a:ea typeface="標楷體" pitchFamily="65" charset="-120"/>
                        </a:rPr>
                        <a:t>經濟不景氣，低價位商店當道</a:t>
                      </a:r>
                    </a:p>
                  </a:txBody>
                  <a:tcPr/>
                </a:tc>
                <a:tc>
                  <a:txBody>
                    <a:bodyPr/>
                    <a:lstStyle/>
                    <a:p>
                      <a:pPr marL="285750" indent="-285750">
                        <a:buFont typeface="Arial" pitchFamily="34" charset="0"/>
                        <a:buChar char="•"/>
                      </a:pPr>
                      <a:r>
                        <a:rPr lang="en-US" altLang="zh-TW" sz="2400" b="1" kern="1200" dirty="0" smtClean="0">
                          <a:effectLst/>
                          <a:latin typeface="標楷體" pitchFamily="65" charset="-120"/>
                          <a:ea typeface="標楷體" pitchFamily="65" charset="-120"/>
                        </a:rPr>
                        <a:t>10</a:t>
                      </a:r>
                      <a:r>
                        <a:rPr lang="zh-TW" altLang="zh-TW" sz="2400" b="1" kern="1200" dirty="0" smtClean="0">
                          <a:effectLst/>
                          <a:latin typeface="標楷體" pitchFamily="65" charset="-120"/>
                          <a:ea typeface="標楷體" pitchFamily="65" charset="-120"/>
                        </a:rPr>
                        <a:t>元商店的出現使得競爭</a:t>
                      </a:r>
                      <a:r>
                        <a:rPr lang="zh-TW" altLang="en-US" sz="2400" b="1" kern="1200" dirty="0" smtClean="0">
                          <a:effectLst/>
                          <a:latin typeface="標楷體" pitchFamily="65" charset="-120"/>
                          <a:ea typeface="標楷體" pitchFamily="65" charset="-120"/>
                        </a:rPr>
                        <a:t>激烈</a:t>
                      </a:r>
                      <a:endParaRPr lang="en-US" altLang="zh-TW" sz="2400" b="1" kern="1200" dirty="0" smtClean="0">
                        <a:effectLst/>
                        <a:latin typeface="標楷體" pitchFamily="65" charset="-120"/>
                        <a:ea typeface="標楷體" pitchFamily="65" charset="-120"/>
                      </a:endParaRPr>
                    </a:p>
                  </a:txBody>
                  <a:tcPr/>
                </a:tc>
              </a:tr>
            </a:tbl>
          </a:graphicData>
        </a:graphic>
      </p:graphicFrame>
      <p:graphicFrame>
        <p:nvGraphicFramePr>
          <p:cNvPr id="6" name="內容版面配置區 5"/>
          <p:cNvGraphicFramePr>
            <a:graphicFrameLocks/>
          </p:cNvGraphicFramePr>
          <p:nvPr>
            <p:extLst>
              <p:ext uri="{D42A27DB-BD31-4B8C-83A1-F6EECF244321}">
                <p14:modId xmlns:p14="http://schemas.microsoft.com/office/powerpoint/2010/main" val="646102015"/>
              </p:ext>
            </p:extLst>
          </p:nvPr>
        </p:nvGraphicFramePr>
        <p:xfrm>
          <a:off x="4788024" y="1698892"/>
          <a:ext cx="4104456" cy="4137079"/>
        </p:xfrm>
        <a:graphic>
          <a:graphicData uri="http://schemas.openxmlformats.org/drawingml/2006/table">
            <a:tbl>
              <a:tblPr firstRow="1" bandRow="1">
                <a:tableStyleId>{BDBED569-4797-4DF1-A0F4-6AAB3CD982D8}</a:tableStyleId>
              </a:tblPr>
              <a:tblGrid>
                <a:gridCol w="2016224"/>
                <a:gridCol w="2088232"/>
              </a:tblGrid>
              <a:tr h="505972">
                <a:tc>
                  <a:txBody>
                    <a:bodyPr/>
                    <a:lstStyle/>
                    <a:p>
                      <a:r>
                        <a:rPr lang="zh-TW" altLang="zh-TW" sz="2400" b="1" kern="1200" dirty="0" smtClean="0">
                          <a:solidFill>
                            <a:schemeClr val="accent6">
                              <a:lumMod val="50000"/>
                            </a:schemeClr>
                          </a:solidFill>
                          <a:effectLst/>
                          <a:latin typeface="標楷體" pitchFamily="65" charset="-120"/>
                          <a:ea typeface="標楷體" pitchFamily="65" charset="-120"/>
                        </a:rPr>
                        <a:t>產品策略</a:t>
                      </a:r>
                      <a:endParaRPr lang="zh-TW" altLang="en-US" sz="2400" b="1" dirty="0">
                        <a:solidFill>
                          <a:schemeClr val="accent6">
                            <a:lumMod val="50000"/>
                          </a:schemeClr>
                        </a:solidFill>
                        <a:latin typeface="標楷體" pitchFamily="65" charset="-120"/>
                        <a:ea typeface="標楷體" pitchFamily="65" charset="-12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2400" b="1" kern="1200" dirty="0" smtClean="0">
                          <a:solidFill>
                            <a:schemeClr val="accent6">
                              <a:lumMod val="50000"/>
                            </a:schemeClr>
                          </a:solidFill>
                          <a:effectLst/>
                          <a:latin typeface="標楷體" pitchFamily="65" charset="-120"/>
                          <a:ea typeface="標楷體" pitchFamily="65" charset="-120"/>
                        </a:rPr>
                        <a:t>價格</a:t>
                      </a:r>
                      <a:r>
                        <a:rPr lang="zh-TW" altLang="zh-TW" sz="2400" b="1" kern="1200" dirty="0" smtClean="0">
                          <a:solidFill>
                            <a:schemeClr val="accent6">
                              <a:lumMod val="50000"/>
                            </a:schemeClr>
                          </a:solidFill>
                          <a:effectLst/>
                          <a:latin typeface="標楷體" pitchFamily="65" charset="-120"/>
                          <a:ea typeface="標楷體" pitchFamily="65" charset="-120"/>
                        </a:rPr>
                        <a:t>策略</a:t>
                      </a:r>
                      <a:endParaRPr lang="zh-TW" altLang="en-US" sz="2400" b="1" dirty="0" smtClean="0">
                        <a:solidFill>
                          <a:schemeClr val="accent6">
                            <a:lumMod val="50000"/>
                          </a:schemeClr>
                        </a:solidFill>
                        <a:latin typeface="標楷體" pitchFamily="65" charset="-120"/>
                        <a:ea typeface="標楷體" pitchFamily="65" charset="-120"/>
                      </a:endParaRPr>
                    </a:p>
                  </a:txBody>
                  <a:tcPr/>
                </a:tc>
              </a:tr>
              <a:tr h="1267188">
                <a:tc>
                  <a:txBody>
                    <a:bodyPr/>
                    <a:lstStyle/>
                    <a:p>
                      <a:pPr marL="285750" indent="-285750">
                        <a:buFont typeface="Arial" pitchFamily="34" charset="0"/>
                        <a:buChar char="•"/>
                      </a:pPr>
                      <a:r>
                        <a:rPr lang="zh-TW" altLang="zh-TW" sz="2400" b="1" kern="1200" dirty="0" smtClean="0">
                          <a:solidFill>
                            <a:schemeClr val="tx1"/>
                          </a:solidFill>
                          <a:effectLst/>
                          <a:latin typeface="標楷體" pitchFamily="65" charset="-120"/>
                          <a:ea typeface="標楷體" pitchFamily="65" charset="-120"/>
                          <a:cs typeface="+mn-cs"/>
                        </a:rPr>
                        <a:t>產品種類多樣化</a:t>
                      </a:r>
                      <a:endParaRPr lang="en-US" altLang="zh-TW" sz="2400" b="1" kern="1200" dirty="0" smtClean="0">
                        <a:solidFill>
                          <a:schemeClr val="tx1"/>
                        </a:solidFill>
                        <a:effectLst/>
                        <a:latin typeface="標楷體" pitchFamily="65" charset="-120"/>
                        <a:ea typeface="標楷體" pitchFamily="65" charset="-120"/>
                        <a:cs typeface="+mn-cs"/>
                      </a:endParaRPr>
                    </a:p>
                    <a:p>
                      <a:pPr marL="285750" indent="-285750">
                        <a:buFont typeface="Arial" pitchFamily="34" charset="0"/>
                        <a:buChar char="•"/>
                      </a:pPr>
                      <a:r>
                        <a:rPr lang="zh-TW" altLang="zh-TW" sz="2400" b="1" kern="1200" dirty="0" smtClean="0">
                          <a:solidFill>
                            <a:schemeClr val="tx1"/>
                          </a:solidFill>
                          <a:effectLst/>
                          <a:latin typeface="標楷體" pitchFamily="65" charset="-120"/>
                          <a:ea typeface="標楷體" pitchFamily="65" charset="-120"/>
                          <a:cs typeface="+mn-cs"/>
                        </a:rPr>
                        <a:t>精緻包裝</a:t>
                      </a:r>
                      <a:endParaRPr lang="zh-TW" altLang="en-US" sz="2400" b="1" dirty="0">
                        <a:latin typeface="標楷體" pitchFamily="65" charset="-120"/>
                        <a:ea typeface="標楷體" pitchFamily="65" charset="-120"/>
                      </a:endParaRPr>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zh-TW" altLang="zh-TW" sz="2400" b="1" kern="1200" dirty="0" smtClean="0">
                          <a:solidFill>
                            <a:schemeClr val="tx1"/>
                          </a:solidFill>
                          <a:effectLst/>
                          <a:latin typeface="標楷體" pitchFamily="65" charset="-120"/>
                          <a:ea typeface="標楷體" pitchFamily="65" charset="-120"/>
                          <a:cs typeface="+mn-cs"/>
                        </a:rPr>
                        <a:t>薄利多銷</a:t>
                      </a:r>
                    </a:p>
                    <a:p>
                      <a:pPr marL="342900" indent="-342900">
                        <a:buFont typeface="Arial" pitchFamily="34" charset="0"/>
                        <a:buChar char="•"/>
                      </a:pPr>
                      <a:r>
                        <a:rPr lang="zh-TW" altLang="zh-TW" sz="2400" b="1" kern="1200" dirty="0" smtClean="0">
                          <a:solidFill>
                            <a:schemeClr val="tx1"/>
                          </a:solidFill>
                          <a:effectLst/>
                          <a:latin typeface="標楷體" pitchFamily="65" charset="-120"/>
                          <a:ea typeface="標楷體" pitchFamily="65" charset="-120"/>
                          <a:cs typeface="+mn-cs"/>
                        </a:rPr>
                        <a:t>畸零定價法</a:t>
                      </a:r>
                      <a:endParaRPr lang="zh-TW" altLang="en-US" sz="2400" b="1" dirty="0">
                        <a:latin typeface="標楷體" pitchFamily="65" charset="-120"/>
                        <a:ea typeface="標楷體" pitchFamily="65" charset="-120"/>
                      </a:endParaRPr>
                    </a:p>
                  </a:txBody>
                  <a:tcPr/>
                </a:tc>
              </a:tr>
              <a:tr h="528772">
                <a:tc>
                  <a:txBody>
                    <a:bodyPr/>
                    <a:lstStyle/>
                    <a:p>
                      <a:r>
                        <a:rPr lang="zh-TW" altLang="zh-TW" sz="2400" b="1" kern="1200" dirty="0" smtClean="0">
                          <a:solidFill>
                            <a:schemeClr val="accent6">
                              <a:lumMod val="50000"/>
                            </a:schemeClr>
                          </a:solidFill>
                          <a:effectLst/>
                          <a:latin typeface="標楷體" pitchFamily="65" charset="-120"/>
                          <a:ea typeface="標楷體" pitchFamily="65" charset="-120"/>
                        </a:rPr>
                        <a:t>通路策略</a:t>
                      </a:r>
                      <a:endParaRPr lang="zh-TW" altLang="en-US" sz="2400" b="1" dirty="0">
                        <a:solidFill>
                          <a:schemeClr val="accent6">
                            <a:lumMod val="50000"/>
                          </a:schemeClr>
                        </a:solidFill>
                        <a:latin typeface="標楷體" pitchFamily="65" charset="-120"/>
                        <a:ea typeface="標楷體" pitchFamily="65" charset="-120"/>
                      </a:endParaRPr>
                    </a:p>
                  </a:txBody>
                  <a:tcPr/>
                </a:tc>
                <a:tc>
                  <a:txBody>
                    <a:bodyPr/>
                    <a:lstStyle/>
                    <a:p>
                      <a:r>
                        <a:rPr lang="zh-TW" altLang="zh-TW" sz="2400" b="1" kern="1200" dirty="0" smtClean="0">
                          <a:solidFill>
                            <a:schemeClr val="accent6">
                              <a:lumMod val="50000"/>
                            </a:schemeClr>
                          </a:solidFill>
                          <a:effectLst/>
                          <a:latin typeface="標楷體" pitchFamily="65" charset="-120"/>
                          <a:ea typeface="標楷體" pitchFamily="65" charset="-120"/>
                        </a:rPr>
                        <a:t>推廣策略</a:t>
                      </a:r>
                      <a:endParaRPr lang="zh-TW" altLang="en-US" sz="2400" b="1" dirty="0">
                        <a:solidFill>
                          <a:schemeClr val="accent6">
                            <a:lumMod val="50000"/>
                          </a:schemeClr>
                        </a:solidFill>
                        <a:latin typeface="標楷體" pitchFamily="65" charset="-120"/>
                        <a:ea typeface="標楷體" pitchFamily="65" charset="-120"/>
                      </a:endParaRPr>
                    </a:p>
                  </a:txBody>
                  <a:tcPr/>
                </a:tc>
              </a:tr>
              <a:tr h="1835147">
                <a:tc>
                  <a:txBody>
                    <a:bodyPr/>
                    <a:lstStyle/>
                    <a:p>
                      <a:pPr marL="285750" indent="-285750">
                        <a:buFont typeface="Arial" pitchFamily="34" charset="0"/>
                        <a:buChar char="•"/>
                      </a:pPr>
                      <a:r>
                        <a:rPr lang="zh-TW" altLang="zh-TW" sz="2400" b="1" kern="1200" dirty="0" smtClean="0">
                          <a:solidFill>
                            <a:schemeClr val="tx1"/>
                          </a:solidFill>
                          <a:effectLst/>
                          <a:latin typeface="標楷體" pitchFamily="65" charset="-120"/>
                          <a:ea typeface="標楷體" pitchFamily="65" charset="-120"/>
                          <a:cs typeface="+mn-cs"/>
                        </a:rPr>
                        <a:t>零售商方式銷售</a:t>
                      </a:r>
                      <a:endParaRPr lang="en-US" altLang="zh-TW" sz="2400" b="1" kern="1200" dirty="0" smtClean="0">
                        <a:solidFill>
                          <a:schemeClr val="tx1"/>
                        </a:solidFill>
                        <a:effectLst/>
                        <a:latin typeface="標楷體" pitchFamily="65" charset="-120"/>
                        <a:ea typeface="標楷體" pitchFamily="65" charset="-120"/>
                        <a:cs typeface="+mn-cs"/>
                      </a:endParaRPr>
                    </a:p>
                    <a:p>
                      <a:pPr marL="285750" indent="-285750">
                        <a:buFont typeface="Arial" pitchFamily="34" charset="0"/>
                        <a:buChar char="•"/>
                      </a:pPr>
                      <a:r>
                        <a:rPr lang="zh-TW" altLang="zh-TW" sz="2400" b="1" kern="1200" dirty="0" smtClean="0">
                          <a:solidFill>
                            <a:schemeClr val="tx1"/>
                          </a:solidFill>
                          <a:effectLst/>
                          <a:latin typeface="標楷體" pitchFamily="65" charset="-120"/>
                          <a:ea typeface="標楷體" pitchFamily="65" charset="-120"/>
                          <a:cs typeface="+mn-cs"/>
                        </a:rPr>
                        <a:t>多半進駐於百貨公司</a:t>
                      </a:r>
                      <a:endParaRPr lang="zh-TW" altLang="en-US" sz="2400" b="1" dirty="0">
                        <a:latin typeface="標楷體" pitchFamily="65" charset="-120"/>
                        <a:ea typeface="標楷體" pitchFamily="65" charset="-120"/>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zh-TW" altLang="zh-TW" sz="2400" b="1" kern="1200" dirty="0" smtClean="0">
                          <a:solidFill>
                            <a:schemeClr val="tx1"/>
                          </a:solidFill>
                          <a:effectLst/>
                          <a:latin typeface="標楷體" pitchFamily="65" charset="-120"/>
                          <a:ea typeface="標楷體" pitchFamily="65" charset="-120"/>
                          <a:cs typeface="+mn-cs"/>
                        </a:rPr>
                        <a:t>定期發放</a:t>
                      </a:r>
                      <a:r>
                        <a:rPr lang="en-US" altLang="zh-TW" sz="2400" b="1" kern="1200" dirty="0" smtClean="0">
                          <a:solidFill>
                            <a:schemeClr val="tx1"/>
                          </a:solidFill>
                          <a:effectLst/>
                          <a:latin typeface="標楷體" pitchFamily="65" charset="-120"/>
                          <a:ea typeface="標楷體" pitchFamily="65" charset="-120"/>
                          <a:cs typeface="+mn-cs"/>
                        </a:rPr>
                        <a:t>DM</a:t>
                      </a:r>
                      <a:endParaRPr lang="zh-TW" altLang="zh-TW" sz="2400" b="1" kern="1200" dirty="0" smtClean="0">
                        <a:solidFill>
                          <a:schemeClr val="tx1"/>
                        </a:solidFill>
                        <a:effectLst/>
                        <a:latin typeface="標楷體" pitchFamily="65" charset="-120"/>
                        <a:ea typeface="標楷體" pitchFamily="65" charset="-120"/>
                        <a:cs typeface="+mn-cs"/>
                      </a:endParaRPr>
                    </a:p>
                    <a:p>
                      <a:pPr marL="285750" indent="-285750">
                        <a:buFont typeface="Arial" pitchFamily="34" charset="0"/>
                        <a:buChar char="•"/>
                      </a:pPr>
                      <a:r>
                        <a:rPr lang="zh-TW" altLang="zh-TW" sz="2400" b="1" kern="1200" dirty="0" smtClean="0">
                          <a:solidFill>
                            <a:schemeClr val="tx1"/>
                          </a:solidFill>
                          <a:effectLst/>
                          <a:latin typeface="標楷體" pitchFamily="65" charset="-120"/>
                          <a:ea typeface="標楷體" pitchFamily="65" charset="-120"/>
                          <a:cs typeface="+mn-cs"/>
                        </a:rPr>
                        <a:t>官方網站上推薦</a:t>
                      </a:r>
                      <a:endParaRPr lang="zh-TW" altLang="en-US" sz="2400" b="1" dirty="0">
                        <a:latin typeface="標楷體" pitchFamily="65" charset="-120"/>
                        <a:ea typeface="標楷體" pitchFamily="65" charset="-120"/>
                      </a:endParaRPr>
                    </a:p>
                  </a:txBody>
                  <a:tcPr/>
                </a:tc>
              </a:tr>
            </a:tbl>
          </a:graphicData>
        </a:graphic>
      </p:graphicFrame>
      <p:sp>
        <p:nvSpPr>
          <p:cNvPr id="3" name="文字方塊 2"/>
          <p:cNvSpPr txBox="1"/>
          <p:nvPr/>
        </p:nvSpPr>
        <p:spPr>
          <a:xfrm>
            <a:off x="395536" y="1114887"/>
            <a:ext cx="2880320" cy="646331"/>
          </a:xfrm>
          <a:prstGeom prst="rect">
            <a:avLst/>
          </a:prstGeom>
          <a:noFill/>
        </p:spPr>
        <p:txBody>
          <a:bodyPr wrap="square" rtlCol="0">
            <a:spAutoFit/>
          </a:bodyPr>
          <a:lstStyle/>
          <a:p>
            <a:r>
              <a:rPr lang="en-US" altLang="zh-TW" sz="3600" b="1" dirty="0" smtClean="0">
                <a:latin typeface="微軟正黑體" pitchFamily="34" charset="-120"/>
                <a:ea typeface="微軟正黑體" pitchFamily="34" charset="-120"/>
              </a:rPr>
              <a:t>SOWT</a:t>
            </a:r>
            <a:r>
              <a:rPr lang="zh-TW" altLang="en-US" sz="3600" b="1" dirty="0" smtClean="0">
                <a:latin typeface="微軟正黑體" pitchFamily="34" charset="-120"/>
                <a:ea typeface="微軟正黑體" pitchFamily="34" charset="-120"/>
              </a:rPr>
              <a:t>分析</a:t>
            </a:r>
            <a:endParaRPr lang="zh-TW" altLang="en-US" sz="3600" b="1" dirty="0">
              <a:latin typeface="微軟正黑體" pitchFamily="34" charset="-120"/>
              <a:ea typeface="微軟正黑體" pitchFamily="34" charset="-120"/>
            </a:endParaRPr>
          </a:p>
        </p:txBody>
      </p:sp>
      <p:sp>
        <p:nvSpPr>
          <p:cNvPr id="8" name="文字方塊 7"/>
          <p:cNvSpPr txBox="1"/>
          <p:nvPr/>
        </p:nvSpPr>
        <p:spPr>
          <a:xfrm>
            <a:off x="5996372" y="1106988"/>
            <a:ext cx="2088232" cy="646331"/>
          </a:xfrm>
          <a:prstGeom prst="rect">
            <a:avLst/>
          </a:prstGeom>
          <a:noFill/>
        </p:spPr>
        <p:txBody>
          <a:bodyPr wrap="square" rtlCol="0">
            <a:spAutoFit/>
          </a:bodyPr>
          <a:lstStyle/>
          <a:p>
            <a:r>
              <a:rPr lang="en-US" altLang="zh-TW" sz="3600" b="1" dirty="0" smtClean="0">
                <a:latin typeface="微軟正黑體" pitchFamily="34" charset="-120"/>
                <a:ea typeface="微軟正黑體" pitchFamily="34" charset="-120"/>
              </a:rPr>
              <a:t>4P</a:t>
            </a:r>
            <a:r>
              <a:rPr lang="zh-TW" altLang="en-US" sz="3600" b="1" dirty="0" smtClean="0">
                <a:latin typeface="微軟正黑體" pitchFamily="34" charset="-120"/>
                <a:ea typeface="微軟正黑體" pitchFamily="34" charset="-120"/>
              </a:rPr>
              <a:t>分析</a:t>
            </a:r>
            <a:endParaRPr lang="zh-TW" altLang="en-US" sz="3600" b="1" dirty="0">
              <a:latin typeface="微軟正黑體" pitchFamily="34" charset="-120"/>
              <a:ea typeface="微軟正黑體" pitchFamily="34" charset="-120"/>
            </a:endParaRPr>
          </a:p>
        </p:txBody>
      </p:sp>
    </p:spTree>
    <p:extLst>
      <p:ext uri="{BB962C8B-B14F-4D97-AF65-F5344CB8AC3E}">
        <p14:creationId xmlns:p14="http://schemas.microsoft.com/office/powerpoint/2010/main" val="1644214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heel(1)">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a:spLocks noGrp="1"/>
          </p:cNvSpPr>
          <p:nvPr>
            <p:ph type="title"/>
          </p:nvPr>
        </p:nvSpPr>
        <p:spPr>
          <a:xfrm>
            <a:off x="323528" y="260648"/>
            <a:ext cx="5328592" cy="1008112"/>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r>
              <a:rPr lang="zh-TW" altLang="en-U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正文●問卷分析</a:t>
            </a:r>
            <a:endParaRPr lang="zh-TW" altLang="en-US"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 name="文字方塊 1"/>
          <p:cNvSpPr txBox="1"/>
          <p:nvPr/>
        </p:nvSpPr>
        <p:spPr>
          <a:xfrm>
            <a:off x="755576" y="1700808"/>
            <a:ext cx="7920880" cy="5632311"/>
          </a:xfrm>
          <a:prstGeom prst="rect">
            <a:avLst/>
          </a:prstGeom>
          <a:noFill/>
        </p:spPr>
        <p:txBody>
          <a:bodyPr wrap="square" rtlCol="0">
            <a:spAutoFit/>
          </a:bodyPr>
          <a:lstStyle/>
          <a:p>
            <a:r>
              <a:rPr lang="zh-TW" altLang="zh-TW" sz="3600" b="1" dirty="0" smtClean="0">
                <a:latin typeface="微軟正黑體" pitchFamily="34" charset="-120"/>
                <a:ea typeface="微軟正黑體" pitchFamily="34" charset="-120"/>
              </a:rPr>
              <a:t>問卷內容：</a:t>
            </a:r>
            <a:endParaRPr lang="en-US" altLang="zh-TW" sz="3600" b="1" dirty="0" smtClean="0">
              <a:latin typeface="微軟正黑體" pitchFamily="34" charset="-120"/>
              <a:ea typeface="微軟正黑體" pitchFamily="34" charset="-120"/>
            </a:endParaRPr>
          </a:p>
          <a:p>
            <a:pPr indent="457200"/>
            <a:r>
              <a:rPr lang="en-US" altLang="zh-TW" sz="3600" b="1" dirty="0" smtClean="0">
                <a:latin typeface="微軟正黑體" pitchFamily="34" charset="-120"/>
                <a:ea typeface="微軟正黑體" pitchFamily="34" charset="-120"/>
              </a:rPr>
              <a:t>1.</a:t>
            </a:r>
            <a:r>
              <a:rPr lang="zh-TW" altLang="en-US" sz="3600" b="1" dirty="0" smtClean="0">
                <a:latin typeface="微軟正黑體" pitchFamily="34" charset="-120"/>
                <a:ea typeface="微軟正黑體" pitchFamily="34" charset="-120"/>
              </a:rPr>
              <a:t>曾在大創消費過：</a:t>
            </a:r>
            <a:r>
              <a:rPr lang="en-US" altLang="zh-TW" sz="3600" b="1" dirty="0" smtClean="0">
                <a:latin typeface="微軟正黑體" pitchFamily="34" charset="-120"/>
                <a:ea typeface="微軟正黑體" pitchFamily="34" charset="-120"/>
              </a:rPr>
              <a:t>66</a:t>
            </a:r>
            <a:r>
              <a:rPr lang="zh-TW" altLang="en-US" sz="3600" b="1" dirty="0" smtClean="0">
                <a:latin typeface="微軟正黑體" pitchFamily="34" charset="-120"/>
                <a:ea typeface="微軟正黑體" pitchFamily="34" charset="-120"/>
              </a:rPr>
              <a:t>％ </a:t>
            </a:r>
            <a:r>
              <a:rPr lang="zh-TW" altLang="en-US" sz="3600" b="1" dirty="0" smtClean="0">
                <a:solidFill>
                  <a:schemeClr val="accent6">
                    <a:lumMod val="50000"/>
                  </a:schemeClr>
                </a:solidFill>
                <a:latin typeface="微軟正黑體" pitchFamily="34" charset="-120"/>
                <a:ea typeface="微軟正黑體" pitchFamily="34" charset="-120"/>
              </a:rPr>
              <a:t>曾去過</a:t>
            </a:r>
            <a:endParaRPr lang="en-US" altLang="zh-TW" sz="3600" b="1" dirty="0" smtClean="0">
              <a:solidFill>
                <a:schemeClr val="accent6">
                  <a:lumMod val="50000"/>
                </a:schemeClr>
              </a:solidFill>
              <a:latin typeface="微軟正黑體" pitchFamily="34" charset="-120"/>
              <a:ea typeface="微軟正黑體" pitchFamily="34" charset="-120"/>
            </a:endParaRPr>
          </a:p>
          <a:p>
            <a:pPr indent="457200"/>
            <a:r>
              <a:rPr lang="en-US" altLang="zh-TW" sz="3600" b="1" dirty="0" smtClean="0">
                <a:latin typeface="微軟正黑體" pitchFamily="34" charset="-120"/>
                <a:ea typeface="微軟正黑體" pitchFamily="34" charset="-120"/>
              </a:rPr>
              <a:t>2.</a:t>
            </a:r>
            <a:r>
              <a:rPr lang="zh-TW" altLang="en-US" sz="3600" b="1" dirty="0" smtClean="0">
                <a:latin typeface="微軟正黑體" pitchFamily="34" charset="-120"/>
                <a:ea typeface="微軟正黑體" pitchFamily="34" charset="-120"/>
              </a:rPr>
              <a:t>如何得知大創：</a:t>
            </a:r>
            <a:r>
              <a:rPr lang="en-US" altLang="zh-TW" sz="3600" b="1" dirty="0" smtClean="0">
                <a:latin typeface="微軟正黑體" pitchFamily="34" charset="-120"/>
                <a:ea typeface="微軟正黑體" pitchFamily="34" charset="-120"/>
              </a:rPr>
              <a:t>27</a:t>
            </a:r>
            <a:r>
              <a:rPr lang="zh-TW" altLang="en-US" sz="3600" b="1" dirty="0" smtClean="0">
                <a:latin typeface="微軟正黑體" pitchFamily="34" charset="-120"/>
                <a:ea typeface="微軟正黑體" pitchFamily="34" charset="-120"/>
              </a:rPr>
              <a:t> ％ </a:t>
            </a:r>
            <a:r>
              <a:rPr lang="zh-TW" altLang="en-US" sz="3600" b="1" dirty="0" smtClean="0">
                <a:solidFill>
                  <a:schemeClr val="accent6">
                    <a:lumMod val="50000"/>
                  </a:schemeClr>
                </a:solidFill>
                <a:latin typeface="微軟正黑體" pitchFamily="34" charset="-120"/>
                <a:ea typeface="微軟正黑體" pitchFamily="34" charset="-120"/>
              </a:rPr>
              <a:t>親友推薦</a:t>
            </a:r>
            <a:endParaRPr lang="en-US" altLang="zh-TW" sz="3600" b="1" dirty="0" smtClean="0">
              <a:latin typeface="微軟正黑體" pitchFamily="34" charset="-120"/>
              <a:ea typeface="微軟正黑體" pitchFamily="34" charset="-120"/>
            </a:endParaRPr>
          </a:p>
          <a:p>
            <a:pPr indent="457200"/>
            <a:r>
              <a:rPr lang="en-US" altLang="zh-TW" sz="3600" b="1" dirty="0" smtClean="0">
                <a:latin typeface="微軟正黑體" pitchFamily="34" charset="-120"/>
                <a:ea typeface="微軟正黑體" pitchFamily="34" charset="-120"/>
              </a:rPr>
              <a:t>3.</a:t>
            </a:r>
            <a:r>
              <a:rPr lang="zh-TW" altLang="en-US" sz="3600" b="1" dirty="0" smtClean="0">
                <a:latin typeface="微軟正黑體" pitchFamily="34" charset="-120"/>
                <a:ea typeface="微軟正黑體" pitchFamily="34" charset="-120"/>
              </a:rPr>
              <a:t>平均每月消費次數：</a:t>
            </a:r>
            <a:r>
              <a:rPr lang="en-US" altLang="zh-TW" sz="3600" b="1" dirty="0" smtClean="0">
                <a:latin typeface="微軟正黑體" pitchFamily="34" charset="-120"/>
                <a:ea typeface="微軟正黑體" pitchFamily="34" charset="-120"/>
              </a:rPr>
              <a:t>47</a:t>
            </a:r>
            <a:r>
              <a:rPr lang="zh-TW" altLang="en-US" sz="3600" b="1" dirty="0" smtClean="0">
                <a:latin typeface="微軟正黑體" pitchFamily="34" charset="-120"/>
                <a:ea typeface="微軟正黑體" pitchFamily="34" charset="-120"/>
              </a:rPr>
              <a:t>％ </a:t>
            </a:r>
            <a:r>
              <a:rPr lang="en-US" altLang="zh-TW" sz="3600" b="1" dirty="0" smtClean="0">
                <a:solidFill>
                  <a:schemeClr val="accent6">
                    <a:lumMod val="50000"/>
                  </a:schemeClr>
                </a:solidFill>
                <a:latin typeface="微軟正黑體" pitchFamily="34" charset="-120"/>
                <a:ea typeface="微軟正黑體" pitchFamily="34" charset="-120"/>
              </a:rPr>
              <a:t>1</a:t>
            </a:r>
            <a:r>
              <a:rPr lang="zh-TW" altLang="en-US" sz="3600" b="1" dirty="0" smtClean="0">
                <a:solidFill>
                  <a:schemeClr val="accent6">
                    <a:lumMod val="50000"/>
                  </a:schemeClr>
                </a:solidFill>
                <a:latin typeface="微軟正黑體" pitchFamily="34" charset="-120"/>
                <a:ea typeface="微軟正黑體" pitchFamily="34" charset="-120"/>
              </a:rPr>
              <a:t>次</a:t>
            </a:r>
            <a:endParaRPr lang="en-US" altLang="zh-TW" sz="3600" b="1" dirty="0" smtClean="0">
              <a:solidFill>
                <a:schemeClr val="accent6">
                  <a:lumMod val="50000"/>
                </a:schemeClr>
              </a:solidFill>
              <a:latin typeface="微軟正黑體" pitchFamily="34" charset="-120"/>
              <a:ea typeface="微軟正黑體" pitchFamily="34" charset="-120"/>
            </a:endParaRPr>
          </a:p>
          <a:p>
            <a:pPr indent="457200"/>
            <a:r>
              <a:rPr lang="en-US" altLang="zh-TW" sz="3600" b="1" dirty="0" smtClean="0">
                <a:latin typeface="微軟正黑體" pitchFamily="34" charset="-120"/>
                <a:ea typeface="微軟正黑體" pitchFamily="34" charset="-120"/>
              </a:rPr>
              <a:t>4.</a:t>
            </a:r>
            <a:r>
              <a:rPr lang="zh-TW" altLang="en-US" sz="3600" b="1" dirty="0" smtClean="0">
                <a:latin typeface="微軟正黑體" pitchFamily="34" charset="-120"/>
                <a:ea typeface="微軟正黑體" pitchFamily="34" charset="-120"/>
              </a:rPr>
              <a:t>最常買的商品：</a:t>
            </a:r>
            <a:r>
              <a:rPr lang="en-US" altLang="zh-TW" sz="3600" b="1" dirty="0" smtClean="0">
                <a:latin typeface="微軟正黑體" pitchFamily="34" charset="-120"/>
                <a:ea typeface="微軟正黑體" pitchFamily="34" charset="-120"/>
              </a:rPr>
              <a:t>45.5</a:t>
            </a:r>
            <a:r>
              <a:rPr lang="zh-TW" altLang="en-US" sz="3600" b="1" dirty="0" smtClean="0">
                <a:latin typeface="微軟正黑體" pitchFamily="34" charset="-120"/>
                <a:ea typeface="微軟正黑體" pitchFamily="34" charset="-120"/>
              </a:rPr>
              <a:t>％ </a:t>
            </a:r>
            <a:r>
              <a:rPr lang="zh-TW" altLang="en-US" sz="3600" b="1" dirty="0" smtClean="0">
                <a:solidFill>
                  <a:schemeClr val="accent6">
                    <a:lumMod val="50000"/>
                  </a:schemeClr>
                </a:solidFill>
                <a:latin typeface="微軟正黑體" pitchFamily="34" charset="-120"/>
                <a:ea typeface="微軟正黑體" pitchFamily="34" charset="-120"/>
              </a:rPr>
              <a:t>生活用品</a:t>
            </a:r>
            <a:endParaRPr lang="en-US" altLang="zh-TW" sz="3600" b="1" dirty="0" smtClean="0">
              <a:latin typeface="微軟正黑體" pitchFamily="34" charset="-120"/>
              <a:ea typeface="微軟正黑體" pitchFamily="34" charset="-120"/>
            </a:endParaRPr>
          </a:p>
          <a:p>
            <a:pPr indent="457200"/>
            <a:r>
              <a:rPr lang="en-US" altLang="zh-TW" sz="3600" b="1" dirty="0" smtClean="0">
                <a:latin typeface="微軟正黑體" pitchFamily="34" charset="-120"/>
                <a:ea typeface="微軟正黑體" pitchFamily="34" charset="-120"/>
              </a:rPr>
              <a:t>5.</a:t>
            </a:r>
            <a:r>
              <a:rPr lang="zh-TW" altLang="en-US" sz="3600" b="1" dirty="0" smtClean="0">
                <a:latin typeface="微軟正黑體" pitchFamily="34" charset="-120"/>
                <a:ea typeface="微軟正黑體" pitchFamily="34" charset="-120"/>
              </a:rPr>
              <a:t>商品使用後的滿意度：</a:t>
            </a:r>
            <a:r>
              <a:rPr lang="en-US" altLang="zh-TW" sz="3600" b="1" dirty="0" smtClean="0">
                <a:latin typeface="微軟正黑體" pitchFamily="34" charset="-120"/>
                <a:ea typeface="微軟正黑體" pitchFamily="34" charset="-120"/>
              </a:rPr>
              <a:t>48.5</a:t>
            </a:r>
            <a:r>
              <a:rPr lang="zh-TW" altLang="en-US" sz="3600" b="1" dirty="0" smtClean="0">
                <a:latin typeface="微軟正黑體" pitchFamily="34" charset="-120"/>
                <a:ea typeface="微軟正黑體" pitchFamily="34" charset="-120"/>
              </a:rPr>
              <a:t>％</a:t>
            </a:r>
            <a:r>
              <a:rPr lang="zh-TW" altLang="en-US" sz="3600" b="1" dirty="0" smtClean="0">
                <a:solidFill>
                  <a:schemeClr val="accent6">
                    <a:lumMod val="50000"/>
                  </a:schemeClr>
                </a:solidFill>
                <a:latin typeface="微軟正黑體" pitchFamily="34" charset="-120"/>
                <a:ea typeface="微軟正黑體" pitchFamily="34" charset="-120"/>
              </a:rPr>
              <a:t>滿意</a:t>
            </a:r>
            <a:endParaRPr lang="en-US" altLang="zh-TW" sz="3600" b="1" dirty="0" smtClean="0">
              <a:latin typeface="微軟正黑體" pitchFamily="34" charset="-120"/>
              <a:ea typeface="微軟正黑體" pitchFamily="34" charset="-120"/>
            </a:endParaRPr>
          </a:p>
          <a:p>
            <a:pPr indent="457200"/>
            <a:r>
              <a:rPr lang="en-US" altLang="zh-TW" sz="3600" b="1" dirty="0" smtClean="0">
                <a:latin typeface="微軟正黑體" pitchFamily="34" charset="-120"/>
                <a:ea typeface="微軟正黑體" pitchFamily="34" charset="-120"/>
              </a:rPr>
              <a:t>6.</a:t>
            </a:r>
            <a:r>
              <a:rPr lang="zh-TW" altLang="en-US" sz="3600" b="1" dirty="0" smtClean="0">
                <a:latin typeface="微軟正黑體" pitchFamily="34" charset="-120"/>
                <a:ea typeface="微軟正黑體" pitchFamily="34" charset="-120"/>
              </a:rPr>
              <a:t>有待加強的部分：</a:t>
            </a:r>
            <a:r>
              <a:rPr lang="en-US" altLang="zh-TW" sz="3600" b="1" dirty="0" smtClean="0">
                <a:latin typeface="微軟正黑體" pitchFamily="34" charset="-120"/>
                <a:ea typeface="微軟正黑體" pitchFamily="34" charset="-120"/>
              </a:rPr>
              <a:t>37.9</a:t>
            </a:r>
            <a:r>
              <a:rPr lang="zh-TW" altLang="en-US" sz="3600" b="1" dirty="0" smtClean="0">
                <a:latin typeface="微軟正黑體" pitchFamily="34" charset="-120"/>
                <a:ea typeface="微軟正黑體" pitchFamily="34" charset="-120"/>
              </a:rPr>
              <a:t>％ </a:t>
            </a:r>
            <a:r>
              <a:rPr lang="zh-TW" altLang="en-US" sz="3600" b="1" dirty="0" smtClean="0">
                <a:solidFill>
                  <a:schemeClr val="accent6">
                    <a:lumMod val="50000"/>
                  </a:schemeClr>
                </a:solidFill>
                <a:latin typeface="微軟正黑體" pitchFamily="34" charset="-120"/>
                <a:ea typeface="微軟正黑體" pitchFamily="34" charset="-120"/>
              </a:rPr>
              <a:t>價格</a:t>
            </a:r>
            <a:r>
              <a:rPr lang="en-US" altLang="zh-TW" sz="3600" b="1" dirty="0" smtClean="0">
                <a:solidFill>
                  <a:schemeClr val="accent6">
                    <a:lumMod val="50000"/>
                  </a:schemeClr>
                </a:solidFill>
                <a:latin typeface="微軟正黑體" pitchFamily="34" charset="-120"/>
                <a:ea typeface="微軟正黑體" pitchFamily="34" charset="-120"/>
              </a:rPr>
              <a:t>〈</a:t>
            </a:r>
            <a:r>
              <a:rPr lang="zh-TW" altLang="en-US" sz="3600" b="1" dirty="0" smtClean="0">
                <a:solidFill>
                  <a:schemeClr val="accent6">
                    <a:lumMod val="50000"/>
                  </a:schemeClr>
                </a:solidFill>
                <a:latin typeface="微軟正黑體" pitchFamily="34" charset="-120"/>
                <a:ea typeface="微軟正黑體" pitchFamily="34" charset="-120"/>
              </a:rPr>
              <a:t>如有些商品不值</a:t>
            </a:r>
            <a:r>
              <a:rPr lang="en-US" altLang="zh-TW" sz="3600" b="1" dirty="0" smtClean="0">
                <a:solidFill>
                  <a:schemeClr val="accent6">
                    <a:lumMod val="50000"/>
                  </a:schemeClr>
                </a:solidFill>
                <a:latin typeface="微軟正黑體" pitchFamily="34" charset="-120"/>
                <a:ea typeface="微軟正黑體" pitchFamily="34" charset="-120"/>
              </a:rPr>
              <a:t>39</a:t>
            </a:r>
            <a:r>
              <a:rPr lang="zh-TW" altLang="en-US" sz="3600" b="1" dirty="0" smtClean="0">
                <a:solidFill>
                  <a:schemeClr val="accent6">
                    <a:lumMod val="50000"/>
                  </a:schemeClr>
                </a:solidFill>
                <a:latin typeface="微軟正黑體" pitchFamily="34" charset="-120"/>
                <a:ea typeface="微軟正黑體" pitchFamily="34" charset="-120"/>
              </a:rPr>
              <a:t>元</a:t>
            </a:r>
            <a:r>
              <a:rPr lang="en-US" altLang="zh-TW" sz="3600" b="1" dirty="0" smtClean="0">
                <a:solidFill>
                  <a:schemeClr val="accent6">
                    <a:lumMod val="50000"/>
                  </a:schemeClr>
                </a:solidFill>
                <a:latin typeface="微軟正黑體" pitchFamily="34" charset="-120"/>
                <a:ea typeface="微軟正黑體" pitchFamily="34" charset="-120"/>
              </a:rPr>
              <a:t>〉</a:t>
            </a:r>
          </a:p>
          <a:p>
            <a:pPr indent="457200"/>
            <a:endParaRPr lang="zh-TW" altLang="zh-TW" sz="3600" b="1" dirty="0">
              <a:solidFill>
                <a:schemeClr val="accent6">
                  <a:lumMod val="50000"/>
                </a:schemeClr>
              </a:solidFill>
              <a:latin typeface="微軟正黑體" pitchFamily="34" charset="-120"/>
              <a:ea typeface="微軟正黑體" pitchFamily="34" charset="-120"/>
            </a:endParaRPr>
          </a:p>
          <a:p>
            <a:pPr indent="457200"/>
            <a:endParaRPr lang="en-US" altLang="zh-TW" sz="3600" b="1" dirty="0" smtClean="0">
              <a:latin typeface="微軟正黑體" pitchFamily="34" charset="-120"/>
              <a:ea typeface="微軟正黑體" pitchFamily="34" charset="-120"/>
            </a:endParaRPr>
          </a:p>
        </p:txBody>
      </p:sp>
    </p:spTree>
    <p:extLst>
      <p:ext uri="{BB962C8B-B14F-4D97-AF65-F5344CB8AC3E}">
        <p14:creationId xmlns:p14="http://schemas.microsoft.com/office/powerpoint/2010/main" val="2077277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down)">
                                      <p:cBhvr>
                                        <p:cTn id="7" dur="500"/>
                                        <p:tgtEl>
                                          <p:spTgt spid="2">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wipe(down)">
                                      <p:cBhvr>
                                        <p:cTn id="10" dur="500"/>
                                        <p:tgtEl>
                                          <p:spTgt spid="2">
                                            <p:txEl>
                                              <p:pRg st="2" end="2"/>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Effect transition="in" filter="wipe(down)">
                                      <p:cBhvr>
                                        <p:cTn id="13" dur="500"/>
                                        <p:tgtEl>
                                          <p:spTgt spid="2">
                                            <p:txEl>
                                              <p:pRg st="3" end="3"/>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2">
                                            <p:txEl>
                                              <p:pRg st="4" end="4"/>
                                            </p:txEl>
                                          </p:spTgt>
                                        </p:tgtEl>
                                        <p:attrNameLst>
                                          <p:attrName>style.visibility</p:attrName>
                                        </p:attrNameLst>
                                      </p:cBhvr>
                                      <p:to>
                                        <p:strVal val="visible"/>
                                      </p:to>
                                    </p:set>
                                    <p:animEffect transition="in" filter="wipe(down)">
                                      <p:cBhvr>
                                        <p:cTn id="16" dur="500"/>
                                        <p:tgtEl>
                                          <p:spTgt spid="2">
                                            <p:txEl>
                                              <p:pRg st="4" end="4"/>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Effect transition="in" filter="wipe(down)">
                                      <p:cBhvr>
                                        <p:cTn id="19" dur="500"/>
                                        <p:tgtEl>
                                          <p:spTgt spid="2">
                                            <p:txEl>
                                              <p:pRg st="5" end="5"/>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wipe(down)">
                                      <p:cBhvr>
                                        <p:cTn id="2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51520" y="260648"/>
            <a:ext cx="3888432" cy="1008112"/>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r>
              <a:rPr lang="zh-TW" altLang="en-U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正文●結論</a:t>
            </a:r>
            <a:endParaRPr lang="zh-TW" altLang="en-US"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文字方塊 2"/>
          <p:cNvSpPr txBox="1"/>
          <p:nvPr/>
        </p:nvSpPr>
        <p:spPr>
          <a:xfrm>
            <a:off x="1115616" y="1225689"/>
            <a:ext cx="6984776" cy="5632311"/>
          </a:xfrm>
          <a:prstGeom prst="rect">
            <a:avLst/>
          </a:prstGeom>
          <a:noFill/>
        </p:spPr>
        <p:txBody>
          <a:bodyPr wrap="square" rtlCol="0">
            <a:spAutoFit/>
          </a:bodyPr>
          <a:lstStyle/>
          <a:p>
            <a:r>
              <a:rPr lang="zh-TW" altLang="en-US" sz="3600" b="1" dirty="0" smtClean="0">
                <a:solidFill>
                  <a:schemeClr val="accent6">
                    <a:lumMod val="50000"/>
                  </a:schemeClr>
                </a:solidFill>
                <a:latin typeface="微軟正黑體" pitchFamily="34" charset="-120"/>
                <a:ea typeface="微軟正黑體" pitchFamily="34" charset="-120"/>
              </a:rPr>
              <a:t>大創成功的原因：</a:t>
            </a:r>
            <a:endParaRPr lang="en-US" altLang="zh-TW" sz="3600" b="1" dirty="0" smtClean="0">
              <a:solidFill>
                <a:schemeClr val="accent6">
                  <a:lumMod val="50000"/>
                </a:schemeClr>
              </a:solidFill>
              <a:latin typeface="微軟正黑體" pitchFamily="34" charset="-120"/>
              <a:ea typeface="微軟正黑體" pitchFamily="34" charset="-120"/>
            </a:endParaRPr>
          </a:p>
          <a:p>
            <a:pPr indent="457200" algn="just"/>
            <a:r>
              <a:rPr lang="en-US" altLang="zh-TW" sz="3600" b="1" dirty="0" smtClean="0">
                <a:latin typeface="微軟正黑體" pitchFamily="34" charset="-120"/>
                <a:ea typeface="微軟正黑體" pitchFamily="34" charset="-120"/>
              </a:rPr>
              <a:t>1.</a:t>
            </a:r>
            <a:r>
              <a:rPr lang="zh-TW" altLang="en-US" sz="3600" b="1" dirty="0" smtClean="0">
                <a:latin typeface="微軟正黑體" pitchFamily="34" charset="-120"/>
                <a:ea typeface="微軟正黑體" pitchFamily="34" charset="-120"/>
              </a:rPr>
              <a:t>「薄利多銷」深受消費者愛戴</a:t>
            </a:r>
            <a:endParaRPr lang="en-US" altLang="zh-TW" sz="3600" b="1" dirty="0" smtClean="0">
              <a:latin typeface="微軟正黑體" pitchFamily="34" charset="-120"/>
              <a:ea typeface="微軟正黑體" pitchFamily="34" charset="-120"/>
            </a:endParaRPr>
          </a:p>
          <a:p>
            <a:pPr indent="457200" algn="just"/>
            <a:r>
              <a:rPr lang="en-US" altLang="zh-TW" sz="3600" b="1" dirty="0" smtClean="0">
                <a:latin typeface="微軟正黑體" pitchFamily="34" charset="-120"/>
                <a:ea typeface="微軟正黑體" pitchFamily="34" charset="-120"/>
              </a:rPr>
              <a:t>2.</a:t>
            </a:r>
            <a:r>
              <a:rPr lang="zh-TW" altLang="zh-TW" sz="3600" b="1" dirty="0" smtClean="0">
                <a:latin typeface="微軟正黑體" pitchFamily="34" charset="-120"/>
                <a:ea typeface="微軟正黑體" pitchFamily="34" charset="-120"/>
              </a:rPr>
              <a:t>產品價格低品質高且多樣化</a:t>
            </a:r>
            <a:r>
              <a:rPr lang="zh-TW" altLang="en-US" sz="3600" b="1" dirty="0" smtClean="0">
                <a:latin typeface="微軟正黑體" pitchFamily="34" charset="-120"/>
                <a:ea typeface="微軟正黑體" pitchFamily="34" charset="-120"/>
              </a:rPr>
              <a:t>，</a:t>
            </a:r>
            <a:r>
              <a:rPr lang="en-US" altLang="zh-TW" sz="3600" b="1" dirty="0" smtClean="0">
                <a:latin typeface="微軟正黑體" pitchFamily="34" charset="-120"/>
                <a:ea typeface="微軟正黑體" pitchFamily="34" charset="-120"/>
              </a:rPr>
              <a:t>	</a:t>
            </a:r>
            <a:r>
              <a:rPr lang="zh-TW" altLang="en-US" sz="3600" b="1" dirty="0" smtClean="0">
                <a:latin typeface="微軟正黑體" pitchFamily="34" charset="-120"/>
                <a:ea typeface="微軟正黑體" pitchFamily="34" charset="-120"/>
              </a:rPr>
              <a:t>且不斷創新滿足消費者需求</a:t>
            </a:r>
            <a:endParaRPr lang="en-US" altLang="zh-TW" sz="3600" b="1" dirty="0" smtClean="0">
              <a:latin typeface="微軟正黑體" pitchFamily="34" charset="-120"/>
              <a:ea typeface="微軟正黑體" pitchFamily="34" charset="-120"/>
            </a:endParaRPr>
          </a:p>
          <a:p>
            <a:r>
              <a:rPr lang="zh-TW" altLang="en-US" sz="3600" b="1" dirty="0" smtClean="0">
                <a:solidFill>
                  <a:schemeClr val="accent6">
                    <a:lumMod val="50000"/>
                  </a:schemeClr>
                </a:solidFill>
                <a:latin typeface="微軟正黑體" pitchFamily="34" charset="-120"/>
                <a:ea typeface="微軟正黑體" pitchFamily="34" charset="-120"/>
              </a:rPr>
              <a:t>小建議：</a:t>
            </a:r>
            <a:endParaRPr lang="en-US" altLang="zh-TW" sz="3600" b="1" dirty="0" smtClean="0">
              <a:solidFill>
                <a:schemeClr val="accent6">
                  <a:lumMod val="50000"/>
                </a:schemeClr>
              </a:solidFill>
              <a:latin typeface="微軟正黑體" pitchFamily="34" charset="-120"/>
              <a:ea typeface="微軟正黑體" pitchFamily="34" charset="-120"/>
            </a:endParaRPr>
          </a:p>
          <a:p>
            <a:pPr indent="457200" algn="just"/>
            <a:r>
              <a:rPr lang="en-US" altLang="zh-TW" sz="3600" b="1" dirty="0" smtClean="0">
                <a:latin typeface="微軟正黑體" pitchFamily="34" charset="-120"/>
                <a:ea typeface="微軟正黑體" pitchFamily="34" charset="-120"/>
              </a:rPr>
              <a:t>1.</a:t>
            </a:r>
            <a:r>
              <a:rPr lang="zh-TW" altLang="en-US" sz="3600" b="1" dirty="0" smtClean="0">
                <a:latin typeface="微軟正黑體" pitchFamily="34" charset="-120"/>
                <a:ea typeface="微軟正黑體" pitchFamily="34" charset="-120"/>
              </a:rPr>
              <a:t>部分商品不值</a:t>
            </a:r>
            <a:r>
              <a:rPr lang="en-US" altLang="zh-TW" sz="3600" b="1" dirty="0" smtClean="0">
                <a:latin typeface="微軟正黑體" pitchFamily="34" charset="-120"/>
                <a:ea typeface="微軟正黑體" pitchFamily="34" charset="-120"/>
              </a:rPr>
              <a:t>39</a:t>
            </a:r>
            <a:r>
              <a:rPr lang="zh-TW" altLang="en-US" sz="3600" b="1" dirty="0" smtClean="0">
                <a:latin typeface="微軟正黑體" pitchFamily="34" charset="-120"/>
                <a:ea typeface="微軟正黑體" pitchFamily="34" charset="-120"/>
              </a:rPr>
              <a:t>元義造成消</a:t>
            </a:r>
            <a:r>
              <a:rPr lang="en-US" altLang="zh-TW" sz="3600" b="1" dirty="0" smtClean="0">
                <a:latin typeface="微軟正黑體" pitchFamily="34" charset="-120"/>
                <a:ea typeface="微軟正黑體" pitchFamily="34" charset="-120"/>
              </a:rPr>
              <a:t>	</a:t>
            </a:r>
            <a:r>
              <a:rPr lang="zh-TW" altLang="en-US" sz="3600" b="1" dirty="0" smtClean="0">
                <a:latin typeface="微軟正黑體" pitchFamily="34" charset="-120"/>
                <a:ea typeface="微軟正黑體" pitchFamily="34" charset="-120"/>
              </a:rPr>
              <a:t>費者反感</a:t>
            </a:r>
            <a:endParaRPr lang="en-US" altLang="zh-TW" sz="3600" b="1" dirty="0" smtClean="0">
              <a:latin typeface="微軟正黑體" pitchFamily="34" charset="-120"/>
              <a:ea typeface="微軟正黑體" pitchFamily="34" charset="-120"/>
            </a:endParaRPr>
          </a:p>
          <a:p>
            <a:pPr indent="457200" algn="just"/>
            <a:r>
              <a:rPr lang="en-US" altLang="zh-TW" sz="3600" b="1" dirty="0" smtClean="0">
                <a:latin typeface="微軟正黑體" pitchFamily="34" charset="-120"/>
                <a:ea typeface="微軟正黑體" pitchFamily="34" charset="-120"/>
              </a:rPr>
              <a:t>2.</a:t>
            </a:r>
            <a:r>
              <a:rPr lang="zh-TW" altLang="zh-TW" sz="3600" b="1" dirty="0" smtClean="0">
                <a:latin typeface="微軟正黑體" pitchFamily="34" charset="-120"/>
                <a:ea typeface="微軟正黑體" pitchFamily="34" charset="-120"/>
              </a:rPr>
              <a:t>生活用品為消費者</a:t>
            </a:r>
            <a:r>
              <a:rPr lang="zh-TW" altLang="en-US" sz="3600" b="1" dirty="0" smtClean="0">
                <a:latin typeface="微軟正黑體" pitchFamily="34" charset="-120"/>
                <a:ea typeface="微軟正黑體" pitchFamily="34" charset="-120"/>
              </a:rPr>
              <a:t>最</a:t>
            </a:r>
            <a:r>
              <a:rPr lang="zh-TW" altLang="zh-TW" sz="3600" b="1" dirty="0" smtClean="0">
                <a:latin typeface="微軟正黑體" pitchFamily="34" charset="-120"/>
                <a:ea typeface="微軟正黑體" pitchFamily="34" charset="-120"/>
              </a:rPr>
              <a:t>常</a:t>
            </a:r>
            <a:r>
              <a:rPr lang="zh-TW" altLang="en-US" sz="3600" b="1" dirty="0" smtClean="0">
                <a:latin typeface="微軟正黑體" pitchFamily="34" charset="-120"/>
                <a:ea typeface="微軟正黑體" pitchFamily="34" charset="-120"/>
              </a:rPr>
              <a:t>購買，</a:t>
            </a:r>
            <a:r>
              <a:rPr lang="en-US" altLang="zh-TW" sz="3600" b="1" dirty="0" smtClean="0">
                <a:latin typeface="微軟正黑體" pitchFamily="34" charset="-120"/>
                <a:ea typeface="微軟正黑體" pitchFamily="34" charset="-120"/>
              </a:rPr>
              <a:t>	</a:t>
            </a:r>
            <a:r>
              <a:rPr lang="zh-TW" altLang="en-US" sz="3600" b="1" dirty="0" smtClean="0">
                <a:latin typeface="微軟正黑體" pitchFamily="34" charset="-120"/>
                <a:ea typeface="微軟正黑體" pitchFamily="34" charset="-120"/>
              </a:rPr>
              <a:t>可朝此方向多用些心力</a:t>
            </a:r>
            <a:endParaRPr lang="en-US" altLang="zh-TW" sz="3600" b="1" dirty="0" smtClean="0">
              <a:latin typeface="微軟正黑體" pitchFamily="34" charset="-120"/>
              <a:ea typeface="微軟正黑體" pitchFamily="34" charset="-120"/>
            </a:endParaRPr>
          </a:p>
          <a:p>
            <a:endParaRPr lang="zh-TW" altLang="en-US" sz="3600" b="1" dirty="0">
              <a:latin typeface="微軟正黑體" pitchFamily="34" charset="-120"/>
              <a:ea typeface="微軟正黑體" pitchFamily="34" charset="-120"/>
            </a:endParaRPr>
          </a:p>
        </p:txBody>
      </p:sp>
    </p:spTree>
    <p:extLst>
      <p:ext uri="{BB962C8B-B14F-4D97-AF65-F5344CB8AC3E}">
        <p14:creationId xmlns:p14="http://schemas.microsoft.com/office/powerpoint/2010/main" val="3830065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TotalTime>
  <Words>508</Words>
  <Application>Microsoft Office PowerPoint</Application>
  <PresentationFormat>如螢幕大小 (4:3)</PresentationFormat>
  <Paragraphs>80</Paragraphs>
  <Slides>10</Slides>
  <Notes>0</Notes>
  <HiddenSlides>0</HiddenSlides>
  <MMClips>0</MMClips>
  <ScaleCrop>false</ScaleCrop>
  <HeadingPairs>
    <vt:vector size="4" baseType="variant">
      <vt:variant>
        <vt:lpstr>佈景主題</vt:lpstr>
      </vt:variant>
      <vt:variant>
        <vt:i4>1</vt:i4>
      </vt:variant>
      <vt:variant>
        <vt:lpstr>投影片標題</vt:lpstr>
      </vt:variant>
      <vt:variant>
        <vt:i4>10</vt:i4>
      </vt:variant>
    </vt:vector>
  </HeadingPairs>
  <TitlesOfParts>
    <vt:vector size="11" baseType="lpstr">
      <vt:lpstr>Office 佈景主題</vt:lpstr>
      <vt:lpstr>大創百貨</vt:lpstr>
      <vt:lpstr>前言●研究動機</vt:lpstr>
      <vt:lpstr>前言●研究目的</vt:lpstr>
      <vt:lpstr>前言●研究方法</vt:lpstr>
      <vt:lpstr>前言●研究流程</vt:lpstr>
      <vt:lpstr>正文●大創百貨之經營理念</vt:lpstr>
      <vt:lpstr>正文●行銷策略(SWOT 、4P)</vt:lpstr>
      <vt:lpstr>正文●問卷分析</vt:lpstr>
      <vt:lpstr>正文●結論</vt:lpstr>
      <vt:lpstr>正文●引註資料</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大創百貨</dc:title>
  <dc:creator>sansin</dc:creator>
  <cp:lastModifiedBy>wang</cp:lastModifiedBy>
  <cp:revision>23</cp:revision>
  <dcterms:created xsi:type="dcterms:W3CDTF">2015-03-31T06:07:46Z</dcterms:created>
  <dcterms:modified xsi:type="dcterms:W3CDTF">2015-05-08T01:20:50Z</dcterms:modified>
</cp:coreProperties>
</file>