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6" r:id="rId9"/>
    <p:sldId id="267" r:id="rId10"/>
    <p:sldId id="268" r:id="rId11"/>
    <p:sldId id="269" r:id="rId12"/>
    <p:sldId id="270" r:id="rId13"/>
    <p:sldId id="275" r:id="rId14"/>
    <p:sldId id="279" r:id="rId15"/>
    <p:sldId id="278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677A723-D781-401F-ACB3-5E29D5E78A38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76"/>
            <p14:sldId id="267"/>
            <p14:sldId id="268"/>
            <p14:sldId id="269"/>
            <p14:sldId id="270"/>
            <p14:sldId id="275"/>
            <p14:sldId id="279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560CA9-5884-4C5B-A754-CD001C339A8E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E03F1F4C-92C0-4152-8FE0-1E6C9AC72F59}" type="pres">
      <dgm:prSet presAssocID="{22560CA9-5884-4C5B-A754-CD001C339A8E}" presName="Name0" presStyleCnt="0">
        <dgm:presLayoutVars>
          <dgm:dir/>
          <dgm:resizeHandles val="exact"/>
        </dgm:presLayoutVars>
      </dgm:prSet>
      <dgm:spPr/>
    </dgm:pt>
  </dgm:ptLst>
  <dgm:cxnLst>
    <dgm:cxn modelId="{AF36BF21-A8DD-45B6-9361-8CE77CB9EF49}" type="presOf" srcId="{22560CA9-5884-4C5B-A754-CD001C339A8E}" destId="{E03F1F4C-92C0-4152-8FE0-1E6C9AC72F59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C50AB5-AADB-4E75-BE5D-6C6BFCAACA4C}" type="doc">
      <dgm:prSet loTypeId="urn:microsoft.com/office/officeart/2005/8/layout/process2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C86F618D-B32D-490B-8FFB-CE357168446D}">
      <dgm:prSet phldrT="[文字]"/>
      <dgm:spPr/>
      <dgm:t>
        <a:bodyPr/>
        <a:lstStyle/>
        <a:p>
          <a:r>
            <a:rPr lang="zh-TW" b="0" dirty="0" smtClean="0"/>
            <a:t>擬定研究主題</a:t>
          </a:r>
          <a:endParaRPr lang="zh-TW" altLang="en-US" b="0" dirty="0"/>
        </a:p>
      </dgm:t>
    </dgm:pt>
    <dgm:pt modelId="{443D1392-EE41-4704-86F2-5D65DB79ABC0}" type="parTrans" cxnId="{379783EB-2CAF-4939-ABCB-A9C863757E8B}">
      <dgm:prSet/>
      <dgm:spPr/>
      <dgm:t>
        <a:bodyPr/>
        <a:lstStyle/>
        <a:p>
          <a:endParaRPr lang="zh-TW" altLang="en-US"/>
        </a:p>
      </dgm:t>
    </dgm:pt>
    <dgm:pt modelId="{43E0E04C-EEB7-4DFA-B59D-C9BE66DE24A1}" type="sibTrans" cxnId="{379783EB-2CAF-4939-ABCB-A9C863757E8B}">
      <dgm:prSet/>
      <dgm:spPr/>
      <dgm:t>
        <a:bodyPr/>
        <a:lstStyle/>
        <a:p>
          <a:endParaRPr lang="zh-TW" altLang="en-US" b="0"/>
        </a:p>
      </dgm:t>
    </dgm:pt>
    <dgm:pt modelId="{5B18BEF5-A34E-4E22-81D9-525FB91E87ED}">
      <dgm:prSet phldrT="[文字]"/>
      <dgm:spPr/>
      <dgm:t>
        <a:bodyPr/>
        <a:lstStyle/>
        <a:p>
          <a:r>
            <a:rPr lang="zh-TW" dirty="0" smtClean="0"/>
            <a:t>收集文獻資料</a:t>
          </a:r>
          <a:endParaRPr lang="zh-TW" altLang="en-US" dirty="0"/>
        </a:p>
      </dgm:t>
    </dgm:pt>
    <dgm:pt modelId="{83A5095C-7B8D-4AC1-9B70-E257E99C312F}" type="parTrans" cxnId="{D70B2635-85B6-42DB-947E-29BCF4FC46FC}">
      <dgm:prSet/>
      <dgm:spPr/>
      <dgm:t>
        <a:bodyPr/>
        <a:lstStyle/>
        <a:p>
          <a:endParaRPr lang="zh-TW" altLang="en-US"/>
        </a:p>
      </dgm:t>
    </dgm:pt>
    <dgm:pt modelId="{E4960141-A818-49CB-B99F-40BD390B7619}" type="sibTrans" cxnId="{D70B2635-85B6-42DB-947E-29BCF4FC46FC}">
      <dgm:prSet/>
      <dgm:spPr/>
      <dgm:t>
        <a:bodyPr/>
        <a:lstStyle/>
        <a:p>
          <a:endParaRPr lang="zh-TW" altLang="en-US"/>
        </a:p>
      </dgm:t>
    </dgm:pt>
    <dgm:pt modelId="{8341CCC9-3593-403D-ABC4-5076CE1EC506}">
      <dgm:prSet phldrT="[文字]"/>
      <dgm:spPr/>
      <dgm:t>
        <a:bodyPr/>
        <a:lstStyle/>
        <a:p>
          <a:r>
            <a:rPr lang="zh-TW" dirty="0" smtClean="0"/>
            <a:t>文獻分析</a:t>
          </a:r>
          <a:endParaRPr lang="zh-TW" altLang="en-US" dirty="0"/>
        </a:p>
      </dgm:t>
    </dgm:pt>
    <dgm:pt modelId="{007A0E50-257D-41AF-840C-667D2FF67D3C}" type="parTrans" cxnId="{0D9FBF85-0FD4-4FA1-8BD0-A4285682F2D3}">
      <dgm:prSet/>
      <dgm:spPr/>
      <dgm:t>
        <a:bodyPr/>
        <a:lstStyle/>
        <a:p>
          <a:endParaRPr lang="zh-TW" altLang="en-US"/>
        </a:p>
      </dgm:t>
    </dgm:pt>
    <dgm:pt modelId="{3D3ECA0E-86F2-42CE-874B-618EBA20B2CD}" type="sibTrans" cxnId="{0D9FBF85-0FD4-4FA1-8BD0-A4285682F2D3}">
      <dgm:prSet/>
      <dgm:spPr/>
      <dgm:t>
        <a:bodyPr/>
        <a:lstStyle/>
        <a:p>
          <a:endParaRPr lang="zh-TW" altLang="en-US"/>
        </a:p>
      </dgm:t>
    </dgm:pt>
    <dgm:pt modelId="{77EFF7C6-9E6E-466F-8ADF-62793BCE5521}">
      <dgm:prSet phldrT="[文字]"/>
      <dgm:spPr/>
      <dgm:t>
        <a:bodyPr/>
        <a:lstStyle/>
        <a:p>
          <a:r>
            <a:rPr lang="zh-TW" dirty="0" smtClean="0"/>
            <a:t>文獻歸納</a:t>
          </a:r>
          <a:endParaRPr lang="zh-TW" altLang="en-US" dirty="0"/>
        </a:p>
      </dgm:t>
    </dgm:pt>
    <dgm:pt modelId="{05370A7C-4D06-48C8-BEDF-86C621B9A6F1}" type="parTrans" cxnId="{DBC6972D-D9F8-4518-9048-3B8A91C8950B}">
      <dgm:prSet/>
      <dgm:spPr/>
      <dgm:t>
        <a:bodyPr/>
        <a:lstStyle/>
        <a:p>
          <a:endParaRPr lang="zh-TW" altLang="en-US"/>
        </a:p>
      </dgm:t>
    </dgm:pt>
    <dgm:pt modelId="{A81CB1A2-96AD-4994-9D55-F6E50929B973}" type="sibTrans" cxnId="{DBC6972D-D9F8-4518-9048-3B8A91C8950B}">
      <dgm:prSet/>
      <dgm:spPr/>
      <dgm:t>
        <a:bodyPr/>
        <a:lstStyle/>
        <a:p>
          <a:endParaRPr lang="zh-TW" altLang="en-US"/>
        </a:p>
      </dgm:t>
    </dgm:pt>
    <dgm:pt modelId="{411346AF-69F3-4236-9421-D48F56BF8D89}">
      <dgm:prSet phldrT="[文字]"/>
      <dgm:spPr/>
      <dgm:t>
        <a:bodyPr/>
        <a:lstStyle/>
        <a:p>
          <a:r>
            <a:rPr lang="zh-TW" smtClean="0"/>
            <a:t>結論</a:t>
          </a:r>
          <a:endParaRPr lang="zh-TW" altLang="en-US" dirty="0"/>
        </a:p>
      </dgm:t>
    </dgm:pt>
    <dgm:pt modelId="{FEC1A49B-07D5-4ED2-9831-D3B49E1E0DE8}" type="parTrans" cxnId="{99DC27DE-85DD-4573-930C-93C5E67A4199}">
      <dgm:prSet/>
      <dgm:spPr/>
      <dgm:t>
        <a:bodyPr/>
        <a:lstStyle/>
        <a:p>
          <a:endParaRPr lang="zh-TW" altLang="en-US"/>
        </a:p>
      </dgm:t>
    </dgm:pt>
    <dgm:pt modelId="{5F10CBCF-C42D-415C-A869-2A6FC22BFBA9}" type="sibTrans" cxnId="{99DC27DE-85DD-4573-930C-93C5E67A4199}">
      <dgm:prSet/>
      <dgm:spPr/>
      <dgm:t>
        <a:bodyPr/>
        <a:lstStyle/>
        <a:p>
          <a:endParaRPr lang="zh-TW" altLang="en-US"/>
        </a:p>
      </dgm:t>
    </dgm:pt>
    <dgm:pt modelId="{40313EBB-F71C-4AFC-900A-A09C3BEB7A63}" type="pres">
      <dgm:prSet presAssocID="{2AC50AB5-AADB-4E75-BE5D-6C6BFCAACA4C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BED7C93-1977-492C-8ACF-B98D24329901}" type="pres">
      <dgm:prSet presAssocID="{C86F618D-B32D-490B-8FFB-CE357168446D}" presName="node" presStyleLbl="node1" presStyleIdx="0" presStyleCnt="5" custScaleX="1445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0D7ADB-2EB0-44C9-B6C8-80E97D245084}" type="pres">
      <dgm:prSet presAssocID="{43E0E04C-EEB7-4DFA-B59D-C9BE66DE24A1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8634A987-92F8-41E5-823A-E94914DCCCFB}" type="pres">
      <dgm:prSet presAssocID="{43E0E04C-EEB7-4DFA-B59D-C9BE66DE24A1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D51C8E40-AB8F-4DE1-8CC6-CBFE3E522837}" type="pres">
      <dgm:prSet presAssocID="{5B18BEF5-A34E-4E22-81D9-525FB91E87ED}" presName="node" presStyleLbl="node1" presStyleIdx="1" presStyleCnt="5" custScaleX="14451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359B987-1A2E-41A8-AA69-B628BB185597}" type="pres">
      <dgm:prSet presAssocID="{E4960141-A818-49CB-B99F-40BD390B7619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7B419A07-408B-45ED-9F55-BF3FAFE577AB}" type="pres">
      <dgm:prSet presAssocID="{E4960141-A818-49CB-B99F-40BD390B7619}" presName="connectorText" presStyleLbl="sibTrans2D1" presStyleIdx="1" presStyleCnt="4"/>
      <dgm:spPr/>
      <dgm:t>
        <a:bodyPr/>
        <a:lstStyle/>
        <a:p>
          <a:endParaRPr lang="zh-TW" altLang="en-US"/>
        </a:p>
      </dgm:t>
    </dgm:pt>
    <dgm:pt modelId="{9159E0E0-BEBC-4CE1-9728-4E79E9A7DA75}" type="pres">
      <dgm:prSet presAssocID="{8341CCC9-3593-403D-ABC4-5076CE1EC506}" presName="node" presStyleLbl="node1" presStyleIdx="2" presStyleCnt="5" custScaleX="1389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7F70F8-3B53-4ECF-8A3A-75E8FE1A7B4A}" type="pres">
      <dgm:prSet presAssocID="{3D3ECA0E-86F2-42CE-874B-618EBA20B2CD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BAC850AE-622B-40EB-BAE8-ED2EE2FC750C}" type="pres">
      <dgm:prSet presAssocID="{3D3ECA0E-86F2-42CE-874B-618EBA20B2CD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63E7F432-8DD2-4271-A7B9-22B772F8D1A8}" type="pres">
      <dgm:prSet presAssocID="{77EFF7C6-9E6E-466F-8ADF-62793BCE5521}" presName="node" presStyleLbl="node1" presStyleIdx="3" presStyleCnt="5" custScaleX="1389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E25CFA-9EAE-4D5C-B267-95FC352B529F}" type="pres">
      <dgm:prSet presAssocID="{A81CB1A2-96AD-4994-9D55-F6E50929B973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3B24A365-26D1-4C62-BC85-8171F3653869}" type="pres">
      <dgm:prSet presAssocID="{A81CB1A2-96AD-4994-9D55-F6E50929B973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EC7A33D2-DE1E-4CA3-B0EA-B1A55D4FC946}" type="pres">
      <dgm:prSet presAssocID="{411346AF-69F3-4236-9421-D48F56BF8D89}" presName="node" presStyleLbl="node1" presStyleIdx="4" presStyleCnt="5" custScaleX="1389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8112DCC-6877-47B7-AA8E-74EB9406BFB8}" type="presOf" srcId="{43E0E04C-EEB7-4DFA-B59D-C9BE66DE24A1}" destId="{FF0D7ADB-2EB0-44C9-B6C8-80E97D245084}" srcOrd="0" destOrd="0" presId="urn:microsoft.com/office/officeart/2005/8/layout/process2"/>
    <dgm:cxn modelId="{D70B2635-85B6-42DB-947E-29BCF4FC46FC}" srcId="{2AC50AB5-AADB-4E75-BE5D-6C6BFCAACA4C}" destId="{5B18BEF5-A34E-4E22-81D9-525FB91E87ED}" srcOrd="1" destOrd="0" parTransId="{83A5095C-7B8D-4AC1-9B70-E257E99C312F}" sibTransId="{E4960141-A818-49CB-B99F-40BD390B7619}"/>
    <dgm:cxn modelId="{B7CAE54D-B343-4000-9C95-79D29704018E}" type="presOf" srcId="{A81CB1A2-96AD-4994-9D55-F6E50929B973}" destId="{7CE25CFA-9EAE-4D5C-B267-95FC352B529F}" srcOrd="0" destOrd="0" presId="urn:microsoft.com/office/officeart/2005/8/layout/process2"/>
    <dgm:cxn modelId="{04CF23FF-8C7C-44C1-BE57-6230DBBD7693}" type="presOf" srcId="{8341CCC9-3593-403D-ABC4-5076CE1EC506}" destId="{9159E0E0-BEBC-4CE1-9728-4E79E9A7DA75}" srcOrd="0" destOrd="0" presId="urn:microsoft.com/office/officeart/2005/8/layout/process2"/>
    <dgm:cxn modelId="{F57B268B-F6F9-4886-AB81-83C5B7DF1A0B}" type="presOf" srcId="{E4960141-A818-49CB-B99F-40BD390B7619}" destId="{1359B987-1A2E-41A8-AA69-B628BB185597}" srcOrd="0" destOrd="0" presId="urn:microsoft.com/office/officeart/2005/8/layout/process2"/>
    <dgm:cxn modelId="{0D9FBF85-0FD4-4FA1-8BD0-A4285682F2D3}" srcId="{2AC50AB5-AADB-4E75-BE5D-6C6BFCAACA4C}" destId="{8341CCC9-3593-403D-ABC4-5076CE1EC506}" srcOrd="2" destOrd="0" parTransId="{007A0E50-257D-41AF-840C-667D2FF67D3C}" sibTransId="{3D3ECA0E-86F2-42CE-874B-618EBA20B2CD}"/>
    <dgm:cxn modelId="{77763F81-1E06-4F07-8B2A-7CC16DB2EB2B}" type="presOf" srcId="{3D3ECA0E-86F2-42CE-874B-618EBA20B2CD}" destId="{127F70F8-3B53-4ECF-8A3A-75E8FE1A7B4A}" srcOrd="0" destOrd="0" presId="urn:microsoft.com/office/officeart/2005/8/layout/process2"/>
    <dgm:cxn modelId="{0B5FDC27-9D45-43BA-A40A-8DB3E6A74351}" type="presOf" srcId="{E4960141-A818-49CB-B99F-40BD390B7619}" destId="{7B419A07-408B-45ED-9F55-BF3FAFE577AB}" srcOrd="1" destOrd="0" presId="urn:microsoft.com/office/officeart/2005/8/layout/process2"/>
    <dgm:cxn modelId="{99DC27DE-85DD-4573-930C-93C5E67A4199}" srcId="{2AC50AB5-AADB-4E75-BE5D-6C6BFCAACA4C}" destId="{411346AF-69F3-4236-9421-D48F56BF8D89}" srcOrd="4" destOrd="0" parTransId="{FEC1A49B-07D5-4ED2-9831-D3B49E1E0DE8}" sibTransId="{5F10CBCF-C42D-415C-A869-2A6FC22BFBA9}"/>
    <dgm:cxn modelId="{BB42D8AD-2319-4588-B945-C4208903A56A}" type="presOf" srcId="{5B18BEF5-A34E-4E22-81D9-525FB91E87ED}" destId="{D51C8E40-AB8F-4DE1-8CC6-CBFE3E522837}" srcOrd="0" destOrd="0" presId="urn:microsoft.com/office/officeart/2005/8/layout/process2"/>
    <dgm:cxn modelId="{74A522EE-DDA8-4139-BB63-E60EA8E302C4}" type="presOf" srcId="{A81CB1A2-96AD-4994-9D55-F6E50929B973}" destId="{3B24A365-26D1-4C62-BC85-8171F3653869}" srcOrd="1" destOrd="0" presId="urn:microsoft.com/office/officeart/2005/8/layout/process2"/>
    <dgm:cxn modelId="{665CA7DC-CE57-4C0F-A358-3F85A59A6141}" type="presOf" srcId="{2AC50AB5-AADB-4E75-BE5D-6C6BFCAACA4C}" destId="{40313EBB-F71C-4AFC-900A-A09C3BEB7A63}" srcOrd="0" destOrd="0" presId="urn:microsoft.com/office/officeart/2005/8/layout/process2"/>
    <dgm:cxn modelId="{48E43B7C-AF58-4079-A687-E547321D78DD}" type="presOf" srcId="{3D3ECA0E-86F2-42CE-874B-618EBA20B2CD}" destId="{BAC850AE-622B-40EB-BAE8-ED2EE2FC750C}" srcOrd="1" destOrd="0" presId="urn:microsoft.com/office/officeart/2005/8/layout/process2"/>
    <dgm:cxn modelId="{379783EB-2CAF-4939-ABCB-A9C863757E8B}" srcId="{2AC50AB5-AADB-4E75-BE5D-6C6BFCAACA4C}" destId="{C86F618D-B32D-490B-8FFB-CE357168446D}" srcOrd="0" destOrd="0" parTransId="{443D1392-EE41-4704-86F2-5D65DB79ABC0}" sibTransId="{43E0E04C-EEB7-4DFA-B59D-C9BE66DE24A1}"/>
    <dgm:cxn modelId="{DBC6972D-D9F8-4518-9048-3B8A91C8950B}" srcId="{2AC50AB5-AADB-4E75-BE5D-6C6BFCAACA4C}" destId="{77EFF7C6-9E6E-466F-8ADF-62793BCE5521}" srcOrd="3" destOrd="0" parTransId="{05370A7C-4D06-48C8-BEDF-86C621B9A6F1}" sibTransId="{A81CB1A2-96AD-4994-9D55-F6E50929B973}"/>
    <dgm:cxn modelId="{B75D12F7-7EA1-403C-82A3-EE7A3BD0CFBE}" type="presOf" srcId="{77EFF7C6-9E6E-466F-8ADF-62793BCE5521}" destId="{63E7F432-8DD2-4271-A7B9-22B772F8D1A8}" srcOrd="0" destOrd="0" presId="urn:microsoft.com/office/officeart/2005/8/layout/process2"/>
    <dgm:cxn modelId="{A3C3F895-51BB-469E-A47E-581D8841BB76}" type="presOf" srcId="{C86F618D-B32D-490B-8FFB-CE357168446D}" destId="{0BED7C93-1977-492C-8ACF-B98D24329901}" srcOrd="0" destOrd="0" presId="urn:microsoft.com/office/officeart/2005/8/layout/process2"/>
    <dgm:cxn modelId="{EAC59026-4C2A-46D5-9A79-E444BAA28FA8}" type="presOf" srcId="{43E0E04C-EEB7-4DFA-B59D-C9BE66DE24A1}" destId="{8634A987-92F8-41E5-823A-E94914DCCCFB}" srcOrd="1" destOrd="0" presId="urn:microsoft.com/office/officeart/2005/8/layout/process2"/>
    <dgm:cxn modelId="{0C0B5161-AC91-478A-8DDE-27BFF4CEB8E0}" type="presOf" srcId="{411346AF-69F3-4236-9421-D48F56BF8D89}" destId="{EC7A33D2-DE1E-4CA3-B0EA-B1A55D4FC946}" srcOrd="0" destOrd="0" presId="urn:microsoft.com/office/officeart/2005/8/layout/process2"/>
    <dgm:cxn modelId="{DC05221E-6D05-449E-89CE-41C3A1C52862}" type="presParOf" srcId="{40313EBB-F71C-4AFC-900A-A09C3BEB7A63}" destId="{0BED7C93-1977-492C-8ACF-B98D24329901}" srcOrd="0" destOrd="0" presId="urn:microsoft.com/office/officeart/2005/8/layout/process2"/>
    <dgm:cxn modelId="{600FAB2A-8B87-46EC-985B-B49D04278411}" type="presParOf" srcId="{40313EBB-F71C-4AFC-900A-A09C3BEB7A63}" destId="{FF0D7ADB-2EB0-44C9-B6C8-80E97D245084}" srcOrd="1" destOrd="0" presId="urn:microsoft.com/office/officeart/2005/8/layout/process2"/>
    <dgm:cxn modelId="{7E6823EF-8214-43EC-A071-D72E3467CC39}" type="presParOf" srcId="{FF0D7ADB-2EB0-44C9-B6C8-80E97D245084}" destId="{8634A987-92F8-41E5-823A-E94914DCCCFB}" srcOrd="0" destOrd="0" presId="urn:microsoft.com/office/officeart/2005/8/layout/process2"/>
    <dgm:cxn modelId="{63648FB2-F63B-4AD1-8D44-A62D0543446E}" type="presParOf" srcId="{40313EBB-F71C-4AFC-900A-A09C3BEB7A63}" destId="{D51C8E40-AB8F-4DE1-8CC6-CBFE3E522837}" srcOrd="2" destOrd="0" presId="urn:microsoft.com/office/officeart/2005/8/layout/process2"/>
    <dgm:cxn modelId="{FCA204B5-F69D-4CA7-A493-66D623315B3A}" type="presParOf" srcId="{40313EBB-F71C-4AFC-900A-A09C3BEB7A63}" destId="{1359B987-1A2E-41A8-AA69-B628BB185597}" srcOrd="3" destOrd="0" presId="urn:microsoft.com/office/officeart/2005/8/layout/process2"/>
    <dgm:cxn modelId="{7382AA1E-4458-456F-BCFC-7A8168A0303C}" type="presParOf" srcId="{1359B987-1A2E-41A8-AA69-B628BB185597}" destId="{7B419A07-408B-45ED-9F55-BF3FAFE577AB}" srcOrd="0" destOrd="0" presId="urn:microsoft.com/office/officeart/2005/8/layout/process2"/>
    <dgm:cxn modelId="{26CE681A-33E6-4B79-8AE1-B2429D7A6D6C}" type="presParOf" srcId="{40313EBB-F71C-4AFC-900A-A09C3BEB7A63}" destId="{9159E0E0-BEBC-4CE1-9728-4E79E9A7DA75}" srcOrd="4" destOrd="0" presId="urn:microsoft.com/office/officeart/2005/8/layout/process2"/>
    <dgm:cxn modelId="{829B279F-7D76-43FA-8EA8-58CEA97EA0F1}" type="presParOf" srcId="{40313EBB-F71C-4AFC-900A-A09C3BEB7A63}" destId="{127F70F8-3B53-4ECF-8A3A-75E8FE1A7B4A}" srcOrd="5" destOrd="0" presId="urn:microsoft.com/office/officeart/2005/8/layout/process2"/>
    <dgm:cxn modelId="{5EE42309-4724-42F9-B888-D0309D13CDAE}" type="presParOf" srcId="{127F70F8-3B53-4ECF-8A3A-75E8FE1A7B4A}" destId="{BAC850AE-622B-40EB-BAE8-ED2EE2FC750C}" srcOrd="0" destOrd="0" presId="urn:microsoft.com/office/officeart/2005/8/layout/process2"/>
    <dgm:cxn modelId="{F3F288E9-B06B-4955-968B-13CF147BCE98}" type="presParOf" srcId="{40313EBB-F71C-4AFC-900A-A09C3BEB7A63}" destId="{63E7F432-8DD2-4271-A7B9-22B772F8D1A8}" srcOrd="6" destOrd="0" presId="urn:microsoft.com/office/officeart/2005/8/layout/process2"/>
    <dgm:cxn modelId="{40769625-25D6-4C4F-B42A-6B47FABAC081}" type="presParOf" srcId="{40313EBB-F71C-4AFC-900A-A09C3BEB7A63}" destId="{7CE25CFA-9EAE-4D5C-B267-95FC352B529F}" srcOrd="7" destOrd="0" presId="urn:microsoft.com/office/officeart/2005/8/layout/process2"/>
    <dgm:cxn modelId="{9E11E915-DA40-44D2-9501-A03F0EC163A0}" type="presParOf" srcId="{7CE25CFA-9EAE-4D5C-B267-95FC352B529F}" destId="{3B24A365-26D1-4C62-BC85-8171F3653869}" srcOrd="0" destOrd="0" presId="urn:microsoft.com/office/officeart/2005/8/layout/process2"/>
    <dgm:cxn modelId="{5424798F-5812-495A-8901-E265FD5EECF7}" type="presParOf" srcId="{40313EBB-F71C-4AFC-900A-A09C3BEB7A63}" destId="{EC7A33D2-DE1E-4CA3-B0EA-B1A55D4FC946}" srcOrd="8" destOrd="0" presId="urn:microsoft.com/office/officeart/2005/8/layout/process2"/>
  </dgm:cxnLst>
  <dgm:bg>
    <a:effectLst>
      <a:outerShdw blurRad="50800" dist="38100" algn="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D7C93-1977-492C-8ACF-B98D24329901}">
      <dsp:nvSpPr>
        <dsp:cNvPr id="0" name=""/>
        <dsp:cNvSpPr/>
      </dsp:nvSpPr>
      <dsp:spPr>
        <a:xfrm>
          <a:off x="3276122" y="615"/>
          <a:ext cx="1872691" cy="7199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b="0" kern="1200" dirty="0" smtClean="0"/>
            <a:t>擬定研究主題</a:t>
          </a:r>
          <a:endParaRPr lang="zh-TW" altLang="en-US" sz="1800" b="0" kern="1200" dirty="0"/>
        </a:p>
      </dsp:txBody>
      <dsp:txXfrm>
        <a:off x="3297207" y="21700"/>
        <a:ext cx="1830521" cy="677734"/>
      </dsp:txXfrm>
    </dsp:sp>
    <dsp:sp modelId="{FF0D7ADB-2EB0-44C9-B6C8-80E97D245084}">
      <dsp:nvSpPr>
        <dsp:cNvPr id="0" name=""/>
        <dsp:cNvSpPr/>
      </dsp:nvSpPr>
      <dsp:spPr>
        <a:xfrm rot="5400000">
          <a:off x="4077485" y="738517"/>
          <a:ext cx="269964" cy="323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300" b="0" kern="1200"/>
        </a:p>
      </dsp:txBody>
      <dsp:txXfrm rot="-5400000">
        <a:off x="4115281" y="765513"/>
        <a:ext cx="194374" cy="188975"/>
      </dsp:txXfrm>
    </dsp:sp>
    <dsp:sp modelId="{D51C8E40-AB8F-4DE1-8CC6-CBFE3E522837}">
      <dsp:nvSpPr>
        <dsp:cNvPr id="0" name=""/>
        <dsp:cNvSpPr/>
      </dsp:nvSpPr>
      <dsp:spPr>
        <a:xfrm>
          <a:off x="3276122" y="1080471"/>
          <a:ext cx="1872691" cy="71990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收集文獻資料</a:t>
          </a:r>
          <a:endParaRPr lang="zh-TW" altLang="en-US" sz="1800" kern="1200" dirty="0"/>
        </a:p>
      </dsp:txBody>
      <dsp:txXfrm>
        <a:off x="3297207" y="1101556"/>
        <a:ext cx="1830521" cy="677734"/>
      </dsp:txXfrm>
    </dsp:sp>
    <dsp:sp modelId="{1359B987-1A2E-41A8-AA69-B628BB185597}">
      <dsp:nvSpPr>
        <dsp:cNvPr id="0" name=""/>
        <dsp:cNvSpPr/>
      </dsp:nvSpPr>
      <dsp:spPr>
        <a:xfrm rot="5400000">
          <a:off x="4077485" y="1818373"/>
          <a:ext cx="269964" cy="323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300" kern="1200"/>
        </a:p>
      </dsp:txBody>
      <dsp:txXfrm rot="-5400000">
        <a:off x="4115281" y="1845369"/>
        <a:ext cx="194374" cy="188975"/>
      </dsp:txXfrm>
    </dsp:sp>
    <dsp:sp modelId="{9159E0E0-BEBC-4CE1-9728-4E79E9A7DA75}">
      <dsp:nvSpPr>
        <dsp:cNvPr id="0" name=""/>
        <dsp:cNvSpPr/>
      </dsp:nvSpPr>
      <dsp:spPr>
        <a:xfrm>
          <a:off x="3312366" y="2160327"/>
          <a:ext cx="1800202" cy="71990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文獻分析</a:t>
          </a:r>
          <a:endParaRPr lang="zh-TW" altLang="en-US" sz="1800" kern="1200" dirty="0"/>
        </a:p>
      </dsp:txBody>
      <dsp:txXfrm>
        <a:off x="3333451" y="2181412"/>
        <a:ext cx="1758032" cy="677734"/>
      </dsp:txXfrm>
    </dsp:sp>
    <dsp:sp modelId="{127F70F8-3B53-4ECF-8A3A-75E8FE1A7B4A}">
      <dsp:nvSpPr>
        <dsp:cNvPr id="0" name=""/>
        <dsp:cNvSpPr/>
      </dsp:nvSpPr>
      <dsp:spPr>
        <a:xfrm rot="5400000">
          <a:off x="4077485" y="2898229"/>
          <a:ext cx="269964" cy="323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300" kern="1200"/>
        </a:p>
      </dsp:txBody>
      <dsp:txXfrm rot="-5400000">
        <a:off x="4115281" y="2925225"/>
        <a:ext cx="194374" cy="188975"/>
      </dsp:txXfrm>
    </dsp:sp>
    <dsp:sp modelId="{63E7F432-8DD2-4271-A7B9-22B772F8D1A8}">
      <dsp:nvSpPr>
        <dsp:cNvPr id="0" name=""/>
        <dsp:cNvSpPr/>
      </dsp:nvSpPr>
      <dsp:spPr>
        <a:xfrm>
          <a:off x="3312366" y="3240184"/>
          <a:ext cx="1800202" cy="7199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dirty="0" smtClean="0"/>
            <a:t>文獻歸納</a:t>
          </a:r>
          <a:endParaRPr lang="zh-TW" altLang="en-US" sz="1800" kern="1200" dirty="0"/>
        </a:p>
      </dsp:txBody>
      <dsp:txXfrm>
        <a:off x="3333451" y="3261269"/>
        <a:ext cx="1758032" cy="677734"/>
      </dsp:txXfrm>
    </dsp:sp>
    <dsp:sp modelId="{7CE25CFA-9EAE-4D5C-B267-95FC352B529F}">
      <dsp:nvSpPr>
        <dsp:cNvPr id="0" name=""/>
        <dsp:cNvSpPr/>
      </dsp:nvSpPr>
      <dsp:spPr>
        <a:xfrm rot="5400000">
          <a:off x="4077485" y="3978086"/>
          <a:ext cx="269964" cy="3239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300" kern="1200"/>
        </a:p>
      </dsp:txBody>
      <dsp:txXfrm rot="-5400000">
        <a:off x="4115281" y="4005082"/>
        <a:ext cx="194374" cy="188975"/>
      </dsp:txXfrm>
    </dsp:sp>
    <dsp:sp modelId="{EC7A33D2-DE1E-4CA3-B0EA-B1A55D4FC946}">
      <dsp:nvSpPr>
        <dsp:cNvPr id="0" name=""/>
        <dsp:cNvSpPr/>
      </dsp:nvSpPr>
      <dsp:spPr>
        <a:xfrm>
          <a:off x="3312366" y="4320040"/>
          <a:ext cx="1800202" cy="71990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 smtClean="0"/>
            <a:t>結論</a:t>
          </a:r>
          <a:endParaRPr lang="zh-TW" altLang="en-US" sz="1800" kern="1200" dirty="0"/>
        </a:p>
      </dsp:txBody>
      <dsp:txXfrm>
        <a:off x="3333451" y="4341125"/>
        <a:ext cx="1758032" cy="677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A945AC-241E-42D1-8014-7670A1B100CC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17031-B8FD-437F-8C3B-BA53B79EDBB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ravel.ettoday.net/article/194333.htm" TargetMode="External"/><Relationship Id="rId2" Type="http://schemas.openxmlformats.org/officeDocument/2006/relationships/hyperlink" Target="http://www.starbucks.com.tw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nte.com.tw/" TargetMode="External"/><Relationship Id="rId4" Type="http://schemas.openxmlformats.org/officeDocument/2006/relationships/hyperlink" Target="http://www.barista.com.tw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9512" y="1371600"/>
            <a:ext cx="8784976" cy="1121296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effectLst/>
              </a:rPr>
              <a:t>探討星巴克咖啡館的經營成功因素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7854696" cy="2736304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+mn-ea"/>
              </a:rPr>
              <a:t>組員</a:t>
            </a:r>
            <a:r>
              <a:rPr lang="zh-TW" altLang="en-US" sz="3600" dirty="0" smtClean="0">
                <a:latin typeface="+mn-ea"/>
              </a:rPr>
              <a:t>：邱佳慧</a:t>
            </a:r>
            <a:r>
              <a:rPr lang="en-US" altLang="zh-TW" sz="3600" dirty="0" smtClean="0">
                <a:latin typeface="+mn-ea"/>
              </a:rPr>
              <a:t>(</a:t>
            </a:r>
            <a:r>
              <a:rPr lang="zh-TW" altLang="en-US" sz="3600" dirty="0" smtClean="0">
                <a:latin typeface="+mn-ea"/>
              </a:rPr>
              <a:t>組長</a:t>
            </a:r>
            <a:r>
              <a:rPr lang="en-US" altLang="zh-TW" sz="3600" dirty="0" smtClean="0">
                <a:latin typeface="+mn-ea"/>
              </a:rPr>
              <a:t>)</a:t>
            </a:r>
          </a:p>
          <a:p>
            <a:r>
              <a:rPr lang="zh-TW" altLang="en-US" sz="3600" dirty="0" smtClean="0">
                <a:latin typeface="+mn-ea"/>
              </a:rPr>
              <a:t>江</a:t>
            </a:r>
            <a:r>
              <a:rPr lang="zh-TW" altLang="en-US" sz="3600" dirty="0">
                <a:latin typeface="+mn-ea"/>
              </a:rPr>
              <a:t>育</a:t>
            </a:r>
            <a:r>
              <a:rPr lang="zh-TW" altLang="en-US" sz="3600" dirty="0" smtClean="0">
                <a:latin typeface="+mn-ea"/>
              </a:rPr>
              <a:t>霈</a:t>
            </a:r>
            <a:endParaRPr lang="en-US" altLang="zh-TW" sz="3600" dirty="0" smtClean="0">
              <a:latin typeface="+mn-ea"/>
            </a:endParaRPr>
          </a:p>
          <a:p>
            <a:r>
              <a:rPr lang="zh-TW" altLang="en-US" sz="3600" dirty="0" smtClean="0">
                <a:latin typeface="+mn-ea"/>
              </a:rPr>
              <a:t>余祥正</a:t>
            </a:r>
            <a:endParaRPr lang="en-US" altLang="zh-TW" sz="3600" dirty="0">
              <a:latin typeface="+mn-ea"/>
            </a:endParaRPr>
          </a:p>
          <a:p>
            <a:endParaRPr lang="en-US" altLang="zh-TW" sz="3600" dirty="0" smtClean="0">
              <a:latin typeface="+mn-ea"/>
            </a:endParaRPr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965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zh-TW" altLang="zh-TW" sz="4800" dirty="0"/>
              <a:t>三、星巴克行銷</a:t>
            </a:r>
            <a:r>
              <a:rPr lang="en-US" altLang="zh-TW" sz="4800" dirty="0"/>
              <a:t>4P</a:t>
            </a:r>
            <a:r>
              <a:rPr lang="zh-TW" altLang="zh-TW" sz="4800" dirty="0" smtClean="0"/>
              <a:t>手法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200" dirty="0"/>
              <a:t>(</a:t>
            </a:r>
            <a:r>
              <a:rPr lang="zh-TW" altLang="zh-TW" sz="3200" dirty="0"/>
              <a:t>一</a:t>
            </a:r>
            <a:r>
              <a:rPr lang="en-US" altLang="zh-TW" sz="3200" dirty="0"/>
              <a:t>)</a:t>
            </a:r>
            <a:r>
              <a:rPr lang="zh-TW" altLang="zh-TW" sz="3200" dirty="0"/>
              <a:t>產品策略</a:t>
            </a:r>
            <a:r>
              <a:rPr lang="en-US" altLang="zh-TW" sz="3200" dirty="0"/>
              <a:t>(Product)</a:t>
            </a:r>
            <a:endParaRPr lang="zh-TW" altLang="zh-TW" sz="3200" dirty="0"/>
          </a:p>
          <a:p>
            <a:r>
              <a:rPr lang="en-US" altLang="zh-TW" sz="3200" dirty="0"/>
              <a:t>1.</a:t>
            </a:r>
            <a:r>
              <a:rPr lang="zh-TW" altLang="zh-TW" sz="3200" dirty="0"/>
              <a:t>咖啡體驗。</a:t>
            </a:r>
          </a:p>
          <a:p>
            <a:r>
              <a:rPr lang="en-US" altLang="zh-TW" sz="3200" dirty="0"/>
              <a:t>2.</a:t>
            </a:r>
            <a:r>
              <a:rPr lang="zh-TW" altLang="zh-TW" sz="3200" dirty="0"/>
              <a:t>不斷推陳出新。</a:t>
            </a:r>
          </a:p>
          <a:p>
            <a:r>
              <a:rPr lang="en-US" altLang="zh-TW" sz="3200" dirty="0"/>
              <a:t>3. </a:t>
            </a:r>
            <a:r>
              <a:rPr lang="zh-TW" altLang="zh-TW" sz="3200" dirty="0"/>
              <a:t>對年輕族群的吸引力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r>
              <a:rPr lang="en-US" altLang="zh-TW" sz="3200" dirty="0"/>
              <a:t>4.</a:t>
            </a:r>
            <a:r>
              <a:rPr lang="zh-TW" altLang="zh-TW" sz="3200" dirty="0" smtClean="0"/>
              <a:t>星巴克</a:t>
            </a:r>
            <a:r>
              <a:rPr lang="zh-TW" altLang="en-US" sz="3200" dirty="0"/>
              <a:t>冰淇淋</a:t>
            </a:r>
            <a:r>
              <a:rPr lang="zh-TW" altLang="zh-TW" sz="3600" dirty="0" smtClean="0"/>
              <a:t>。</a:t>
            </a:r>
            <a:endParaRPr lang="zh-TW" altLang="zh-TW" sz="3600" dirty="0"/>
          </a:p>
          <a:p>
            <a:endParaRPr lang="zh-TW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772816"/>
            <a:ext cx="3203848" cy="508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(</a:t>
            </a:r>
            <a:r>
              <a:rPr lang="zh-TW" altLang="zh-TW" sz="4800" dirty="0" smtClean="0"/>
              <a:t>二</a:t>
            </a:r>
            <a:r>
              <a:rPr lang="en-US" altLang="zh-TW" sz="4800" dirty="0" smtClean="0"/>
              <a:t>)</a:t>
            </a:r>
            <a:r>
              <a:rPr lang="zh-TW" altLang="zh-TW" sz="4800" dirty="0" smtClean="0"/>
              <a:t>價格策略</a:t>
            </a:r>
            <a:r>
              <a:rPr lang="zh-TW" altLang="en-US" sz="4800" dirty="0" smtClean="0"/>
              <a:t>和</a:t>
            </a:r>
            <a:r>
              <a:rPr lang="zh-TW" altLang="zh-TW" sz="4800" dirty="0" smtClean="0"/>
              <a:t>通路</a:t>
            </a:r>
            <a:r>
              <a:rPr lang="zh-TW" altLang="zh-TW" sz="4800" dirty="0"/>
              <a:t>策略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 smtClean="0"/>
              <a:t>價格</a:t>
            </a:r>
            <a:r>
              <a:rPr lang="zh-TW" altLang="zh-TW" sz="3200" dirty="0"/>
              <a:t>策略</a:t>
            </a:r>
            <a:endParaRPr lang="en-US" altLang="zh-TW" sz="3200" dirty="0" smtClean="0"/>
          </a:p>
          <a:p>
            <a:r>
              <a:rPr lang="en-US" altLang="zh-TW" sz="3200" dirty="0" smtClean="0"/>
              <a:t>1</a:t>
            </a:r>
            <a:r>
              <a:rPr lang="en-US" altLang="zh-TW" sz="3200" dirty="0"/>
              <a:t>.</a:t>
            </a:r>
            <a:r>
              <a:rPr lang="zh-TW" altLang="zh-TW" sz="3200" dirty="0"/>
              <a:t>中高價位。</a:t>
            </a:r>
          </a:p>
          <a:p>
            <a:r>
              <a:rPr lang="en-US" altLang="zh-TW" sz="3200" dirty="0"/>
              <a:t>2.</a:t>
            </a:r>
            <a:r>
              <a:rPr lang="zh-TW" altLang="zh-TW" sz="3200" dirty="0"/>
              <a:t>特定價格政策中的劃一價格政策來定價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通路</a:t>
            </a:r>
            <a:r>
              <a:rPr lang="zh-TW" altLang="zh-TW" sz="3200" dirty="0"/>
              <a:t>策略</a:t>
            </a:r>
            <a:endParaRPr lang="en-US" altLang="zh-TW" sz="3200" dirty="0" smtClean="0"/>
          </a:p>
          <a:p>
            <a:r>
              <a:rPr lang="en-US" altLang="zh-TW" sz="3200" dirty="0"/>
              <a:t>1.</a:t>
            </a:r>
            <a:r>
              <a:rPr lang="zh-TW" altLang="zh-TW" sz="3200" dirty="0"/>
              <a:t>異業結盟：統一星巴克與飯店業。</a:t>
            </a:r>
          </a:p>
          <a:p>
            <a:r>
              <a:rPr lang="en-US" altLang="zh-TW" sz="3200" dirty="0"/>
              <a:t>2.</a:t>
            </a:r>
            <a:r>
              <a:rPr lang="zh-TW" altLang="zh-TW" sz="3200" dirty="0"/>
              <a:t>踏入校園：統一實踐新天地。</a:t>
            </a:r>
          </a:p>
          <a:p>
            <a:r>
              <a:rPr lang="en-US" altLang="zh-TW" sz="3200" dirty="0"/>
              <a:t>3.</a:t>
            </a:r>
            <a:r>
              <a:rPr lang="zh-TW" altLang="zh-TW" sz="3200" dirty="0"/>
              <a:t>以電子商務做網路行銷。</a:t>
            </a:r>
            <a:endParaRPr lang="en-US" altLang="zh-TW" sz="3200" dirty="0"/>
          </a:p>
          <a:p>
            <a:endParaRPr lang="en-US" altLang="zh-TW" sz="3200" dirty="0" smtClean="0"/>
          </a:p>
          <a:p>
            <a:endParaRPr lang="en-US" altLang="zh-TW" sz="3200" dirty="0"/>
          </a:p>
          <a:p>
            <a:pPr marL="0" indent="0">
              <a:buNone/>
            </a:pP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1659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marL="0" indent="0" algn="ctr"/>
            <a:r>
              <a:rPr lang="en-US" altLang="zh-TW" sz="4800" dirty="0" smtClean="0"/>
              <a:t>(</a:t>
            </a:r>
            <a:r>
              <a:rPr lang="zh-TW" altLang="zh-TW" sz="4800" dirty="0" smtClean="0"/>
              <a:t>三</a:t>
            </a:r>
            <a:r>
              <a:rPr lang="en-US" altLang="zh-TW" sz="4800" dirty="0" smtClean="0"/>
              <a:t>)</a:t>
            </a:r>
            <a:r>
              <a:rPr lang="zh-TW" altLang="zh-TW" sz="4800" dirty="0" smtClean="0"/>
              <a:t>推廣</a:t>
            </a:r>
            <a:r>
              <a:rPr lang="zh-TW" altLang="zh-TW" sz="4800" dirty="0"/>
              <a:t>策略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TW" sz="3500" dirty="0"/>
              <a:t>1.</a:t>
            </a:r>
            <a:r>
              <a:rPr lang="zh-TW" altLang="zh-TW" sz="3500" dirty="0"/>
              <a:t>網路、手機點餐和無限網路。</a:t>
            </a:r>
          </a:p>
          <a:p>
            <a:r>
              <a:rPr lang="en-US" altLang="zh-TW" sz="3500" dirty="0"/>
              <a:t>2.</a:t>
            </a:r>
            <a:r>
              <a:rPr lang="zh-TW" altLang="zh-TW" sz="3500" dirty="0"/>
              <a:t>門市外送服務。</a:t>
            </a:r>
          </a:p>
          <a:p>
            <a:r>
              <a:rPr lang="en-US" altLang="zh-TW" sz="3500" dirty="0"/>
              <a:t>3.Starbucks </a:t>
            </a:r>
            <a:r>
              <a:rPr lang="zh-TW" altLang="zh-TW" sz="3500" dirty="0"/>
              <a:t>隨行卡</a:t>
            </a:r>
            <a:r>
              <a:rPr lang="zh-TW" altLang="zh-TW" sz="3500" dirty="0" smtClean="0"/>
              <a:t>紅利</a:t>
            </a:r>
            <a:endParaRPr lang="en-US" altLang="zh-TW" sz="3500" dirty="0" smtClean="0"/>
          </a:p>
          <a:p>
            <a:pPr marL="0" indent="0">
              <a:buNone/>
            </a:pPr>
            <a:r>
              <a:rPr lang="zh-TW" altLang="en-US" sz="3500" dirty="0" smtClean="0"/>
              <a:t>   </a:t>
            </a:r>
            <a:r>
              <a:rPr lang="zh-TW" altLang="zh-TW" sz="3500" dirty="0" smtClean="0"/>
              <a:t>積</a:t>
            </a:r>
            <a:r>
              <a:rPr lang="zh-TW" altLang="zh-TW" sz="3500" dirty="0"/>
              <a:t>點。</a:t>
            </a:r>
            <a:endParaRPr lang="en-US" altLang="zh-TW" sz="3500" dirty="0"/>
          </a:p>
          <a:p>
            <a:r>
              <a:rPr lang="en-US" altLang="zh-TW" sz="3500" dirty="0"/>
              <a:t>4.</a:t>
            </a:r>
            <a:r>
              <a:rPr lang="zh-TW" altLang="zh-TW" sz="3500" dirty="0"/>
              <a:t>行動</a:t>
            </a:r>
            <a:r>
              <a:rPr lang="en-US" altLang="zh-TW" sz="3500" dirty="0"/>
              <a:t>app</a:t>
            </a:r>
            <a:endParaRPr lang="zh-TW" altLang="zh-TW" sz="3500" dirty="0"/>
          </a:p>
          <a:p>
            <a:pPr marL="0" indent="0">
              <a:buNone/>
            </a:pPr>
            <a:endParaRPr lang="en-US" altLang="zh-TW" sz="3500" dirty="0" smtClean="0"/>
          </a:p>
          <a:p>
            <a:pPr marL="0" indent="0">
              <a:buNone/>
            </a:pPr>
            <a:endParaRPr lang="en-US" altLang="zh-TW" sz="3600" dirty="0" smtClean="0"/>
          </a:p>
          <a:p>
            <a:pPr marL="0" indent="0">
              <a:buNone/>
            </a:pPr>
            <a:endParaRPr lang="zh-TW" altLang="zh-TW" sz="3600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276872"/>
            <a:ext cx="3573016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0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/>
              <a:t>(</a:t>
            </a:r>
            <a:r>
              <a:rPr lang="zh-TW" altLang="zh-TW" sz="4800" dirty="0"/>
              <a:t>五</a:t>
            </a:r>
            <a:r>
              <a:rPr lang="en-US" altLang="zh-TW" sz="4800" dirty="0"/>
              <a:t>)</a:t>
            </a:r>
            <a:r>
              <a:rPr lang="zh-TW" altLang="zh-TW" sz="4800" dirty="0"/>
              <a:t>星巴克的成功</a:t>
            </a:r>
            <a:r>
              <a:rPr lang="zh-TW" altLang="zh-TW" sz="4800" dirty="0" smtClean="0"/>
              <a:t>秘訣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zh-TW" altLang="en-US" sz="3600" dirty="0"/>
              <a:t>從一杯杯咖啡開始，星巴克已經改變了世界各地人們喝咖啡的習慣。更了不起的是，它讓一種沿街叫賣的商品變成了高檔</a:t>
            </a:r>
            <a:r>
              <a:rPr lang="zh-TW" altLang="en-US" sz="3600" dirty="0" smtClean="0"/>
              <a:t>產品，開創</a:t>
            </a:r>
            <a:r>
              <a:rPr lang="zh-TW" altLang="en-US" sz="3600" dirty="0"/>
              <a:t>了一種星巴克式的</a:t>
            </a:r>
            <a:r>
              <a:rPr lang="zh-TW" altLang="en-US" sz="3600" dirty="0" smtClean="0"/>
              <a:t>生活方式。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936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/>
            <a:r>
              <a:rPr lang="zh-TW" altLang="zh-TW" dirty="0"/>
              <a:t>跟著咖啡的盛行漸漸提升，以及懂得品嘗咖啡的人不段增加，競爭者慢慢地加入，市場也跟著擴大了起來。都採用隨時隨地的創造新的口味來促進業績成長，但無論如何研發，改變技術，還是建立在屬於自己的獨特風格，來打造咖啡</a:t>
            </a:r>
            <a:r>
              <a:rPr lang="zh-TW" altLang="zh-TW" dirty="0" smtClean="0"/>
              <a:t>市場</a:t>
            </a:r>
            <a:r>
              <a:rPr lang="zh-TW" altLang="zh-TW" dirty="0"/>
              <a:t>上屹立不搖的好口碑</a:t>
            </a:r>
            <a:r>
              <a:rPr lang="zh-TW" altLang="zh-TW" dirty="0" smtClean="0"/>
              <a:t>。星巴克</a:t>
            </a:r>
            <a:r>
              <a:rPr lang="zh-TW" altLang="en-US" dirty="0" smtClean="0"/>
              <a:t>會</a:t>
            </a:r>
            <a:r>
              <a:rPr lang="zh-TW" altLang="zh-TW" dirty="0" smtClean="0"/>
              <a:t>捐贈</a:t>
            </a:r>
            <a:r>
              <a:rPr lang="zh-TW" altLang="zh-TW" dirty="0"/>
              <a:t>金錢給當地的慈善機構</a:t>
            </a:r>
            <a:r>
              <a:rPr lang="zh-TW" altLang="zh-TW" dirty="0" smtClean="0"/>
              <a:t>，現在</a:t>
            </a:r>
            <a:r>
              <a:rPr lang="zh-TW" altLang="zh-TW" dirty="0"/>
              <a:t>的咖啡店很多，尤其在交通便利的地方更競爭激烈，咖啡店已經不是以前單純享受的咖啡店了</a:t>
            </a:r>
            <a:r>
              <a:rPr lang="zh-TW" altLang="zh-TW" dirty="0" smtClean="0"/>
              <a:t>，帶</a:t>
            </a:r>
            <a:r>
              <a:rPr lang="zh-TW" altLang="zh-TW" dirty="0"/>
              <a:t>給人們更多</a:t>
            </a:r>
            <a:r>
              <a:rPr lang="zh-TW" altLang="zh-TW" dirty="0" smtClean="0"/>
              <a:t>的</a:t>
            </a:r>
            <a:r>
              <a:rPr lang="zh-TW" altLang="en-US" dirty="0"/>
              <a:t>便利</a:t>
            </a:r>
            <a:r>
              <a:rPr lang="zh-TW" altLang="zh-TW" dirty="0" smtClean="0"/>
              <a:t>，</a:t>
            </a:r>
            <a:r>
              <a:rPr lang="zh-TW" altLang="zh-TW" dirty="0"/>
              <a:t>我們可以在咖啡店裡享受到更多的方便，而不是享受一杯咖啡</a:t>
            </a:r>
            <a:r>
              <a:rPr lang="zh-TW" altLang="zh-TW" dirty="0" smtClean="0"/>
              <a:t>而已。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95398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8368"/>
          </a:xfrm>
        </p:spPr>
        <p:txBody>
          <a:bodyPr/>
          <a:lstStyle/>
          <a:p>
            <a:pPr algn="ctr"/>
            <a:r>
              <a:rPr lang="zh-TW" altLang="en-US" dirty="0" smtClean="0"/>
              <a:t>引注資料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星巴克</a:t>
            </a:r>
            <a:r>
              <a:rPr lang="zh-TW" altLang="zh-TW" dirty="0"/>
              <a:t>門市官網。</a:t>
            </a:r>
            <a:r>
              <a:rPr lang="en-US" altLang="zh-TW" u="sng" dirty="0">
                <a:hlinkClick r:id="rId2"/>
              </a:rPr>
              <a:t>http://www.starbucks.com.tw</a:t>
            </a:r>
            <a:r>
              <a:rPr lang="zh-TW" altLang="zh-TW" u="sng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星巴克商標設計</a:t>
            </a:r>
            <a:r>
              <a:rPr lang="en-US" altLang="zh-TW" dirty="0"/>
              <a:t>LOGO</a:t>
            </a:r>
            <a:r>
              <a:rPr lang="zh-TW" altLang="zh-TW" dirty="0" smtClean="0"/>
              <a:t>進化史</a:t>
            </a:r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世界唯一「藍色星巴克」。</a:t>
            </a:r>
            <a:r>
              <a:rPr lang="en-US" altLang="zh-TW" u="sng" dirty="0">
                <a:hlinkClick r:id="rId3"/>
              </a:rPr>
              <a:t>http://travel.ettoday.net/article/194333.htm</a:t>
            </a:r>
            <a:r>
              <a:rPr lang="zh-TW" altLang="zh-TW" u="sng" dirty="0" smtClean="0"/>
              <a:t>。</a:t>
            </a:r>
            <a:r>
              <a:rPr lang="en-US" altLang="zh-TW" dirty="0"/>
              <a:t> </a:t>
            </a:r>
            <a:endParaRPr lang="zh-TW" altLang="zh-TW" dirty="0"/>
          </a:p>
          <a:p>
            <a:r>
              <a:rPr lang="zh-TW" altLang="zh-TW" dirty="0"/>
              <a:t>西雅圖門市官網。</a:t>
            </a:r>
            <a:r>
              <a:rPr lang="en-US" altLang="zh-TW" u="sng" dirty="0">
                <a:hlinkClick r:id="rId4"/>
              </a:rPr>
              <a:t>http://www.barista.com.tw/</a:t>
            </a:r>
            <a:r>
              <a:rPr lang="zh-TW" altLang="zh-TW" dirty="0" smtClean="0"/>
              <a:t>。</a:t>
            </a:r>
            <a:endParaRPr lang="zh-TW" altLang="zh-TW" dirty="0"/>
          </a:p>
          <a:p>
            <a:r>
              <a:rPr lang="zh-TW" altLang="zh-TW" dirty="0"/>
              <a:t>丹堤門市官網。</a:t>
            </a:r>
            <a:r>
              <a:rPr lang="en-US" altLang="zh-TW" u="sng" dirty="0">
                <a:hlinkClick r:id="rId5"/>
              </a:rPr>
              <a:t>http://www.dante.com.tw/</a:t>
            </a:r>
            <a:r>
              <a:rPr lang="zh-TW" altLang="zh-TW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26307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sz="4800" b="1" dirty="0"/>
              <a:t>壹●</a:t>
            </a:r>
            <a:r>
              <a:rPr lang="zh-TW" altLang="zh-TW" sz="4800" b="1" dirty="0" smtClean="0"/>
              <a:t>前言</a:t>
            </a:r>
            <a:r>
              <a:rPr lang="zh-TW" altLang="en-US" sz="4800" b="1" dirty="0" smtClean="0"/>
              <a:t>：</a:t>
            </a:r>
            <a:r>
              <a:rPr lang="zh-TW" altLang="en-US" sz="4800" dirty="0" smtClean="0"/>
              <a:t>一</a:t>
            </a:r>
            <a:r>
              <a:rPr lang="en-US" altLang="zh-TW" sz="4800" dirty="0" smtClean="0"/>
              <a:t>.</a:t>
            </a:r>
            <a:r>
              <a:rPr lang="zh-TW" altLang="en-US" sz="4800" dirty="0" smtClean="0"/>
              <a:t>研究動機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3200" dirty="0" smtClean="0"/>
              <a:t>繁忙</a:t>
            </a:r>
            <a:r>
              <a:rPr lang="zh-TW" altLang="zh-TW" sz="3200" dirty="0"/>
              <a:t>的現代生活裡，咖啡被認為是提神的最佳飲品，現在咖啡的口味很多種，也代表著現代人對生活品質的追求</a:t>
            </a:r>
            <a:r>
              <a:rPr lang="zh-TW" altLang="zh-TW" sz="3200" dirty="0" smtClean="0"/>
              <a:t>。本土</a:t>
            </a:r>
            <a:r>
              <a:rPr lang="zh-TW" altLang="zh-TW" sz="3200" dirty="0"/>
              <a:t>的</a:t>
            </a:r>
            <a:r>
              <a:rPr lang="en-US" altLang="zh-TW" sz="3200" dirty="0"/>
              <a:t> 85</a:t>
            </a:r>
            <a:r>
              <a:rPr lang="zh-TW" altLang="zh-TW" sz="3200" dirty="0"/>
              <a:t>℃、海外的西雅圖之外，在台灣的咖啡市場</a:t>
            </a:r>
            <a:r>
              <a:rPr lang="zh-TW" altLang="zh-TW" sz="3200" dirty="0" smtClean="0"/>
              <a:t>，便利</a:t>
            </a:r>
            <a:r>
              <a:rPr lang="zh-TW" altLang="zh-TW" sz="3200" dirty="0"/>
              <a:t>商店也加入販售現磨咖啡的</a:t>
            </a:r>
            <a:r>
              <a:rPr lang="zh-TW" altLang="zh-TW" sz="3200" dirty="0" smtClean="0"/>
              <a:t>行列</a:t>
            </a:r>
            <a:r>
              <a:rPr lang="zh-TW" altLang="zh-TW" sz="3600" dirty="0" smtClean="0"/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5329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4800" dirty="0"/>
              <a:t>二</a:t>
            </a:r>
            <a:r>
              <a:rPr lang="en-US" altLang="zh-TW" sz="4800" dirty="0"/>
              <a:t>.</a:t>
            </a:r>
            <a:r>
              <a:rPr lang="zh-TW" altLang="zh-TW" sz="4800" dirty="0"/>
              <a:t>研究目的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/>
              <a:t>(</a:t>
            </a:r>
            <a:r>
              <a:rPr lang="zh-TW" altLang="zh-TW" sz="3200" dirty="0"/>
              <a:t>一</a:t>
            </a:r>
            <a:r>
              <a:rPr lang="en-US" altLang="zh-TW" sz="3200" dirty="0"/>
              <a:t>)</a:t>
            </a:r>
            <a:r>
              <a:rPr lang="zh-TW" altLang="zh-TW" sz="3200" dirty="0"/>
              <a:t>探究星巴克的起源背景及發展</a:t>
            </a:r>
          </a:p>
          <a:p>
            <a:r>
              <a:rPr lang="en-US" altLang="zh-TW" sz="3200" dirty="0"/>
              <a:t>(</a:t>
            </a:r>
            <a:r>
              <a:rPr lang="zh-TW" altLang="zh-TW" sz="3200" dirty="0"/>
              <a:t>二</a:t>
            </a:r>
            <a:r>
              <a:rPr lang="en-US" altLang="zh-TW" sz="3200" dirty="0" smtClean="0"/>
              <a:t>)</a:t>
            </a:r>
            <a:r>
              <a:rPr lang="zh-TW" altLang="zh-TW" sz="3200" dirty="0"/>
              <a:t>探討星巴克的特色及行銷策略</a:t>
            </a:r>
          </a:p>
          <a:p>
            <a:r>
              <a:rPr lang="en-US" altLang="zh-TW" sz="3200" dirty="0" smtClean="0"/>
              <a:t>(</a:t>
            </a:r>
            <a:r>
              <a:rPr lang="zh-TW" altLang="zh-TW" sz="3200" dirty="0"/>
              <a:t>三</a:t>
            </a:r>
            <a:r>
              <a:rPr lang="en-US" altLang="zh-TW" sz="3200" dirty="0" smtClean="0"/>
              <a:t>)</a:t>
            </a:r>
            <a:r>
              <a:rPr lang="zh-TW" altLang="zh-TW" sz="3200" dirty="0" smtClean="0"/>
              <a:t>星巴克行銷</a:t>
            </a:r>
            <a:r>
              <a:rPr lang="en-US" altLang="zh-TW" sz="3200" dirty="0" smtClean="0"/>
              <a:t>4p</a:t>
            </a:r>
            <a:r>
              <a:rPr lang="zh-TW" altLang="zh-TW" sz="3200" dirty="0" smtClean="0"/>
              <a:t>手法</a:t>
            </a:r>
            <a:endParaRPr lang="en-US" altLang="zh-TW" sz="3200" dirty="0" smtClean="0"/>
          </a:p>
          <a:p>
            <a:r>
              <a:rPr lang="en-US" altLang="zh-TW" sz="3200" dirty="0" smtClean="0"/>
              <a:t>(</a:t>
            </a:r>
            <a:r>
              <a:rPr lang="zh-TW" altLang="zh-TW" sz="3200" dirty="0"/>
              <a:t>四</a:t>
            </a:r>
            <a:r>
              <a:rPr lang="en-US" altLang="zh-TW" sz="3200" dirty="0" smtClean="0"/>
              <a:t>)</a:t>
            </a:r>
            <a:r>
              <a:rPr lang="zh-TW" altLang="zh-TW" sz="3200" dirty="0"/>
              <a:t>星巴克的成功秘訣及因素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0298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zh-TW" sz="4800" dirty="0"/>
              <a:t>三</a:t>
            </a:r>
            <a:r>
              <a:rPr lang="en-US" altLang="zh-TW" sz="4800" dirty="0"/>
              <a:t>.</a:t>
            </a:r>
            <a:r>
              <a:rPr lang="zh-TW" altLang="zh-TW" sz="4800" dirty="0"/>
              <a:t>研究</a:t>
            </a:r>
            <a:r>
              <a:rPr lang="zh-TW" altLang="zh-TW" sz="4800" dirty="0" smtClean="0"/>
              <a:t>流程</a:t>
            </a:r>
            <a:endParaRPr lang="zh-TW" altLang="en-US" sz="4800" dirty="0"/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560038"/>
              </p:ext>
            </p:extLst>
          </p:nvPr>
        </p:nvGraphicFramePr>
        <p:xfrm>
          <a:off x="467544" y="12687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3566689803"/>
              </p:ext>
            </p:extLst>
          </p:nvPr>
        </p:nvGraphicFramePr>
        <p:xfrm>
          <a:off x="395536" y="1484784"/>
          <a:ext cx="842493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95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Autofit/>
          </a:bodyPr>
          <a:lstStyle/>
          <a:p>
            <a:pPr algn="ctr"/>
            <a:r>
              <a:rPr lang="zh-TW" altLang="zh-TW" sz="4800" b="1" dirty="0"/>
              <a:t>貳●</a:t>
            </a:r>
            <a:r>
              <a:rPr lang="zh-TW" altLang="zh-TW" sz="4800" b="1" dirty="0" smtClean="0"/>
              <a:t>正文</a:t>
            </a:r>
            <a:r>
              <a:rPr lang="zh-TW" altLang="en-US" sz="4800" b="1" dirty="0" smtClean="0"/>
              <a:t>：</a:t>
            </a:r>
            <a:r>
              <a:rPr lang="zh-TW" altLang="zh-TW" sz="4800" dirty="0"/>
              <a:t>一、星巴克背景與</a:t>
            </a:r>
            <a:r>
              <a:rPr lang="zh-TW" altLang="zh-TW" sz="4800" dirty="0" smtClean="0"/>
              <a:t>歷史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900" dirty="0"/>
              <a:t>(</a:t>
            </a:r>
            <a:r>
              <a:rPr lang="zh-TW" altLang="zh-TW" sz="3900" dirty="0"/>
              <a:t>二</a:t>
            </a:r>
            <a:r>
              <a:rPr lang="en-US" altLang="zh-TW" sz="3900" dirty="0"/>
              <a:t>)</a:t>
            </a:r>
            <a:r>
              <a:rPr lang="zh-TW" altLang="zh-TW" sz="3900" dirty="0" smtClean="0"/>
              <a:t>星巴克概述</a:t>
            </a:r>
          </a:p>
          <a:p>
            <a:pPr hangingPunct="0"/>
            <a:r>
              <a:rPr lang="zh-TW" altLang="zh-TW" sz="3200" dirty="0" smtClean="0"/>
              <a:t>一九七一年時，星巴克咖啡在西雅圖的傳統漁市場誕生，初期是販賣咖啡豆小店，而後轉型成為美式生活象徵的咖啡館，在一九九六年時星巴克正式跨入國際，在東京銀座開了第一家海外的咖啡店，因為咖啡非常的好喝，所以很快就打入全球市場</a:t>
            </a:r>
            <a:r>
              <a:rPr lang="zh-TW" altLang="zh-TW" sz="3600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952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(</a:t>
            </a:r>
            <a:r>
              <a:rPr lang="zh-TW" altLang="zh-TW" sz="4800" dirty="0" smtClean="0"/>
              <a:t>二</a:t>
            </a:r>
            <a:r>
              <a:rPr lang="en-US" altLang="zh-TW" sz="4800" dirty="0" smtClean="0"/>
              <a:t>)</a:t>
            </a:r>
            <a:r>
              <a:rPr lang="zh-TW" altLang="zh-TW" sz="4800" dirty="0" smtClean="0"/>
              <a:t>星巴克命名</a:t>
            </a:r>
            <a:r>
              <a:rPr lang="zh-TW" altLang="en-US" sz="4800" dirty="0"/>
              <a:t>的原因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1947"/>
          </a:xfrm>
        </p:spPr>
        <p:txBody>
          <a:bodyPr>
            <a:noAutofit/>
          </a:bodyPr>
          <a:lstStyle/>
          <a:p>
            <a:r>
              <a:rPr lang="zh-TW" altLang="zh-TW" sz="3200" dirty="0" smtClean="0"/>
              <a:t>星巴克</a:t>
            </a:r>
            <a:r>
              <a:rPr lang="zh-TW" altLang="zh-TW" sz="3200" dirty="0"/>
              <a:t>咖啡第一代的美人魚</a:t>
            </a:r>
            <a:r>
              <a:rPr lang="en-US" altLang="zh-TW" sz="3200" dirty="0"/>
              <a:t> logo </a:t>
            </a:r>
            <a:r>
              <a:rPr lang="zh-TW" altLang="zh-TW" sz="3200" dirty="0"/>
              <a:t>其實是深褐色的， 而這個</a:t>
            </a:r>
            <a:r>
              <a:rPr lang="en-US" altLang="zh-TW" sz="3200" dirty="0"/>
              <a:t> logo</a:t>
            </a:r>
            <a:r>
              <a:rPr lang="zh-TW" altLang="zh-TW" sz="3200" dirty="0"/>
              <a:t>是從十六世紀挪威的雙尾美人魚木雕得到的靈感，美人魚木雕象徵冒險精神</a:t>
            </a:r>
            <a:r>
              <a:rPr lang="zh-TW" altLang="zh-TW" sz="3200" dirty="0" smtClean="0"/>
              <a:t>，</a:t>
            </a:r>
            <a:r>
              <a:rPr lang="en-US" altLang="zh-TW" sz="3200" dirty="0" smtClean="0"/>
              <a:t>logo</a:t>
            </a:r>
            <a:r>
              <a:rPr lang="zh-TW" altLang="zh-TW" sz="3200" dirty="0"/>
              <a:t>的外圍環繞著「</a:t>
            </a:r>
            <a:r>
              <a:rPr lang="en-US" altLang="zh-TW" sz="3200" dirty="0"/>
              <a:t>Starbucks Coffee , Tea and Spice</a:t>
            </a:r>
            <a:r>
              <a:rPr lang="zh-TW" altLang="zh-TW" sz="3200" dirty="0"/>
              <a:t>」</a:t>
            </a:r>
            <a:r>
              <a:rPr lang="zh-TW" altLang="zh-TW" sz="3200" dirty="0" smtClean="0"/>
              <a:t>字樣。</a:t>
            </a:r>
            <a:r>
              <a:rPr lang="zh-TW" altLang="zh-TW" sz="3200" dirty="0"/>
              <a:t>星巴克總裁霍華德</a:t>
            </a:r>
            <a:r>
              <a:rPr lang="en-US" altLang="zh-TW" sz="3200" dirty="0"/>
              <a:t>.</a:t>
            </a:r>
            <a:r>
              <a:rPr lang="zh-TW" altLang="zh-TW" sz="3200" dirty="0"/>
              <a:t>舒爾茨在</a:t>
            </a:r>
            <a:r>
              <a:rPr lang="en-US" altLang="zh-TW" sz="3200" dirty="0"/>
              <a:t> </a:t>
            </a:r>
            <a:r>
              <a:rPr lang="en-US" altLang="zh-TW" sz="3200" dirty="0" smtClean="0"/>
              <a:t>1987 </a:t>
            </a:r>
            <a:r>
              <a:rPr lang="zh-TW" altLang="zh-TW" sz="3200" dirty="0"/>
              <a:t>年改以綠色系為主色，創造出明亮、活潑的感覺，並把美人魚的圖拉近，讓大家更能清楚看見美人魚的笑臉，演變成為現在星巴克咖啡的</a:t>
            </a:r>
            <a:r>
              <a:rPr lang="en-US" altLang="zh-TW" sz="3200" dirty="0"/>
              <a:t> logo</a:t>
            </a:r>
            <a:r>
              <a:rPr lang="zh-TW" altLang="zh-TW" sz="3200" dirty="0"/>
              <a:t>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1166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dirty="0" smtClean="0"/>
              <a:t>(</a:t>
            </a:r>
            <a:r>
              <a:rPr lang="zh-TW" altLang="en-US" sz="4800" dirty="0"/>
              <a:t>三</a:t>
            </a:r>
            <a:r>
              <a:rPr lang="en-US" altLang="zh-TW" sz="4800" dirty="0" smtClean="0"/>
              <a:t>)</a:t>
            </a:r>
            <a:r>
              <a:rPr lang="zh-TW" altLang="zh-TW" sz="4800" dirty="0"/>
              <a:t>星巴克的商標演變</a:t>
            </a:r>
            <a:endParaRPr lang="zh-TW" altLang="en-US" sz="48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1" y="1700808"/>
            <a:ext cx="8712968" cy="5157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371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8496944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11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zh-TW" altLang="zh-TW" sz="4800" dirty="0"/>
              <a:t>二、星巴克行銷</a:t>
            </a:r>
            <a:r>
              <a:rPr lang="zh-TW" altLang="zh-TW" sz="4800" dirty="0" smtClean="0"/>
              <a:t>策略</a:t>
            </a:r>
            <a:endParaRPr lang="zh-TW" altLang="en-US" sz="4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591056"/>
              </p:ext>
            </p:extLst>
          </p:nvPr>
        </p:nvGraphicFramePr>
        <p:xfrm>
          <a:off x="457200" y="1556792"/>
          <a:ext cx="8229600" cy="410445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114800"/>
                <a:gridCol w="4114800"/>
              </a:tblGrid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優勢</a:t>
                      </a:r>
                      <a:r>
                        <a:rPr lang="en-US" sz="3200" kern="100" dirty="0">
                          <a:effectLst/>
                        </a:rPr>
                        <a:t> (Strength)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劣勢</a:t>
                      </a:r>
                      <a:r>
                        <a:rPr lang="en-US" sz="3200" kern="100" dirty="0">
                          <a:effectLst/>
                        </a:rPr>
                        <a:t> (Weakness)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961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1.</a:t>
                      </a:r>
                      <a:r>
                        <a:rPr lang="zh-TW" sz="2000" kern="100" dirty="0">
                          <a:effectLst/>
                        </a:rPr>
                        <a:t>直營店經營。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2.</a:t>
                      </a:r>
                      <a:r>
                        <a:rPr lang="zh-TW" sz="2000" kern="100" dirty="0">
                          <a:effectLst/>
                        </a:rPr>
                        <a:t>企業形象良好。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3.</a:t>
                      </a:r>
                      <a:r>
                        <a:rPr lang="zh-TW" sz="2000" kern="100" dirty="0">
                          <a:effectLst/>
                        </a:rPr>
                        <a:t>品牌知名度高。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4.</a:t>
                      </a:r>
                      <a:r>
                        <a:rPr lang="zh-TW" sz="2000" kern="100" dirty="0">
                          <a:effectLst/>
                        </a:rPr>
                        <a:t>對員工進行專業訓練。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 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1.</a:t>
                      </a:r>
                      <a:r>
                        <a:rPr lang="zh-TW" sz="2000" kern="100" dirty="0">
                          <a:effectLst/>
                        </a:rPr>
                        <a:t>商品價格偏高。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2.</a:t>
                      </a:r>
                      <a:r>
                        <a:rPr lang="zh-TW" sz="2000" kern="100" dirty="0">
                          <a:effectLst/>
                        </a:rPr>
                        <a:t>店內座位不足。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3.</a:t>
                      </a:r>
                      <a:r>
                        <a:rPr lang="zh-TW" sz="2000" kern="100" dirty="0">
                          <a:effectLst/>
                        </a:rPr>
                        <a:t>少提供食品與飲料的優惠組合。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21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機會</a:t>
                      </a:r>
                      <a:r>
                        <a:rPr lang="en-US" sz="3200" kern="100" dirty="0">
                          <a:effectLst/>
                        </a:rPr>
                        <a:t> (Opportunity)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</a:rPr>
                        <a:t>威脅</a:t>
                      </a:r>
                      <a:r>
                        <a:rPr lang="en-US" sz="3200" kern="100" dirty="0">
                          <a:effectLst/>
                        </a:rPr>
                        <a:t> (Threat)</a:t>
                      </a:r>
                      <a:endParaRPr lang="zh-TW" sz="3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121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1.</a:t>
                      </a:r>
                      <a:r>
                        <a:rPr lang="zh-TW" sz="2000" kern="100" dirty="0">
                          <a:effectLst/>
                        </a:rPr>
                        <a:t>喜歡喝咖啡的人口增加。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2.</a:t>
                      </a:r>
                      <a:r>
                        <a:rPr lang="zh-TW" sz="2000" kern="100" dirty="0">
                          <a:effectLst/>
                        </a:rPr>
                        <a:t>展店迅速。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3.</a:t>
                      </a:r>
                      <a:r>
                        <a:rPr lang="zh-TW" sz="2000" kern="100" dirty="0">
                          <a:effectLst/>
                        </a:rPr>
                        <a:t>異業結盟。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4.</a:t>
                      </a:r>
                      <a:r>
                        <a:rPr lang="zh-TW" sz="2000" kern="100" dirty="0">
                          <a:effectLst/>
                        </a:rPr>
                        <a:t>海外投資市場的開拓。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1.</a:t>
                      </a:r>
                      <a:r>
                        <a:rPr lang="zh-TW" sz="2000" kern="100" dirty="0">
                          <a:effectLst/>
                        </a:rPr>
                        <a:t>市場競爭激烈。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2.</a:t>
                      </a:r>
                      <a:r>
                        <a:rPr lang="zh-TW" sz="2000" kern="100" dirty="0">
                          <a:effectLst/>
                        </a:rPr>
                        <a:t>進入障礙低。</a:t>
                      </a:r>
                      <a:r>
                        <a:rPr lang="en-US" sz="2000" kern="100" dirty="0">
                          <a:effectLst/>
                        </a:rPr>
                        <a:t/>
                      </a:r>
                      <a:br>
                        <a:rPr lang="en-US" sz="2000" kern="100" dirty="0">
                          <a:effectLst/>
                        </a:rPr>
                      </a:br>
                      <a:r>
                        <a:rPr lang="en-US" sz="2000" kern="100" dirty="0">
                          <a:effectLst/>
                        </a:rPr>
                        <a:t>3.</a:t>
                      </a:r>
                      <a:r>
                        <a:rPr lang="zh-TW" sz="2000" kern="100" dirty="0">
                          <a:effectLst/>
                        </a:rPr>
                        <a:t>健康意識抬頭。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37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</TotalTime>
  <Words>719</Words>
  <Application>Microsoft Office PowerPoint</Application>
  <PresentationFormat>如螢幕大小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流線</vt:lpstr>
      <vt:lpstr>探討星巴克咖啡館的經營成功因素</vt:lpstr>
      <vt:lpstr>壹●前言：一.研究動機</vt:lpstr>
      <vt:lpstr>二.研究目的</vt:lpstr>
      <vt:lpstr>三.研究流程</vt:lpstr>
      <vt:lpstr>貳●正文：一、星巴克背景與歷史</vt:lpstr>
      <vt:lpstr>(二)星巴克命名的原因</vt:lpstr>
      <vt:lpstr>(三)星巴克的商標演變</vt:lpstr>
      <vt:lpstr>PowerPoint 簡報</vt:lpstr>
      <vt:lpstr>二、星巴克行銷策略</vt:lpstr>
      <vt:lpstr>三、星巴克行銷4P手法</vt:lpstr>
      <vt:lpstr>(二)價格策略和通路策略</vt:lpstr>
      <vt:lpstr>(三)推廣策略</vt:lpstr>
      <vt:lpstr>(五)星巴克的成功秘訣</vt:lpstr>
      <vt:lpstr>結論</vt:lpstr>
      <vt:lpstr>引注資料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星巴克成功的因素</dc:title>
  <dc:creator>USER</dc:creator>
  <cp:lastModifiedBy>wang</cp:lastModifiedBy>
  <cp:revision>26</cp:revision>
  <dcterms:created xsi:type="dcterms:W3CDTF">2014-12-23T05:41:05Z</dcterms:created>
  <dcterms:modified xsi:type="dcterms:W3CDTF">2015-05-08T01:02:38Z</dcterms:modified>
</cp:coreProperties>
</file>