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FD0F851-EC5A-4D38-B0AD-8093EC10F338}" styleName="淺色樣式 1 - 輔色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C4B1156A-380E-4F78-BDF5-A606A8083BF9}" styleName="中等深淺樣式 4 - 輔色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9E3F-1377-4063-8D59-0DFF05BD2049}" type="datetimeFigureOut">
              <a:rPr lang="zh-TW" altLang="en-US" smtClean="0"/>
              <a:t>2015/5/8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AFF18-CDDE-4F7A-9FD2-F1B791CD3F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3463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9E3F-1377-4063-8D59-0DFF05BD2049}" type="datetimeFigureOut">
              <a:rPr lang="zh-TW" altLang="en-US" smtClean="0"/>
              <a:t>2015/5/8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AFF18-CDDE-4F7A-9FD2-F1B791CD3F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9066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9E3F-1377-4063-8D59-0DFF05BD2049}" type="datetimeFigureOut">
              <a:rPr lang="zh-TW" altLang="en-US" smtClean="0"/>
              <a:t>2015/5/8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AFF18-CDDE-4F7A-9FD2-F1B791CD3F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20220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9E3F-1377-4063-8D59-0DFF05BD2049}" type="datetimeFigureOut">
              <a:rPr lang="zh-TW" altLang="en-US" smtClean="0"/>
              <a:t>2015/5/8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AFF18-CDDE-4F7A-9FD2-F1B791CD3F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84617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9E3F-1377-4063-8D59-0DFF05BD2049}" type="datetimeFigureOut">
              <a:rPr lang="zh-TW" altLang="en-US" smtClean="0"/>
              <a:t>2015/5/8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AFF18-CDDE-4F7A-9FD2-F1B791CD3F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10115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9E3F-1377-4063-8D59-0DFF05BD2049}" type="datetimeFigureOut">
              <a:rPr lang="zh-TW" altLang="en-US" smtClean="0"/>
              <a:t>2015/5/8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AFF18-CDDE-4F7A-9FD2-F1B791CD3F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680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9E3F-1377-4063-8D59-0DFF05BD2049}" type="datetimeFigureOut">
              <a:rPr lang="zh-TW" altLang="en-US" smtClean="0"/>
              <a:t>2015/5/8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AFF18-CDDE-4F7A-9FD2-F1B791CD3F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4049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9E3F-1377-4063-8D59-0DFF05BD2049}" type="datetimeFigureOut">
              <a:rPr lang="zh-TW" altLang="en-US" smtClean="0"/>
              <a:t>2015/5/8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AFF18-CDDE-4F7A-9FD2-F1B791CD3F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58395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9E3F-1377-4063-8D59-0DFF05BD2049}" type="datetimeFigureOut">
              <a:rPr lang="zh-TW" altLang="en-US" smtClean="0"/>
              <a:t>2015/5/8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AFF18-CDDE-4F7A-9FD2-F1B791CD3F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4054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9E3F-1377-4063-8D59-0DFF05BD2049}" type="datetimeFigureOut">
              <a:rPr lang="zh-TW" altLang="en-US" smtClean="0"/>
              <a:t>2015/5/8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AFF18-CDDE-4F7A-9FD2-F1B791CD3F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47865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9E3F-1377-4063-8D59-0DFF05BD2049}" type="datetimeFigureOut">
              <a:rPr lang="zh-TW" altLang="en-US" smtClean="0"/>
              <a:t>2015/5/8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AFF18-CDDE-4F7A-9FD2-F1B791CD3F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201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5F9E3F-1377-4063-8D59-0DFF05BD2049}" type="datetimeFigureOut">
              <a:rPr lang="zh-TW" altLang="en-US" smtClean="0"/>
              <a:t>2015/5/8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BAFF18-CDDE-4F7A-9FD2-F1B791CD3F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5090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0" y="0"/>
            <a:ext cx="9289032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95536" y="764704"/>
            <a:ext cx="7772400" cy="1470025"/>
          </a:xfrm>
        </p:spPr>
        <p:txBody>
          <a:bodyPr>
            <a:normAutofit/>
          </a:bodyPr>
          <a:lstStyle/>
          <a:p>
            <a:r>
              <a:rPr lang="zh-TW" altLang="en-US" sz="8000" b="1" dirty="0" smtClean="0">
                <a:latin typeface="華康POP1體W5(P)" pitchFamily="82" charset="-120"/>
                <a:ea typeface="華康POP1體W5(P)" pitchFamily="82" charset="-120"/>
              </a:rPr>
              <a:t>「星」球崛起</a:t>
            </a:r>
            <a:endParaRPr lang="zh-TW" altLang="en-US" sz="8000" b="1" dirty="0">
              <a:latin typeface="華康POP1體W5(P)" pitchFamily="82" charset="-120"/>
              <a:ea typeface="華康POP1體W5(P)" pitchFamily="82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755576" y="4149080"/>
            <a:ext cx="4896544" cy="2232248"/>
          </a:xfrm>
        </p:spPr>
        <p:txBody>
          <a:bodyPr>
            <a:noAutofit/>
          </a:bodyPr>
          <a:lstStyle/>
          <a:p>
            <a:r>
              <a:rPr lang="zh-TW" altLang="en-US" sz="28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第九組</a:t>
            </a:r>
            <a:endParaRPr lang="en-US" altLang="zh-TW" sz="2800" b="1" dirty="0" smtClean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zh-TW" altLang="en-US" sz="28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黃俊華</a:t>
            </a:r>
            <a:endParaRPr lang="en-US" altLang="zh-TW" sz="2800" b="1" dirty="0" smtClean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zh-TW" altLang="en-US" sz="28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翁紹倫</a:t>
            </a:r>
            <a:endParaRPr lang="en-US" altLang="zh-TW" sz="2800" b="1" dirty="0" smtClean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zh-TW" altLang="en-US" sz="2800" b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張如珉</a:t>
            </a:r>
          </a:p>
        </p:txBody>
      </p:sp>
    </p:spTree>
    <p:extLst>
      <p:ext uri="{BB962C8B-B14F-4D97-AF65-F5344CB8AC3E}">
        <p14:creationId xmlns:p14="http://schemas.microsoft.com/office/powerpoint/2010/main" val="4285463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TW" altLang="en-US" sz="4200" dirty="0" smtClean="0"/>
              <a:t>前言</a:t>
            </a:r>
            <a:r>
              <a:rPr lang="en-US" altLang="zh-TW" sz="4200" dirty="0" smtClean="0"/>
              <a:t>:</a:t>
            </a:r>
            <a:endParaRPr lang="zh-TW" altLang="en-US" sz="4200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810" y="4146644"/>
            <a:ext cx="3708150" cy="2390333"/>
          </a:xfrm>
          <a:prstGeom prst="rect">
            <a:avLst/>
          </a:prstGeom>
        </p:spPr>
      </p:pic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 smtClean="0"/>
              <a:t>         市面</a:t>
            </a:r>
            <a:r>
              <a:rPr lang="zh-TW" altLang="en-US" dirty="0" smtClean="0"/>
              <a:t>上咖啡的種類琳瑯滿目，咖啡的品牌更是多不勝數，想在咖啡市場佔有一席之地，並不容易，但星巴克卻能夠在此佔有一席之地，所以星巴克的品牌實力看的出來很強勢。</a:t>
            </a:r>
          </a:p>
          <a:p>
            <a:endParaRPr lang="zh-TW" altLang="en-US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4146643"/>
            <a:ext cx="3672407" cy="2390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7744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r>
              <a:rPr lang="zh-TW" altLang="zh-TW" sz="4400" dirty="0" smtClean="0">
                <a:latin typeface="華康POP1體W5(P)" pitchFamily="82" charset="-120"/>
                <a:ea typeface="華康POP1體W5(P)" pitchFamily="82" charset="-120"/>
              </a:rPr>
              <a:t>研究目的：</a:t>
            </a:r>
          </a:p>
          <a:p>
            <a:pPr marL="0" lvl="0" indent="0">
              <a:buNone/>
            </a:pPr>
            <a:endParaRPr lang="en-US" altLang="zh-TW" dirty="0" smtClean="0"/>
          </a:p>
          <a:p>
            <a:pPr marL="0" lvl="0" indent="0">
              <a:buNone/>
            </a:pPr>
            <a:r>
              <a:rPr lang="en-US" altLang="zh-TW" sz="3000" dirty="0" smtClean="0"/>
              <a:t>1.</a:t>
            </a:r>
            <a:r>
              <a:rPr lang="zh-TW" altLang="zh-TW" sz="3000" dirty="0" smtClean="0"/>
              <a:t>了解</a:t>
            </a:r>
            <a:r>
              <a:rPr lang="zh-TW" altLang="zh-TW" sz="3000" dirty="0"/>
              <a:t>星巴克的品牌</a:t>
            </a:r>
          </a:p>
          <a:p>
            <a:pPr marL="0" lvl="0" indent="0">
              <a:buNone/>
            </a:pPr>
            <a:r>
              <a:rPr lang="en-US" altLang="zh-TW" sz="3000" dirty="0" smtClean="0"/>
              <a:t>2.</a:t>
            </a:r>
            <a:r>
              <a:rPr lang="zh-TW" altLang="zh-TW" sz="3000" dirty="0" smtClean="0"/>
              <a:t>了解</a:t>
            </a:r>
            <a:r>
              <a:rPr lang="zh-TW" altLang="zh-TW" sz="3000" dirty="0"/>
              <a:t>星巴克為何如此成功的</a:t>
            </a:r>
            <a:r>
              <a:rPr lang="zh-TW" altLang="zh-TW" sz="3000" dirty="0" smtClean="0"/>
              <a:t>因素</a:t>
            </a:r>
            <a:endParaRPr lang="en-US" altLang="zh-TW" sz="3000" dirty="0" smtClean="0"/>
          </a:p>
          <a:p>
            <a:pPr marL="0" lvl="0" indent="0">
              <a:buNone/>
            </a:pPr>
            <a:endParaRPr lang="zh-TW" altLang="zh-TW" dirty="0"/>
          </a:p>
          <a:p>
            <a:r>
              <a:rPr lang="zh-TW" altLang="zh-TW" sz="4400" dirty="0">
                <a:latin typeface="華康POP1體W5(P)" pitchFamily="82" charset="-120"/>
                <a:ea typeface="華康POP1體W5(P)" pitchFamily="82" charset="-120"/>
              </a:rPr>
              <a:t>研究方法：</a:t>
            </a:r>
          </a:p>
          <a:p>
            <a:pPr marL="0" lvl="0" indent="0">
              <a:buNone/>
            </a:pPr>
            <a:endParaRPr lang="en-US" altLang="zh-TW" sz="3000" dirty="0" smtClean="0"/>
          </a:p>
          <a:p>
            <a:pPr marL="0" lvl="0" indent="0">
              <a:buNone/>
            </a:pPr>
            <a:r>
              <a:rPr lang="zh-TW" altLang="zh-TW" sz="3000" dirty="0" smtClean="0"/>
              <a:t>資料</a:t>
            </a:r>
            <a:r>
              <a:rPr lang="zh-TW" altLang="zh-TW" sz="3000" dirty="0"/>
              <a:t>收集法：上網搜尋及書籍資料並加以整理</a:t>
            </a:r>
          </a:p>
          <a:p>
            <a:pPr marL="0" indent="0">
              <a:buNone/>
            </a:pPr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1623"/>
            <a:ext cx="2627784" cy="2461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6882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TW" altLang="zh-TW" dirty="0">
                <a:latin typeface="華康POP1體W5(P)" pitchFamily="82" charset="-120"/>
                <a:ea typeface="華康POP1體W5(P)" pitchFamily="82" charset="-120"/>
              </a:rPr>
              <a:t>正文</a:t>
            </a:r>
            <a:r>
              <a:rPr lang="zh-TW" altLang="zh-TW" dirty="0" smtClean="0">
                <a:latin typeface="華康POP1體W5(P)" pitchFamily="82" charset="-120"/>
                <a:ea typeface="華康POP1體W5(P)" pitchFamily="82" charset="-120"/>
              </a:rPr>
              <a:t>：</a:t>
            </a:r>
            <a:endParaRPr lang="zh-TW" altLang="en-US" dirty="0">
              <a:latin typeface="華康POP1體W5(P)" pitchFamily="82" charset="-120"/>
              <a:ea typeface="華康POP1體W5(P)" pitchFamily="82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000" dirty="0" smtClean="0"/>
              <a:t>星巴克簡介</a:t>
            </a:r>
            <a:r>
              <a:rPr lang="en-US" altLang="zh-TW" sz="3000" dirty="0" smtClean="0"/>
              <a:t>:</a:t>
            </a:r>
          </a:p>
          <a:p>
            <a:pPr marL="0" indent="0">
              <a:buNone/>
            </a:pPr>
            <a:r>
              <a:rPr lang="en-US" altLang="zh-TW" sz="2800" dirty="0" smtClean="0"/>
              <a:t>1971</a:t>
            </a:r>
            <a:r>
              <a:rPr lang="zh-TW" altLang="en-US" sz="2800" dirty="0" smtClean="0"/>
              <a:t>年創立於美國西雅圖的派克市場。目前星巴克在全世界擁有超過七千五百家分店。</a:t>
            </a:r>
            <a:endParaRPr lang="en-US" altLang="zh-TW" sz="2800" dirty="0" smtClean="0"/>
          </a:p>
          <a:p>
            <a:pPr marL="0" indent="0">
              <a:buNone/>
            </a:pPr>
            <a:endParaRPr lang="en-US" altLang="zh-TW" sz="2800" dirty="0"/>
          </a:p>
          <a:p>
            <a:pPr marL="0" indent="0">
              <a:buNone/>
            </a:pPr>
            <a:r>
              <a:rPr lang="zh-TW" altLang="en-US" sz="1800" dirty="0" smtClean="0"/>
              <a:t>      </a:t>
            </a:r>
            <a:r>
              <a:rPr lang="en-US" altLang="zh-TW" sz="1800" dirty="0" smtClean="0"/>
              <a:t>1971</a:t>
            </a:r>
            <a:r>
              <a:rPr lang="zh-TW" altLang="en-US" sz="1800" dirty="0" smtClean="0"/>
              <a:t>年，                  </a:t>
            </a:r>
            <a:r>
              <a:rPr lang="en-US" altLang="zh-TW" sz="1800" dirty="0" smtClean="0"/>
              <a:t>1987</a:t>
            </a:r>
            <a:r>
              <a:rPr lang="zh-TW" altLang="en-US" sz="1800" dirty="0" smtClean="0"/>
              <a:t>年，                    </a:t>
            </a:r>
            <a:r>
              <a:rPr lang="en-US" altLang="zh-TW" sz="1800" dirty="0" smtClean="0"/>
              <a:t>1992</a:t>
            </a:r>
            <a:r>
              <a:rPr lang="zh-TW" altLang="en-US" sz="1800" dirty="0" smtClean="0"/>
              <a:t>年，                 </a:t>
            </a:r>
            <a:r>
              <a:rPr lang="en-US" altLang="zh-TW" sz="1800" dirty="0" smtClean="0"/>
              <a:t>2011</a:t>
            </a:r>
            <a:r>
              <a:rPr lang="zh-TW" altLang="en-US" sz="1800" dirty="0" smtClean="0"/>
              <a:t>年，</a:t>
            </a:r>
            <a:endParaRPr lang="en-US" altLang="zh-TW" sz="1800" dirty="0" smtClean="0"/>
          </a:p>
          <a:p>
            <a:pPr marL="0" indent="0">
              <a:buNone/>
            </a:pPr>
            <a:r>
              <a:rPr lang="zh-TW" altLang="en-US" sz="1800" dirty="0" smtClean="0"/>
              <a:t> 第一個</a:t>
            </a:r>
            <a:r>
              <a:rPr lang="en-US" altLang="zh-TW" sz="1800" dirty="0" smtClean="0"/>
              <a:t>LOGO</a:t>
            </a:r>
            <a:r>
              <a:rPr lang="zh-TW" altLang="en-US" sz="1800" dirty="0" smtClean="0"/>
              <a:t>            第二個</a:t>
            </a:r>
            <a:r>
              <a:rPr lang="en-US" altLang="zh-TW" sz="1800" dirty="0" smtClean="0"/>
              <a:t>LOGO</a:t>
            </a:r>
            <a:r>
              <a:rPr lang="zh-TW" altLang="en-US" sz="1800" dirty="0" smtClean="0"/>
              <a:t>            第三個</a:t>
            </a:r>
            <a:r>
              <a:rPr lang="en-US" altLang="zh-TW" sz="1800" dirty="0" smtClean="0"/>
              <a:t>LOGO</a:t>
            </a:r>
            <a:r>
              <a:rPr lang="zh-TW" altLang="en-US" sz="1800" dirty="0" smtClean="0"/>
              <a:t>               第四個</a:t>
            </a:r>
            <a:r>
              <a:rPr lang="en-US" altLang="zh-TW" sz="1800" dirty="0" smtClean="0"/>
              <a:t>LOGO</a:t>
            </a:r>
            <a:endParaRPr lang="zh-TW" altLang="en-US" sz="1800" dirty="0"/>
          </a:p>
        </p:txBody>
      </p:sp>
      <p:pic>
        <p:nvPicPr>
          <p:cNvPr id="14" name="圖片 1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365104"/>
            <a:ext cx="1512168" cy="1440160"/>
          </a:xfrm>
          <a:prstGeom prst="rect">
            <a:avLst/>
          </a:prstGeom>
        </p:spPr>
      </p:pic>
      <p:pic>
        <p:nvPicPr>
          <p:cNvPr id="15" name="圖片 14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667" t="7831" r="27333" b="12048"/>
          <a:stretch/>
        </p:blipFill>
        <p:spPr bwMode="auto">
          <a:xfrm>
            <a:off x="2339752" y="4293096"/>
            <a:ext cx="1584176" cy="151216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6" name="圖片 1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4365104"/>
            <a:ext cx="1440160" cy="1440160"/>
          </a:xfrm>
          <a:prstGeom prst="rect">
            <a:avLst/>
          </a:prstGeom>
        </p:spPr>
      </p:pic>
      <p:pic>
        <p:nvPicPr>
          <p:cNvPr id="17" name="圖片 16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4365104"/>
            <a:ext cx="1440160" cy="1368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0116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dirty="0">
                <a:latin typeface="華康POP1體W5(P)" pitchFamily="82" charset="-120"/>
                <a:ea typeface="華康POP1體W5(P)" pitchFamily="82" charset="-120"/>
              </a:rPr>
              <a:t>星巴克４Ｐ行銷手法</a:t>
            </a:r>
            <a:endParaRPr lang="zh-TW" altLang="en-US" dirty="0">
              <a:latin typeface="華康POP1體W5(P)" pitchFamily="82" charset="-120"/>
              <a:ea typeface="華康POP1體W5(P)" pitchFamily="82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800" dirty="0" smtClean="0"/>
              <a:t>Product</a:t>
            </a:r>
            <a:r>
              <a:rPr lang="en-US" altLang="zh-TW" sz="2800" dirty="0"/>
              <a:t>(</a:t>
            </a:r>
            <a:r>
              <a:rPr lang="zh-TW" altLang="zh-TW" sz="2800" dirty="0"/>
              <a:t>產品策略</a:t>
            </a:r>
            <a:r>
              <a:rPr lang="en-US" altLang="zh-TW" sz="2800" dirty="0"/>
              <a:t>) </a:t>
            </a:r>
            <a:r>
              <a:rPr lang="en-US" altLang="zh-TW" sz="2800" dirty="0" smtClean="0"/>
              <a:t>:</a:t>
            </a:r>
            <a:r>
              <a:rPr lang="zh-TW" altLang="zh-TW" sz="2800" dirty="0" smtClean="0"/>
              <a:t>強調不是</a:t>
            </a:r>
            <a:r>
              <a:rPr lang="zh-TW" altLang="zh-TW" sz="2800" dirty="0"/>
              <a:t>要賣一杯咖啡，而是賣整個咖啡體驗</a:t>
            </a:r>
            <a:r>
              <a:rPr lang="zh-TW" altLang="zh-TW" sz="2800" dirty="0" smtClean="0"/>
              <a:t>。</a:t>
            </a:r>
            <a:endParaRPr lang="zh-TW" altLang="zh-TW" sz="2800" dirty="0"/>
          </a:p>
          <a:p>
            <a:pPr lvl="0"/>
            <a:r>
              <a:rPr lang="en-US" altLang="zh-TW" sz="2800" dirty="0"/>
              <a:t>Promotion(</a:t>
            </a:r>
            <a:r>
              <a:rPr lang="zh-TW" altLang="zh-TW" sz="2800" dirty="0"/>
              <a:t>促銷策略</a:t>
            </a:r>
            <a:r>
              <a:rPr lang="en-US" altLang="zh-TW" sz="2800" dirty="0" smtClean="0"/>
              <a:t>):</a:t>
            </a:r>
            <a:r>
              <a:rPr lang="zh-TW" altLang="en-US" sz="2800" dirty="0" smtClean="0"/>
              <a:t>引進自美國總廠烘焙好的咖啡豆。</a:t>
            </a:r>
            <a:endParaRPr lang="zh-TW" altLang="zh-TW" sz="2800" dirty="0"/>
          </a:p>
          <a:p>
            <a:pPr lvl="0"/>
            <a:r>
              <a:rPr lang="en-US" altLang="zh-TW" sz="2800" dirty="0"/>
              <a:t>Price(</a:t>
            </a:r>
            <a:r>
              <a:rPr lang="zh-TW" altLang="zh-TW" sz="2800" dirty="0"/>
              <a:t>價格策略</a:t>
            </a:r>
            <a:r>
              <a:rPr lang="en-US" altLang="zh-TW" sz="2800" dirty="0"/>
              <a:t>) </a:t>
            </a:r>
            <a:r>
              <a:rPr lang="en-US" altLang="zh-TW" sz="2800" dirty="0" smtClean="0"/>
              <a:t>:</a:t>
            </a:r>
            <a:r>
              <a:rPr lang="zh-TW" altLang="en-US" sz="2800" dirty="0" smtClean="0"/>
              <a:t>結合品牌發展多元商品</a:t>
            </a:r>
            <a:endParaRPr lang="zh-TW" altLang="zh-TW" sz="2800" dirty="0"/>
          </a:p>
          <a:p>
            <a:pPr lvl="0"/>
            <a:r>
              <a:rPr lang="en-US" altLang="zh-TW" sz="2800" dirty="0"/>
              <a:t>Place(</a:t>
            </a:r>
            <a:r>
              <a:rPr lang="zh-TW" altLang="zh-TW" sz="2800" dirty="0"/>
              <a:t>通路策略</a:t>
            </a:r>
            <a:r>
              <a:rPr lang="en-US" altLang="zh-TW" sz="2800" dirty="0" smtClean="0"/>
              <a:t>):</a:t>
            </a:r>
            <a:r>
              <a:rPr lang="zh-TW" altLang="en-US" sz="2800" dirty="0" smtClean="0"/>
              <a:t>隨行卡紅利積點</a:t>
            </a:r>
            <a:r>
              <a:rPr lang="en-US" altLang="zh-TW" sz="2800" dirty="0" smtClean="0"/>
              <a:t>.</a:t>
            </a:r>
            <a:r>
              <a:rPr lang="zh-TW" altLang="en-US" sz="2800" dirty="0" smtClean="0"/>
              <a:t>偶爾買一送一等</a:t>
            </a:r>
            <a:r>
              <a:rPr lang="en-US" altLang="zh-TW" sz="2800" dirty="0" smtClean="0"/>
              <a:t>..</a:t>
            </a:r>
            <a:endParaRPr lang="zh-TW" altLang="zh-TW" sz="2800" dirty="0"/>
          </a:p>
          <a:p>
            <a:pPr marL="0" indent="0">
              <a:buNone/>
            </a:pPr>
            <a:endParaRPr lang="en-US" altLang="zh-TW" sz="2800" dirty="0" smtClean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4755383"/>
            <a:ext cx="2857500" cy="1895475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06" r="10386" b="14969"/>
          <a:stretch/>
        </p:blipFill>
        <p:spPr>
          <a:xfrm>
            <a:off x="467545" y="4514612"/>
            <a:ext cx="1944216" cy="2136247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58" t="5700"/>
          <a:stretch/>
        </p:blipFill>
        <p:spPr>
          <a:xfrm>
            <a:off x="2845633" y="4514611"/>
            <a:ext cx="1741174" cy="2136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3799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>
                <a:latin typeface="華康POP1體W5(P)" pitchFamily="82" charset="-120"/>
                <a:ea typeface="華康POP1體W5(P)" pitchFamily="82" charset="-120"/>
              </a:rPr>
              <a:t>星巴克的</a:t>
            </a:r>
            <a:r>
              <a:rPr lang="en-US" altLang="zh-TW" dirty="0">
                <a:latin typeface="華康POP1體W5(P)" pitchFamily="82" charset="-120"/>
                <a:ea typeface="華康POP1體W5(P)" pitchFamily="82" charset="-120"/>
              </a:rPr>
              <a:t>SWOT</a:t>
            </a:r>
            <a:r>
              <a:rPr lang="zh-TW" altLang="zh-TW" dirty="0">
                <a:latin typeface="華康POP1體W5(P)" pitchFamily="82" charset="-120"/>
                <a:ea typeface="華康POP1體W5(P)" pitchFamily="82" charset="-120"/>
              </a:rPr>
              <a:t>分析</a:t>
            </a:r>
            <a:endParaRPr lang="zh-TW" altLang="en-US" dirty="0">
              <a:latin typeface="華康POP1體W5(P)" pitchFamily="82" charset="-120"/>
              <a:ea typeface="華康POP1體W5(P)" pitchFamily="82" charset="-120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3854350"/>
              </p:ext>
            </p:extLst>
          </p:nvPr>
        </p:nvGraphicFramePr>
        <p:xfrm>
          <a:off x="755576" y="1556793"/>
          <a:ext cx="7272808" cy="4320479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3636404"/>
                <a:gridCol w="3636404"/>
              </a:tblGrid>
              <a:tr h="57889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</a:rPr>
                        <a:t>企業優勢</a:t>
                      </a:r>
                      <a:r>
                        <a:rPr lang="en-US" sz="1600" kern="100" dirty="0">
                          <a:effectLst/>
                        </a:rPr>
                        <a:t>(Strength)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</a:rPr>
                        <a:t>企業劣勢</a:t>
                      </a:r>
                      <a:r>
                        <a:rPr lang="en-US" sz="1600" kern="100">
                          <a:effectLst/>
                        </a:rPr>
                        <a:t> (Weakness)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6507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*</a:t>
                      </a:r>
                      <a:r>
                        <a:rPr lang="zh-TW" sz="1600" kern="100" dirty="0">
                          <a:effectLst/>
                        </a:rPr>
                        <a:t>企業形象良好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*</a:t>
                      </a:r>
                      <a:r>
                        <a:rPr lang="zh-TW" sz="1600" kern="100" dirty="0">
                          <a:effectLst/>
                        </a:rPr>
                        <a:t>品牌知名度高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*</a:t>
                      </a:r>
                      <a:r>
                        <a:rPr lang="zh-TW" sz="1600" kern="100" dirty="0">
                          <a:effectLst/>
                        </a:rPr>
                        <a:t>產品週邊多樣化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*</a:t>
                      </a:r>
                      <a:r>
                        <a:rPr lang="zh-TW" sz="1600" kern="100" dirty="0">
                          <a:effectLst/>
                        </a:rPr>
                        <a:t>週邊商品的結合，如隨身杯隨身卡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*</a:t>
                      </a:r>
                      <a:r>
                        <a:rPr lang="zh-TW" sz="1600" kern="100" dirty="0">
                          <a:effectLst/>
                        </a:rPr>
                        <a:t>直營店經營</a:t>
                      </a:r>
                      <a:r>
                        <a:rPr lang="en-US" sz="1600" kern="100" dirty="0">
                          <a:effectLst/>
                        </a:rPr>
                        <a:t>.</a:t>
                      </a:r>
                      <a:r>
                        <a:rPr lang="zh-TW" sz="1600" kern="100" dirty="0">
                          <a:effectLst/>
                        </a:rPr>
                        <a:t>販售</a:t>
                      </a:r>
                      <a:endParaRPr lang="zh-TW" sz="16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</a:rPr>
                        <a:t>*</a:t>
                      </a:r>
                      <a:r>
                        <a:rPr lang="zh-TW" sz="1600" b="1" kern="100" dirty="0">
                          <a:effectLst/>
                        </a:rPr>
                        <a:t>商品價格偏高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</a:rPr>
                        <a:t>*</a:t>
                      </a:r>
                      <a:r>
                        <a:rPr lang="zh-TW" sz="1600" b="1" kern="100" dirty="0">
                          <a:effectLst/>
                        </a:rPr>
                        <a:t>分店分布不均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</a:rPr>
                        <a:t>*</a:t>
                      </a:r>
                      <a:r>
                        <a:rPr lang="zh-TW" sz="1600" b="1" kern="100" dirty="0">
                          <a:effectLst/>
                        </a:rPr>
                        <a:t>權利金高</a:t>
                      </a:r>
                      <a:endParaRPr lang="zh-TW" sz="1600" b="1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01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</a:rPr>
                        <a:t>企業機會</a:t>
                      </a:r>
                      <a:r>
                        <a:rPr lang="en-US" sz="1600" kern="100" dirty="0">
                          <a:effectLst/>
                        </a:rPr>
                        <a:t> (Opportunity)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</a:rPr>
                        <a:t>企業威脅</a:t>
                      </a:r>
                      <a:r>
                        <a:rPr lang="en-US" sz="1600" kern="100" dirty="0">
                          <a:effectLst/>
                        </a:rPr>
                        <a:t> (Threat)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6507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</a:rPr>
                        <a:t>*</a:t>
                      </a:r>
                      <a:r>
                        <a:rPr lang="zh-TW" sz="1600" b="1" kern="100" dirty="0">
                          <a:effectLst/>
                        </a:rPr>
                        <a:t>咖啡人口增加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</a:rPr>
                        <a:t>*</a:t>
                      </a:r>
                      <a:r>
                        <a:rPr lang="zh-TW" sz="1600" b="1" kern="100" dirty="0">
                          <a:effectLst/>
                        </a:rPr>
                        <a:t>展店迅速</a:t>
                      </a:r>
                      <a:r>
                        <a:rPr lang="en-US" sz="1600" b="1" kern="100" dirty="0">
                          <a:effectLst/>
                        </a:rPr>
                        <a:t>.</a:t>
                      </a:r>
                      <a:r>
                        <a:rPr lang="zh-TW" sz="1600" b="1" kern="100" dirty="0">
                          <a:effectLst/>
                        </a:rPr>
                        <a:t>異業結盟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</a:rPr>
                        <a:t>*</a:t>
                      </a:r>
                      <a:r>
                        <a:rPr lang="zh-TW" sz="1600" b="1" kern="100" dirty="0">
                          <a:effectLst/>
                        </a:rPr>
                        <a:t>海外投資市場的開拓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</a:rPr>
                        <a:t>*</a:t>
                      </a:r>
                      <a:r>
                        <a:rPr lang="zh-TW" sz="1600" b="1" kern="100" dirty="0">
                          <a:effectLst/>
                        </a:rPr>
                        <a:t>第三空間的概念</a:t>
                      </a:r>
                      <a:endParaRPr lang="zh-TW" sz="1600" b="1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</a:rPr>
                        <a:t>*</a:t>
                      </a:r>
                      <a:r>
                        <a:rPr lang="zh-TW" sz="1600" b="1" kern="100" dirty="0">
                          <a:effectLst/>
                        </a:rPr>
                        <a:t>同業市場價格競爭激烈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</a:rPr>
                        <a:t>*</a:t>
                      </a:r>
                      <a:r>
                        <a:rPr lang="zh-TW" sz="1600" b="1" kern="100" dirty="0">
                          <a:effectLst/>
                        </a:rPr>
                        <a:t>健康意識抬頭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</a:rPr>
                        <a:t>*WTO</a:t>
                      </a:r>
                      <a:r>
                        <a:rPr lang="zh-TW" sz="1600" b="1" kern="100" dirty="0">
                          <a:effectLst/>
                        </a:rPr>
                        <a:t>開放後，陸續有國際品牌進駐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</a:rPr>
                        <a:t>*</a:t>
                      </a:r>
                      <a:r>
                        <a:rPr lang="zh-TW" sz="1600" b="1" kern="100" dirty="0">
                          <a:effectLst/>
                        </a:rPr>
                        <a:t>傳統麵包店複合式</a:t>
                      </a:r>
                      <a:r>
                        <a:rPr lang="en-US" sz="1600" b="1" kern="100" dirty="0">
                          <a:effectLst/>
                        </a:rPr>
                        <a:t>.</a:t>
                      </a:r>
                      <a:r>
                        <a:rPr lang="zh-TW" sz="1600" b="1" kern="100" dirty="0">
                          <a:effectLst/>
                        </a:rPr>
                        <a:t>連鎖咖啡館的經營</a:t>
                      </a:r>
                      <a:endParaRPr lang="zh-TW" sz="1600" b="1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293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>
                <a:latin typeface="華康POP1體W5(P)" pitchFamily="82" charset="-120"/>
                <a:ea typeface="華康POP1體W5(P)" pitchFamily="82" charset="-120"/>
              </a:rPr>
              <a:t>星巴克的</a:t>
            </a:r>
            <a:r>
              <a:rPr lang="en-US" altLang="zh-TW" dirty="0">
                <a:latin typeface="華康POP1體W5(P)" pitchFamily="82" charset="-120"/>
                <a:ea typeface="華康POP1體W5(P)" pitchFamily="82" charset="-120"/>
              </a:rPr>
              <a:t>4C</a:t>
            </a:r>
            <a:r>
              <a:rPr lang="zh-TW" altLang="zh-TW" dirty="0">
                <a:latin typeface="華康POP1體W5(P)" pitchFamily="82" charset="-120"/>
                <a:ea typeface="華康POP1體W5(P)" pitchFamily="82" charset="-120"/>
              </a:rPr>
              <a:t>分析</a:t>
            </a:r>
            <a:endParaRPr lang="zh-TW" altLang="en-US" dirty="0">
              <a:latin typeface="華康POP1體W5(P)" pitchFamily="82" charset="-120"/>
              <a:ea typeface="華康POP1體W5(P)" pitchFamily="82" charset="-120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0273294"/>
              </p:ext>
            </p:extLst>
          </p:nvPr>
        </p:nvGraphicFramePr>
        <p:xfrm>
          <a:off x="971600" y="1556790"/>
          <a:ext cx="7056784" cy="41764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83171"/>
                <a:gridCol w="4173613"/>
              </a:tblGrid>
              <a:tr h="13658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effectLst/>
                        </a:rPr>
                        <a:t>(1). </a:t>
                      </a:r>
                      <a:r>
                        <a:rPr lang="zh-TW" sz="1700" kern="100" dirty="0">
                          <a:effectLst/>
                        </a:rPr>
                        <a:t>顧客需求與</a:t>
                      </a:r>
                      <a:r>
                        <a:rPr lang="zh-TW" sz="1700" kern="100" dirty="0" smtClean="0">
                          <a:effectLst/>
                        </a:rPr>
                        <a:t>慾望</a:t>
                      </a:r>
                      <a:endParaRPr lang="en-US" altLang="zh-TW" sz="1700" kern="1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700" kern="100" dirty="0" smtClean="0">
                          <a:effectLst/>
                        </a:rPr>
                        <a:t>(</a:t>
                      </a:r>
                      <a:r>
                        <a:rPr lang="en-US" sz="1700" kern="100" dirty="0">
                          <a:effectLst/>
                        </a:rPr>
                        <a:t>Custom Needs and Wants)</a:t>
                      </a:r>
                      <a:endParaRPr lang="zh-TW" sz="17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1.</a:t>
                      </a:r>
                      <a:r>
                        <a:rPr lang="zh-TW" sz="1800" kern="100" dirty="0">
                          <a:effectLst/>
                        </a:rPr>
                        <a:t>選用優良品質的咖啡豆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2.</a:t>
                      </a:r>
                      <a:r>
                        <a:rPr lang="zh-TW" sz="1800" kern="100" dirty="0">
                          <a:effectLst/>
                        </a:rPr>
                        <a:t>注重製造咖啡的任何一個環結</a:t>
                      </a:r>
                      <a:r>
                        <a:rPr lang="en-US" sz="1800" kern="100" dirty="0">
                          <a:effectLst/>
                        </a:rPr>
                        <a:t>               </a:t>
                      </a:r>
                      <a:endParaRPr lang="zh-TW" sz="1800" kern="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3.</a:t>
                      </a:r>
                      <a:r>
                        <a:rPr lang="zh-TW" sz="1800" kern="100" dirty="0">
                          <a:effectLst/>
                        </a:rPr>
                        <a:t>製造、配銷、管理上的規模經濟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4.</a:t>
                      </a:r>
                      <a:r>
                        <a:rPr lang="zh-TW" sz="1800" kern="100" dirty="0">
                          <a:effectLst/>
                        </a:rPr>
                        <a:t>店的裝潢簡單乾淨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/>
                </a:tc>
              </a:tr>
              <a:tr h="7354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700" kern="100">
                          <a:effectLst/>
                        </a:rPr>
                        <a:t>(2). </a:t>
                      </a:r>
                      <a:r>
                        <a:rPr lang="zh-TW" sz="1700" kern="100">
                          <a:effectLst/>
                        </a:rPr>
                        <a:t>顧客的成本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700" kern="100">
                          <a:effectLst/>
                        </a:rPr>
                        <a:t>(Cost to the Customer)</a:t>
                      </a:r>
                      <a:endParaRPr lang="zh-TW" sz="17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1.</a:t>
                      </a:r>
                      <a:r>
                        <a:rPr lang="zh-TW" sz="1800" kern="100">
                          <a:effectLst/>
                        </a:rPr>
                        <a:t>價格採中高價位吸引上班族群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2.</a:t>
                      </a:r>
                      <a:r>
                        <a:rPr lang="zh-TW" sz="1800" kern="100">
                          <a:effectLst/>
                        </a:rPr>
                        <a:t>星巴克隨行卡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/>
                </a:tc>
              </a:tr>
              <a:tr h="10506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700" kern="100">
                          <a:effectLst/>
                        </a:rPr>
                        <a:t>(3). </a:t>
                      </a:r>
                      <a:r>
                        <a:rPr lang="zh-TW" sz="1700" kern="100">
                          <a:effectLst/>
                        </a:rPr>
                        <a:t>便利性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700" kern="100">
                          <a:effectLst/>
                        </a:rPr>
                        <a:t>(Convenience)</a:t>
                      </a:r>
                      <a:endParaRPr lang="zh-TW" sz="17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1.POS</a:t>
                      </a:r>
                      <a:r>
                        <a:rPr lang="zh-TW" sz="1800" kern="100">
                          <a:effectLst/>
                        </a:rPr>
                        <a:t>收銀系統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2.</a:t>
                      </a:r>
                      <a:r>
                        <a:rPr lang="zh-TW" sz="1800" kern="100">
                          <a:effectLst/>
                        </a:rPr>
                        <a:t>結帳時建入消費者的資料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 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/>
                </a:tc>
              </a:tr>
              <a:tr h="10244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effectLst/>
                        </a:rPr>
                        <a:t>(4). </a:t>
                      </a:r>
                      <a:r>
                        <a:rPr lang="zh-TW" sz="1700" kern="100" dirty="0">
                          <a:effectLst/>
                        </a:rPr>
                        <a:t>溝通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effectLst/>
                        </a:rPr>
                        <a:t>(Communication)</a:t>
                      </a:r>
                      <a:endParaRPr lang="zh-TW" sz="17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1.</a:t>
                      </a:r>
                      <a:r>
                        <a:rPr lang="zh-TW" sz="1800" kern="100" dirty="0">
                          <a:effectLst/>
                        </a:rPr>
                        <a:t>採用口碑式行銷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2.</a:t>
                      </a:r>
                      <a:r>
                        <a:rPr lang="zh-TW" sz="1800" kern="100" dirty="0">
                          <a:effectLst/>
                        </a:rPr>
                        <a:t>曾出版「咖啡王國傳奇」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 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9251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>
                <a:latin typeface="華康POP1體W5(P)" pitchFamily="82" charset="-120"/>
                <a:ea typeface="華康POP1體W5(P)" pitchFamily="82" charset="-120"/>
              </a:rPr>
              <a:t>星巴克五力分析</a:t>
            </a:r>
            <a:endParaRPr lang="zh-TW" altLang="en-US" dirty="0">
              <a:latin typeface="華康POP1體W5(P)" pitchFamily="82" charset="-120"/>
              <a:ea typeface="華康POP1體W5(P)" pitchFamily="82" charset="-120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9172041"/>
              </p:ext>
            </p:extLst>
          </p:nvPr>
        </p:nvGraphicFramePr>
        <p:xfrm>
          <a:off x="1043608" y="1916830"/>
          <a:ext cx="6984776" cy="3456385"/>
        </p:xfrm>
        <a:graphic>
          <a:graphicData uri="http://schemas.openxmlformats.org/drawingml/2006/table">
            <a:tbl>
              <a:tblPr firstRow="1" firstCol="1" bandRow="1">
                <a:tableStyleId>{C4B1156A-380E-4F78-BDF5-A606A8083BF9}</a:tableStyleId>
              </a:tblPr>
              <a:tblGrid>
                <a:gridCol w="1748282"/>
                <a:gridCol w="5236494"/>
              </a:tblGrid>
              <a:tr h="6912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供應商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</a:rPr>
                        <a:t>有單賣咖啡豆給在家煮咖啡的客人。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912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購買者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</a:rPr>
                        <a:t>消費者意識高漲、比價方便。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912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</a:rPr>
                        <a:t>同業內部競爭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</a:rPr>
                        <a:t>分店附近有其他競爭者。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912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</a:rPr>
                        <a:t>潛在競爭者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鋁箔包裝咖啡、速食店咖啡、超商咖啡等等</a:t>
                      </a:r>
                      <a:r>
                        <a:rPr lang="en-US" sz="1800" kern="100" dirty="0">
                          <a:effectLst/>
                        </a:rPr>
                        <a:t>…</a:t>
                      </a:r>
                      <a:r>
                        <a:rPr lang="zh-TW" sz="1800" kern="100" dirty="0">
                          <a:effectLst/>
                        </a:rPr>
                        <a:t>。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912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替代品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港式飲茶、台灣小吃、各式飲料店等等</a:t>
                      </a:r>
                      <a:r>
                        <a:rPr lang="en-US" sz="1800" kern="100" dirty="0">
                          <a:effectLst/>
                        </a:rPr>
                        <a:t>…</a:t>
                      </a:r>
                      <a:r>
                        <a:rPr lang="zh-TW" sz="1800" kern="100" dirty="0">
                          <a:effectLst/>
                        </a:rPr>
                        <a:t>。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658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華康POP1體W5(P)" pitchFamily="82" charset="-120"/>
                <a:ea typeface="華康POP1體W5(P)" pitchFamily="82" charset="-120"/>
              </a:rPr>
              <a:t>本</a:t>
            </a:r>
            <a:r>
              <a:rPr lang="zh-TW" altLang="en-US" dirty="0">
                <a:latin typeface="華康POP1體W5(P)" pitchFamily="82" charset="-120"/>
                <a:ea typeface="華康POP1體W5(P)" pitchFamily="82" charset="-120"/>
              </a:rPr>
              <a:t>組</a:t>
            </a:r>
            <a:r>
              <a:rPr lang="zh-TW" altLang="en-US" dirty="0" smtClean="0">
                <a:latin typeface="華康POP1體W5(P)" pitchFamily="82" charset="-120"/>
                <a:ea typeface="華康POP1體W5(P)" pitchFamily="82" charset="-120"/>
              </a:rPr>
              <a:t>結論</a:t>
            </a:r>
            <a:endParaRPr lang="zh-TW" altLang="en-US" dirty="0">
              <a:latin typeface="華康POP1體W5(P)" pitchFamily="82" charset="-120"/>
              <a:ea typeface="華康POP1體W5(P)" pitchFamily="82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1.</a:t>
            </a:r>
            <a:r>
              <a:rPr lang="zh-TW" altLang="zh-TW" dirty="0" smtClean="0"/>
              <a:t>面對</a:t>
            </a:r>
            <a:r>
              <a:rPr lang="zh-TW" altLang="zh-TW" dirty="0"/>
              <a:t>龐大的咖啡市場，星巴克即使有廣大的客源還是會有壓力，所以對於他們的商品總是使用最優質</a:t>
            </a:r>
            <a:r>
              <a:rPr lang="zh-TW" altLang="zh-TW" dirty="0" smtClean="0"/>
              <a:t>的</a:t>
            </a:r>
            <a:r>
              <a:rPr lang="zh-TW" altLang="en-US" dirty="0" smtClean="0"/>
              <a:t>。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 smtClean="0"/>
              <a:t>2.</a:t>
            </a:r>
            <a:r>
              <a:rPr lang="zh-TW" altLang="en-US" dirty="0" smtClean="0"/>
              <a:t>星巴克</a:t>
            </a:r>
            <a:r>
              <a:rPr lang="zh-TW" altLang="zh-TW" dirty="0" smtClean="0"/>
              <a:t>不斷</a:t>
            </a:r>
            <a:r>
              <a:rPr lang="zh-TW" altLang="zh-TW" dirty="0"/>
              <a:t>陳出新、研發新產品，服務品質也不斷提升，偶爾推出買一送一等優惠吸引客人，</a:t>
            </a:r>
            <a:r>
              <a:rPr lang="zh-TW" altLang="zh-TW" dirty="0" smtClean="0"/>
              <a:t>才在</a:t>
            </a:r>
            <a:r>
              <a:rPr lang="zh-TW" altLang="zh-TW" dirty="0"/>
              <a:t>廣大的咖啡市場中擁有一席之地。</a:t>
            </a:r>
            <a:endParaRPr lang="zh-TW" altLang="en-US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535998"/>
            <a:ext cx="3240360" cy="1963526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4445616"/>
            <a:ext cx="3096344" cy="2053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591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591</Words>
  <Application>Microsoft Office PowerPoint</Application>
  <PresentationFormat>如螢幕大小 (4:3)</PresentationFormat>
  <Paragraphs>82</Paragraphs>
  <Slides>9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0" baseType="lpstr">
      <vt:lpstr>Office 佈景主題</vt:lpstr>
      <vt:lpstr>「星」球崛起</vt:lpstr>
      <vt:lpstr>前言:</vt:lpstr>
      <vt:lpstr>PowerPoint 簡報</vt:lpstr>
      <vt:lpstr>正文：</vt:lpstr>
      <vt:lpstr>星巴克４Ｐ行銷手法</vt:lpstr>
      <vt:lpstr>星巴克的SWOT分析</vt:lpstr>
      <vt:lpstr>星巴克的4C分析</vt:lpstr>
      <vt:lpstr>星巴克五力分析</vt:lpstr>
      <vt:lpstr>本組結論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「星」球崛起</dc:title>
  <dc:creator>sansin</dc:creator>
  <cp:lastModifiedBy>wang</cp:lastModifiedBy>
  <cp:revision>10</cp:revision>
  <dcterms:created xsi:type="dcterms:W3CDTF">2015-04-17T02:34:27Z</dcterms:created>
  <dcterms:modified xsi:type="dcterms:W3CDTF">2015-05-08T00:44:03Z</dcterms:modified>
</cp:coreProperties>
</file>