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274617-AA42-4B9B-BA29-4A421DC2D690}" type="datetimeFigureOut">
              <a:rPr lang="zh-TW" altLang="en-US" smtClean="0"/>
              <a:t>2015/5/5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292E11-97E0-4FD4-A995-FD25A391BF3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97%A5%E6%9C%AC" TargetMode="External"/><Relationship Id="rId2" Type="http://schemas.openxmlformats.org/officeDocument/2006/relationships/hyperlink" Target="http://zh.wikipedia.org/wiki/%E5%91%B3%E5%85%A8%E9%A3%9F%E5%93%8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296144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solidFill>
                  <a:srgbClr val="FF0000"/>
                </a:solidFill>
              </a:rPr>
              <a:t>松青超市之經營型態分析討論</a:t>
            </a:r>
            <a:br>
              <a:rPr lang="zh-TW" altLang="zh-TW" sz="3600" dirty="0">
                <a:solidFill>
                  <a:srgbClr val="FF0000"/>
                </a:solidFill>
              </a:rPr>
            </a:b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3429000"/>
            <a:ext cx="3240360" cy="1368152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tx1"/>
                </a:solidFill>
              </a:rPr>
              <a:t>組員：蕭鈺</a:t>
            </a:r>
            <a:r>
              <a:rPr lang="zh-TW" altLang="en-US" sz="3600" dirty="0" smtClean="0">
                <a:solidFill>
                  <a:schemeClr val="tx1"/>
                </a:solidFill>
              </a:rPr>
              <a:t>穎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r>
              <a:rPr lang="zh-TW" altLang="en-US" sz="3600" dirty="0" smtClean="0">
                <a:solidFill>
                  <a:schemeClr val="tx1"/>
                </a:solidFill>
              </a:rPr>
              <a:t>           趙俊彥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9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四、結論：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 smtClean="0"/>
              <a:t>       </a:t>
            </a:r>
            <a:r>
              <a:rPr lang="zh-TW" altLang="zh-TW" sz="3000" dirty="0" smtClean="0"/>
              <a:t>松</a:t>
            </a:r>
            <a:r>
              <a:rPr lang="zh-TW" altLang="zh-TW" sz="3000" dirty="0"/>
              <a:t>青超市在台灣的分店並不多，目前只有</a:t>
            </a:r>
            <a:r>
              <a:rPr lang="en-US" altLang="zh-TW" sz="3000" dirty="0"/>
              <a:t>72</a:t>
            </a:r>
            <a:r>
              <a:rPr lang="zh-TW" altLang="zh-TW" sz="3000" dirty="0"/>
              <a:t>間，但其仍有發展空間，可發展成</a:t>
            </a:r>
            <a:r>
              <a:rPr lang="zh-TW" altLang="zh-TW" sz="3000" b="1" u="sng" dirty="0">
                <a:solidFill>
                  <a:schemeClr val="accent2"/>
                </a:solidFill>
              </a:rPr>
              <a:t>社區型的小型社區生鮮超市</a:t>
            </a:r>
            <a:r>
              <a:rPr lang="zh-TW" altLang="zh-TW" sz="3000" dirty="0"/>
              <a:t>，以強調最近距離的新鮮為其發展特色，或者是前往大陸開設生鮮市場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zh-TW" altLang="en-US" sz="3000" dirty="0"/>
              <a:t> </a:t>
            </a:r>
            <a:r>
              <a:rPr lang="zh-TW" altLang="en-US" sz="3000" dirty="0" smtClean="0"/>
              <a:t>      </a:t>
            </a:r>
            <a:r>
              <a:rPr lang="zh-TW" altLang="zh-TW" sz="3000" dirty="0" smtClean="0"/>
              <a:t>目前</a:t>
            </a:r>
            <a:r>
              <a:rPr lang="zh-TW" altLang="zh-TW" sz="3000" dirty="0"/>
              <a:t>台灣的零售業發展蓬勃，松青所面臨的競爭對手不只是全聯、頂好等超市，各大量販店的低價策略也成為了松青的威脅，但是松青只要松青超市能維持自身商品的品質及特色，那不論是在國內還是國外都有其發展的空間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022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一、前言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       </a:t>
            </a:r>
            <a:r>
              <a:rPr lang="zh-TW" altLang="zh-TW" sz="3200" dirty="0" smtClean="0"/>
              <a:t>在</a:t>
            </a:r>
            <a:r>
              <a:rPr lang="zh-TW" altLang="zh-TW" sz="3200" dirty="0"/>
              <a:t>現今講求方便、快速的時代，超市已成為一種不可或缺的地方，不論</a:t>
            </a:r>
            <a:r>
              <a:rPr lang="zh-TW" altLang="zh-TW" sz="3200" dirty="0" smtClean="0"/>
              <a:t>是</a:t>
            </a:r>
            <a:r>
              <a:rPr lang="zh-TW" altLang="en-US" sz="3200" dirty="0" smtClean="0"/>
              <a:t>誰</a:t>
            </a:r>
            <a:r>
              <a:rPr lang="zh-TW" altLang="zh-TW" sz="3200" dirty="0" smtClean="0"/>
              <a:t>都能享受在超市購物的樂趣，</a:t>
            </a:r>
            <a:r>
              <a:rPr lang="zh-TW" altLang="zh-TW" sz="3200" dirty="0"/>
              <a:t>隨著時代的演進超市所販賣的商品也越來越多，人們想要的東西也應有盡有，在講求便利、快速的現代，超市已經成為人們生活中不可或缺的地方，</a:t>
            </a:r>
            <a:r>
              <a:rPr lang="zh-TW" altLang="zh-TW" sz="3200" dirty="0" smtClean="0"/>
              <a:t>而強調</a:t>
            </a:r>
            <a:r>
              <a:rPr lang="zh-TW" altLang="zh-TW" sz="3200" b="1" dirty="0" smtClean="0"/>
              <a:t>高品質</a:t>
            </a:r>
            <a:r>
              <a:rPr lang="zh-TW" altLang="en-US" sz="3200" b="1" dirty="0" smtClean="0"/>
              <a:t>的</a:t>
            </a:r>
            <a:r>
              <a:rPr lang="zh-TW" altLang="zh-TW" sz="3200" b="1" dirty="0" smtClean="0"/>
              <a:t>「</a:t>
            </a:r>
            <a:r>
              <a:rPr lang="zh-TW" altLang="zh-TW" sz="3200" b="1" dirty="0"/>
              <a:t>松青超市」</a:t>
            </a:r>
            <a:r>
              <a:rPr lang="zh-TW" altLang="zh-TW" sz="3200" dirty="0"/>
              <a:t>一定能滿足</a:t>
            </a:r>
            <a:r>
              <a:rPr lang="zh-TW" altLang="zh-TW" sz="3200" dirty="0" smtClean="0"/>
              <a:t>你</a:t>
            </a:r>
            <a:r>
              <a:rPr lang="zh-TW" altLang="en-US" sz="3200" dirty="0"/>
              <a:t>的</a:t>
            </a:r>
            <a:r>
              <a:rPr lang="zh-TW" altLang="zh-TW" sz="3200" dirty="0" smtClean="0"/>
              <a:t>需求</a:t>
            </a:r>
            <a:r>
              <a:rPr lang="zh-TW" altLang="zh-TW" sz="3600" dirty="0"/>
              <a:t>。</a:t>
            </a:r>
          </a:p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03350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507288" cy="6480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二、研究動機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        </a:t>
            </a:r>
            <a:r>
              <a:rPr lang="zh-TW" altLang="zh-TW" sz="3200" dirty="0" smtClean="0"/>
              <a:t>一</a:t>
            </a:r>
            <a:r>
              <a:rPr lang="zh-TW" altLang="zh-TW" sz="3200" dirty="0"/>
              <a:t>項商品的價格低廉，不一定會吸引人，</a:t>
            </a:r>
            <a:r>
              <a:rPr lang="zh-TW" altLang="zh-TW" sz="3200" b="1" u="sng" dirty="0">
                <a:solidFill>
                  <a:schemeClr val="accent2"/>
                </a:solidFill>
              </a:rPr>
              <a:t>真正吸引人的是業者能給商品什麼樣的附加價值</a:t>
            </a:r>
            <a:r>
              <a:rPr lang="zh-TW" altLang="zh-TW" sz="3200" dirty="0"/>
              <a:t>，也就是</a:t>
            </a:r>
            <a:r>
              <a:rPr lang="en-US" altLang="zh-TW" sz="3200" dirty="0"/>
              <a:t>100</a:t>
            </a:r>
            <a:r>
              <a:rPr lang="zh-TW" altLang="zh-TW" sz="3200" dirty="0"/>
              <a:t>元的產品，你要賦予它</a:t>
            </a:r>
            <a:r>
              <a:rPr lang="en-US" altLang="zh-TW" sz="3200" dirty="0"/>
              <a:t>120</a:t>
            </a:r>
            <a:r>
              <a:rPr lang="zh-TW" altLang="zh-TW" sz="3200" dirty="0"/>
              <a:t>元的價值，而強調產品新鮮、優質的松青超市，到底如何成功在市場上佔有</a:t>
            </a:r>
            <a:r>
              <a:rPr lang="zh-TW" altLang="zh-TW" sz="3200" dirty="0" smtClean="0"/>
              <a:t>一席之地</a:t>
            </a:r>
            <a:r>
              <a:rPr lang="zh-TW" altLang="en-US" sz="3200" dirty="0" smtClean="0"/>
              <a:t>？</a:t>
            </a:r>
            <a:r>
              <a:rPr lang="zh-TW" altLang="zh-TW" sz="3200" dirty="0" smtClean="0"/>
              <a:t>本</a:t>
            </a:r>
            <a:r>
              <a:rPr lang="zh-TW" altLang="zh-TW" sz="3200" dirty="0"/>
              <a:t>組將研究松青超</a:t>
            </a:r>
            <a:r>
              <a:rPr lang="zh-TW" altLang="zh-TW" sz="3200" dirty="0" smtClean="0"/>
              <a:t>市的</a:t>
            </a:r>
            <a:r>
              <a:rPr lang="zh-TW" altLang="zh-TW" sz="3200" dirty="0"/>
              <a:t>經營型態，並針對其商品特色進行研究與探討，找出松青超市受消費者青睞的成功因素。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290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三、正文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712968" cy="4205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 smtClean="0">
                <a:solidFill>
                  <a:srgbClr val="FF0000"/>
                </a:solidFill>
              </a:rPr>
              <a:t>(</a:t>
            </a:r>
            <a:r>
              <a:rPr lang="zh-TW" altLang="en-US" sz="3000" dirty="0" smtClean="0">
                <a:solidFill>
                  <a:srgbClr val="FF0000"/>
                </a:solidFill>
              </a:rPr>
              <a:t>一</a:t>
            </a:r>
            <a:r>
              <a:rPr lang="en-US" altLang="zh-TW" sz="3000" dirty="0" smtClean="0">
                <a:solidFill>
                  <a:srgbClr val="FF0000"/>
                </a:solidFill>
              </a:rPr>
              <a:t>)</a:t>
            </a:r>
            <a:r>
              <a:rPr lang="zh-TW" altLang="zh-TW" sz="3000" dirty="0" smtClean="0">
                <a:solidFill>
                  <a:srgbClr val="FF0000"/>
                </a:solidFill>
              </a:rPr>
              <a:t>超</a:t>
            </a:r>
            <a:r>
              <a:rPr lang="zh-TW" altLang="zh-TW" sz="3000" dirty="0">
                <a:solidFill>
                  <a:srgbClr val="FF0000"/>
                </a:solidFill>
              </a:rPr>
              <a:t>市的發展：</a:t>
            </a:r>
            <a:r>
              <a:rPr lang="zh-TW" altLang="zh-TW" sz="3000" dirty="0"/>
              <a:t>現代社會日漸進步，人們的消費習慣也日漸</a:t>
            </a:r>
            <a:r>
              <a:rPr lang="zh-TW" altLang="zh-TW" sz="3000" dirty="0" smtClean="0"/>
              <a:t>改變，許多女性</a:t>
            </a:r>
            <a:r>
              <a:rPr lang="zh-TW" altLang="zh-TW" sz="3000" dirty="0"/>
              <a:t>消費者往往為了配合上班的時間而無法去傳統市場買</a:t>
            </a:r>
            <a:r>
              <a:rPr lang="zh-TW" altLang="zh-TW" sz="3000" dirty="0" smtClean="0"/>
              <a:t>菜，</a:t>
            </a:r>
            <a:r>
              <a:rPr lang="zh-TW" altLang="zh-TW" sz="3000" dirty="0"/>
              <a:t>而消費的習慣也由單純的價格比較變成了注重快速、便利及高品質的購物環境，</a:t>
            </a:r>
            <a:r>
              <a:rPr lang="zh-TW" altLang="zh-TW" sz="3000" dirty="0" smtClean="0"/>
              <a:t>以往購物</a:t>
            </a:r>
            <a:r>
              <a:rPr lang="zh-TW" altLang="zh-TW" sz="3000" dirty="0"/>
              <a:t>時因商品無集中分類管理等特性，導致購物所需的時間非常久，且需人擠人的行走這常讓人感到不舒服，現在有了超市人們購物不需要再花這麼多時間。</a:t>
            </a:r>
          </a:p>
          <a:p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78404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992888" cy="5606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 smtClean="0">
                <a:solidFill>
                  <a:srgbClr val="FF0000"/>
                </a:solidFill>
              </a:rPr>
              <a:t>(</a:t>
            </a:r>
            <a:r>
              <a:rPr lang="zh-TW" altLang="en-US" sz="3000" dirty="0">
                <a:solidFill>
                  <a:srgbClr val="FF0000"/>
                </a:solidFill>
              </a:rPr>
              <a:t>二</a:t>
            </a:r>
            <a:r>
              <a:rPr lang="en-US" altLang="zh-TW" sz="3000" dirty="0" smtClean="0">
                <a:solidFill>
                  <a:srgbClr val="FF0000"/>
                </a:solidFill>
              </a:rPr>
              <a:t>)</a:t>
            </a:r>
            <a:r>
              <a:rPr lang="zh-TW" altLang="en-US" sz="3000" dirty="0">
                <a:solidFill>
                  <a:srgbClr val="FF0000"/>
                </a:solidFill>
              </a:rPr>
              <a:t>松青超</a:t>
            </a:r>
            <a:r>
              <a:rPr lang="zh-TW" altLang="en-US" sz="3000" dirty="0" smtClean="0">
                <a:solidFill>
                  <a:srgbClr val="FF0000"/>
                </a:solidFill>
              </a:rPr>
              <a:t>市的由來</a:t>
            </a:r>
            <a:r>
              <a:rPr lang="zh-TW" altLang="en-US" sz="3000" dirty="0" smtClean="0">
                <a:solidFill>
                  <a:srgbClr val="FF0000"/>
                </a:solidFill>
              </a:rPr>
              <a:t>：</a:t>
            </a:r>
            <a:endParaRPr lang="en-US" altLang="zh-TW" sz="3000" dirty="0" smtClean="0"/>
          </a:p>
          <a:p>
            <a:r>
              <a:rPr lang="en-US" altLang="zh-TW" sz="3000" dirty="0" smtClean="0"/>
              <a:t>1986</a:t>
            </a:r>
            <a:r>
              <a:rPr lang="zh-TW" altLang="zh-TW" sz="3000" dirty="0" smtClean="0"/>
              <a:t>年，</a:t>
            </a:r>
            <a:r>
              <a:rPr lang="zh-TW" altLang="zh-TW" sz="3000" dirty="0"/>
              <a:t>臺灣</a:t>
            </a:r>
            <a:r>
              <a:rPr lang="en-US" altLang="zh-TW" sz="3000" dirty="0" err="1">
                <a:hlinkClick r:id="rId2" tooltip="味全食品"/>
              </a:rPr>
              <a:t>味全食品</a:t>
            </a:r>
            <a:r>
              <a:rPr lang="zh-TW" altLang="zh-TW" sz="3000" dirty="0"/>
              <a:t>與</a:t>
            </a:r>
            <a:r>
              <a:rPr lang="en-US" altLang="zh-TW" sz="3000" dirty="0" err="1">
                <a:hlinkClick r:id="rId3" tooltip="日本"/>
              </a:rPr>
              <a:t>日本</a:t>
            </a:r>
            <a:r>
              <a:rPr lang="zh-TW" altLang="zh-TW" sz="3000" dirty="0"/>
              <a:t>松青株式會社合資成立「松青商業股份有限公司</a:t>
            </a:r>
            <a:r>
              <a:rPr lang="zh-TW" altLang="zh-TW" sz="3000" dirty="0" smtClean="0"/>
              <a:t>」屬於</a:t>
            </a:r>
            <a:r>
              <a:rPr lang="zh-TW" altLang="zh-TW" sz="3000" dirty="0"/>
              <a:t>味全</a:t>
            </a:r>
            <a:r>
              <a:rPr lang="zh-TW" altLang="zh-TW" sz="3000" dirty="0" smtClean="0"/>
              <a:t>集團</a:t>
            </a:r>
            <a:endParaRPr lang="en-US" altLang="zh-TW" sz="3000" dirty="0" smtClean="0"/>
          </a:p>
          <a:p>
            <a:r>
              <a:rPr lang="zh-TW" altLang="zh-TW" sz="3000" dirty="0" smtClean="0"/>
              <a:t>後</a:t>
            </a:r>
            <a:r>
              <a:rPr lang="zh-TW" altLang="zh-TW" sz="3000" dirty="0"/>
              <a:t>因頂新企業收購味全大部分股份，松青超市隨著味全轉入頂新的旗下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r>
              <a:rPr lang="zh-TW" altLang="zh-TW" sz="3000" dirty="0" smtClean="0"/>
              <a:t>民國</a:t>
            </a:r>
            <a:r>
              <a:rPr lang="en-US" altLang="zh-TW" sz="3000" dirty="0"/>
              <a:t>92</a:t>
            </a:r>
            <a:r>
              <a:rPr lang="zh-TW" altLang="zh-TW" sz="3000" dirty="0"/>
              <a:t>年整合了丸久超市系統成為了全國第二大連鎖超市企業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r>
              <a:rPr lang="zh-TW" altLang="zh-TW" sz="3000" dirty="0" smtClean="0"/>
              <a:t>松</a:t>
            </a:r>
            <a:r>
              <a:rPr lang="zh-TW" altLang="zh-TW" sz="3000" dirty="0"/>
              <a:t>青超市採用日本的經營概念</a:t>
            </a:r>
            <a:r>
              <a:rPr lang="zh-TW" altLang="zh-TW" sz="3000" dirty="0" smtClean="0"/>
              <a:t>，至</a:t>
            </a:r>
            <a:r>
              <a:rPr lang="en-US" altLang="zh-TW" sz="3000" dirty="0"/>
              <a:t>103</a:t>
            </a:r>
            <a:r>
              <a:rPr lang="zh-TW" altLang="zh-TW" sz="3000" dirty="0"/>
              <a:t>年松青超市於全國已有</a:t>
            </a:r>
            <a:r>
              <a:rPr lang="en-US" altLang="zh-TW" sz="3000" dirty="0"/>
              <a:t>72</a:t>
            </a:r>
            <a:r>
              <a:rPr lang="zh-TW" altLang="zh-TW" sz="3000" dirty="0"/>
              <a:t>間分店</a:t>
            </a:r>
            <a:r>
              <a:rPr lang="en-US" altLang="zh-TW" sz="3000" dirty="0"/>
              <a:t>1500</a:t>
            </a:r>
            <a:r>
              <a:rPr lang="zh-TW" altLang="zh-TW" sz="3000" dirty="0"/>
              <a:t>名員工，實收資本額達到新台幣</a:t>
            </a:r>
            <a:r>
              <a:rPr lang="en-US" altLang="zh-TW" sz="3000" dirty="0"/>
              <a:t>4.55</a:t>
            </a:r>
            <a:r>
              <a:rPr lang="zh-TW" altLang="zh-TW" sz="3000" dirty="0"/>
              <a:t>億元。</a:t>
            </a:r>
          </a:p>
          <a:p>
            <a:pPr marL="0" indent="0">
              <a:buNone/>
            </a:pP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16418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352928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三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松青的商品特色：</a:t>
            </a:r>
            <a:r>
              <a:rPr lang="zh-TW" altLang="zh-TW" sz="3000" dirty="0"/>
              <a:t>松青超市在產品品項方面非常豐富，以進口高品質商品為其特色</a:t>
            </a:r>
            <a:r>
              <a:rPr lang="zh-TW" altLang="zh-TW" sz="3000" dirty="0" smtClean="0"/>
              <a:t>。</a:t>
            </a:r>
            <a:endParaRPr lang="en-US" altLang="zh-TW" sz="3000" dirty="0" smtClean="0"/>
          </a:p>
          <a:p>
            <a:r>
              <a:rPr lang="zh-TW" altLang="zh-TW" sz="3000" dirty="0" smtClean="0"/>
              <a:t>包括</a:t>
            </a:r>
            <a:r>
              <a:rPr lang="zh-TW" altLang="zh-TW" sz="3000" dirty="0"/>
              <a:t>日本進口的高品質商品，如日本奧後豐地區所進口的食用</a:t>
            </a:r>
            <a:r>
              <a:rPr lang="zh-TW" altLang="zh-TW" sz="3000" dirty="0" smtClean="0"/>
              <a:t>米</a:t>
            </a:r>
            <a:endParaRPr lang="en-US" altLang="zh-TW" sz="3000" dirty="0" smtClean="0"/>
          </a:p>
          <a:p>
            <a:r>
              <a:rPr lang="zh-TW" altLang="zh-TW" sz="3000" dirty="0" smtClean="0"/>
              <a:t>韓國</a:t>
            </a:r>
            <a:r>
              <a:rPr lang="zh-TW" altLang="zh-TW" sz="3000" dirty="0"/>
              <a:t>進口的特殊辛</a:t>
            </a:r>
            <a:r>
              <a:rPr lang="zh-TW" altLang="zh-TW" sz="3000" dirty="0" smtClean="0"/>
              <a:t>香料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/>
              <a:t> </a:t>
            </a:r>
            <a:r>
              <a:rPr lang="en-US" altLang="zh-TW" sz="3000" dirty="0" smtClean="0"/>
              <a:t>      </a:t>
            </a:r>
            <a:r>
              <a:rPr lang="zh-TW" altLang="zh-TW" sz="3000" dirty="0" smtClean="0"/>
              <a:t>松</a:t>
            </a:r>
            <a:r>
              <a:rPr lang="zh-TW" altLang="zh-TW" sz="3000" dirty="0"/>
              <a:t>青超市不管是在進口產品還是國內產品，都會貼上詳細的產地資訊，讓所有的消費者都能了解此商品的特色，也能讓消費者了解自己究竟吃了什麼樣的東西。</a:t>
            </a:r>
            <a:endParaRPr lang="zh-TW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42493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 smtClean="0">
                <a:solidFill>
                  <a:srgbClr val="FF0000"/>
                </a:solidFill>
              </a:rPr>
              <a:t>(</a:t>
            </a:r>
            <a:r>
              <a:rPr lang="zh-TW" altLang="en-US" sz="3000" dirty="0" smtClean="0">
                <a:solidFill>
                  <a:srgbClr val="FF0000"/>
                </a:solidFill>
              </a:rPr>
              <a:t>四</a:t>
            </a:r>
            <a:r>
              <a:rPr lang="en-US" altLang="zh-TW" sz="3000" dirty="0" smtClean="0">
                <a:solidFill>
                  <a:srgbClr val="FF0000"/>
                </a:solidFill>
              </a:rPr>
              <a:t>)</a:t>
            </a:r>
            <a:r>
              <a:rPr lang="zh-TW" altLang="en-US" sz="3000" dirty="0" smtClean="0">
                <a:solidFill>
                  <a:srgbClr val="FF0000"/>
                </a:solidFill>
              </a:rPr>
              <a:t>商品之價格比較：</a:t>
            </a:r>
            <a:r>
              <a:rPr lang="zh-TW" altLang="zh-TW" sz="3000" dirty="0" smtClean="0"/>
              <a:t>本</a:t>
            </a:r>
            <a:r>
              <a:rPr lang="zh-TW" altLang="zh-TW" sz="3000" dirty="0"/>
              <a:t>組以同品牌、同樣式、同產地的無差別性產品來進行比價</a:t>
            </a:r>
            <a:r>
              <a:rPr lang="zh-TW" altLang="zh-TW" sz="3000" dirty="0" smtClean="0"/>
              <a:t>，</a:t>
            </a:r>
            <a:endParaRPr lang="en-US" altLang="zh-TW" sz="3000" dirty="0" smtClean="0"/>
          </a:p>
          <a:p>
            <a:r>
              <a:rPr lang="zh-TW" altLang="en-US" sz="3000" dirty="0" smtClean="0"/>
              <a:t>例</a:t>
            </a:r>
            <a:r>
              <a:rPr lang="zh-TW" altLang="zh-TW" sz="3000" dirty="0" smtClean="0"/>
              <a:t>如</a:t>
            </a:r>
            <a:r>
              <a:rPr lang="en-US" altLang="zh-TW" sz="3000" dirty="0"/>
              <a:t>600cc</a:t>
            </a:r>
            <a:r>
              <a:rPr lang="zh-TW" altLang="zh-TW" sz="3000" dirty="0"/>
              <a:t>的雪碧</a:t>
            </a:r>
            <a:r>
              <a:rPr lang="zh-TW" altLang="zh-TW" sz="3000" dirty="0" smtClean="0"/>
              <a:t>汽水</a:t>
            </a:r>
            <a:endParaRPr lang="en-US" altLang="zh-TW" sz="3000" dirty="0" smtClean="0"/>
          </a:p>
          <a:p>
            <a:pPr marL="0" indent="0">
              <a:buNone/>
            </a:pPr>
            <a:endParaRPr lang="en-US" altLang="zh-TW" sz="3000" dirty="0" smtClean="0"/>
          </a:p>
          <a:p>
            <a:pPr marL="0" indent="0">
              <a:buNone/>
            </a:pPr>
            <a:endParaRPr lang="en-US" altLang="zh-TW" sz="3000" dirty="0" smtClean="0"/>
          </a:p>
          <a:p>
            <a:r>
              <a:rPr lang="zh-TW" altLang="en-US" sz="3000" dirty="0" smtClean="0"/>
              <a:t>例如</a:t>
            </a:r>
            <a:r>
              <a:rPr lang="zh-TW" altLang="zh-TW" sz="3000" dirty="0" smtClean="0"/>
              <a:t>一</a:t>
            </a:r>
            <a:r>
              <a:rPr lang="zh-TW" altLang="zh-TW" sz="3000" dirty="0"/>
              <a:t>匙靈制菌系列洗衣精</a:t>
            </a:r>
            <a:r>
              <a:rPr lang="en-US" altLang="zh-TW" sz="3000" dirty="0"/>
              <a:t>3</a:t>
            </a:r>
            <a:r>
              <a:rPr lang="zh-TW" altLang="zh-TW" sz="3000" dirty="0"/>
              <a:t>公斤</a:t>
            </a:r>
            <a:r>
              <a:rPr lang="zh-TW" altLang="zh-TW" sz="3000" dirty="0" smtClean="0"/>
              <a:t>裝</a:t>
            </a:r>
            <a:endParaRPr lang="en-US" altLang="zh-TW" sz="3000" dirty="0" smtClean="0"/>
          </a:p>
          <a:p>
            <a:pPr marL="0" indent="0">
              <a:buNone/>
            </a:pPr>
            <a:endParaRPr lang="en-US" altLang="zh-TW" sz="3000" dirty="0" smtClean="0"/>
          </a:p>
          <a:p>
            <a:endParaRPr lang="en-US" altLang="zh-TW" sz="3000" dirty="0" smtClean="0"/>
          </a:p>
          <a:p>
            <a:r>
              <a:rPr lang="zh-TW" altLang="en-US" sz="3000" dirty="0" smtClean="0"/>
              <a:t>例如</a:t>
            </a:r>
            <a:r>
              <a:rPr lang="zh-TW" altLang="zh-TW" sz="3000" dirty="0" smtClean="0"/>
              <a:t>飛柔檸檬均衡滋潤洗髮乳</a:t>
            </a:r>
            <a:r>
              <a:rPr lang="en-US" altLang="zh-TW" sz="3000" dirty="0" smtClean="0"/>
              <a:t>1000ml</a:t>
            </a:r>
            <a:r>
              <a:rPr lang="zh-TW" altLang="zh-TW" sz="3000" dirty="0" smtClean="0"/>
              <a:t>裝</a:t>
            </a:r>
            <a:endParaRPr lang="en-US" altLang="zh-TW" sz="3000" dirty="0" smtClean="0"/>
          </a:p>
          <a:p>
            <a:pPr marL="0" indent="0">
              <a:buNone/>
            </a:pPr>
            <a:endParaRPr lang="zh-TW" altLang="en-US" sz="3000" dirty="0">
              <a:solidFill>
                <a:srgbClr val="FF0000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51214"/>
              </p:ext>
            </p:extLst>
          </p:nvPr>
        </p:nvGraphicFramePr>
        <p:xfrm>
          <a:off x="539552" y="2708920"/>
          <a:ext cx="3816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106"/>
                <a:gridCol w="954106"/>
                <a:gridCol w="954106"/>
                <a:gridCol w="954106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超市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松青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頂好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全聯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單價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360636"/>
              </p:ext>
            </p:extLst>
          </p:nvPr>
        </p:nvGraphicFramePr>
        <p:xfrm>
          <a:off x="539552" y="4365104"/>
          <a:ext cx="38884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超市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松青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頂好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全聯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單價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122166"/>
              </p:ext>
            </p:extLst>
          </p:nvPr>
        </p:nvGraphicFramePr>
        <p:xfrm>
          <a:off x="539552" y="5949280"/>
          <a:ext cx="37197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934"/>
                <a:gridCol w="929934"/>
                <a:gridCol w="929934"/>
                <a:gridCol w="929934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超市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松青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頂好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dirty="0" smtClean="0"/>
                        <a:t>全聯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單價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84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9694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五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 生鮮商品之價格比較：</a:t>
            </a:r>
            <a:r>
              <a:rPr lang="zh-TW" altLang="zh-TW" sz="3200" dirty="0"/>
              <a:t>在生鮮食品上因礙於產地、品質、規格等因素下而無法比價，如</a:t>
            </a:r>
            <a:r>
              <a:rPr lang="zh-TW" altLang="zh-TW" sz="3200" dirty="0" smtClean="0"/>
              <a:t>頂好販售</a:t>
            </a:r>
            <a:r>
              <a:rPr lang="zh-TW" altLang="zh-TW" sz="3200" dirty="0"/>
              <a:t>的日本進口蘋果一粒</a:t>
            </a:r>
            <a:r>
              <a:rPr lang="en-US" altLang="zh-TW" sz="3200" dirty="0"/>
              <a:t>33</a:t>
            </a:r>
            <a:r>
              <a:rPr lang="zh-TW" altLang="zh-TW" sz="3200" dirty="0"/>
              <a:t>元，但是松</a:t>
            </a:r>
            <a:r>
              <a:rPr lang="zh-TW" altLang="zh-TW" sz="3200" dirty="0" smtClean="0"/>
              <a:t>青的</a:t>
            </a:r>
            <a:r>
              <a:rPr lang="zh-TW" altLang="zh-TW" sz="3200" dirty="0"/>
              <a:t>日本進口蘋果一粒卻要價</a:t>
            </a:r>
            <a:r>
              <a:rPr lang="en-US" altLang="zh-TW" sz="3200" dirty="0"/>
              <a:t>100</a:t>
            </a:r>
            <a:r>
              <a:rPr lang="zh-TW" altLang="zh-TW" sz="3200" dirty="0"/>
              <a:t>元，雖在價格上</a:t>
            </a:r>
            <a:r>
              <a:rPr lang="zh-TW" altLang="zh-TW" sz="3200" dirty="0" smtClean="0"/>
              <a:t>頂好的</a:t>
            </a:r>
            <a:r>
              <a:rPr lang="zh-TW" altLang="zh-TW" sz="3200" dirty="0"/>
              <a:t>日本蘋果較為低價，但是松青超市的蘋果一粒卻比頂好超市的一粒大出許多，且在日本的哪個產區也不同，價格自然也會不一樣</a:t>
            </a:r>
            <a:r>
              <a:rPr lang="zh-TW" altLang="zh-TW" sz="3200" dirty="0" smtClean="0"/>
              <a:t>，在</a:t>
            </a:r>
            <a:r>
              <a:rPr lang="zh-TW" altLang="zh-TW" sz="3200" dirty="0"/>
              <a:t>生鮮產品價格比較方面因差異太大，且無完全相同規格之產品，故生鮮產品無法比價。</a:t>
            </a:r>
          </a:p>
          <a:p>
            <a:pPr marL="0" indent="0">
              <a:buNone/>
            </a:pP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23528" y="764705"/>
            <a:ext cx="849694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六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松青的特色與理念</a:t>
            </a:r>
            <a:r>
              <a:rPr lang="zh-TW" altLang="en-US" sz="3200" dirty="0" smtClean="0">
                <a:solidFill>
                  <a:srgbClr val="FF0000"/>
                </a:solidFill>
              </a:rPr>
              <a:t>：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</a:rPr>
              <a:t> </a:t>
            </a:r>
            <a:r>
              <a:rPr lang="zh-TW" altLang="en-US" sz="3200" dirty="0" smtClean="0">
                <a:solidFill>
                  <a:srgbClr val="FF0000"/>
                </a:solidFill>
              </a:rPr>
              <a:t>      </a:t>
            </a:r>
            <a:r>
              <a:rPr lang="zh-TW" altLang="zh-TW" sz="3200" dirty="0" smtClean="0"/>
              <a:t>松</a:t>
            </a:r>
            <a:r>
              <a:rPr lang="zh-TW" altLang="zh-TW" sz="3200" dirty="0"/>
              <a:t>青超市的產品一向</a:t>
            </a:r>
            <a:r>
              <a:rPr lang="zh-TW" altLang="zh-TW" sz="3200" dirty="0" smtClean="0"/>
              <a:t>以</a:t>
            </a:r>
            <a:r>
              <a:rPr lang="zh-TW" altLang="zh-TW" sz="3200" b="1" u="sng" dirty="0" smtClean="0">
                <a:solidFill>
                  <a:schemeClr val="accent2"/>
                </a:solidFill>
              </a:rPr>
              <a:t>「</a:t>
            </a:r>
            <a:r>
              <a:rPr lang="zh-TW" altLang="zh-TW" sz="3200" b="1" u="sng" dirty="0">
                <a:solidFill>
                  <a:schemeClr val="accent2"/>
                </a:solidFill>
              </a:rPr>
              <a:t>達人嚴選」及「名地名產」</a:t>
            </a:r>
            <a:r>
              <a:rPr lang="zh-TW" altLang="zh-TW" sz="3200" dirty="0"/>
              <a:t>的概念為出發點，松青堅持以最優質、最新鮮為理念，堅持提供顧客各項新鮮、健康、有特色的生鮮產品及日用品，並用最專業、最貼心的服務逐漸獲得顧客的好評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</a:t>
            </a:r>
            <a:r>
              <a:rPr lang="zh-TW" altLang="zh-TW" sz="3200" dirty="0" smtClean="0"/>
              <a:t>產品</a:t>
            </a:r>
            <a:r>
              <a:rPr lang="zh-TW" altLang="zh-TW" sz="3200" dirty="0"/>
              <a:t>的運送方面松青以達人嚴選當地名產，再新鮮的由產地直</a:t>
            </a:r>
            <a:r>
              <a:rPr lang="zh-TW" altLang="zh-TW" sz="3200" dirty="0" smtClean="0"/>
              <a:t>送</a:t>
            </a:r>
            <a:r>
              <a:rPr lang="zh-TW" altLang="en-US" sz="3200" dirty="0" smtClean="0"/>
              <a:t>。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8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979</Words>
  <Application>Microsoft Office PowerPoint</Application>
  <PresentationFormat>如螢幕大小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松青超市之經營型態分析討論 </vt:lpstr>
      <vt:lpstr>一、前言</vt:lpstr>
      <vt:lpstr>二、研究動機</vt:lpstr>
      <vt:lpstr>三、正文</vt:lpstr>
      <vt:lpstr>PowerPoint 簡報</vt:lpstr>
      <vt:lpstr>PowerPoint 簡報</vt:lpstr>
      <vt:lpstr>PowerPoint 簡報</vt:lpstr>
      <vt:lpstr>PowerPoint 簡報</vt:lpstr>
      <vt:lpstr>PowerPoint 簡報</vt:lpstr>
      <vt:lpstr>四、結論：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松青超市之經營型態分析討論 </dc:title>
  <dc:creator>sansin</dc:creator>
  <cp:lastModifiedBy>sansin</cp:lastModifiedBy>
  <cp:revision>13</cp:revision>
  <dcterms:created xsi:type="dcterms:W3CDTF">2015-03-31T06:03:51Z</dcterms:created>
  <dcterms:modified xsi:type="dcterms:W3CDTF">2015-05-05T06:49:28Z</dcterms:modified>
</cp:coreProperties>
</file>