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70" r:id="rId5"/>
    <p:sldId id="260" r:id="rId6"/>
    <p:sldId id="261" r:id="rId7"/>
    <p:sldId id="263" r:id="rId8"/>
    <p:sldId id="272" r:id="rId9"/>
    <p:sldId id="276" r:id="rId10"/>
    <p:sldId id="279" r:id="rId11"/>
    <p:sldId id="278" r:id="rId12"/>
    <p:sldId id="277" r:id="rId13"/>
    <p:sldId id="280" r:id="rId14"/>
    <p:sldId id="275" r:id="rId15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6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ansin\Desktop\&#40613;&#30070;&#21214;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ansin\Desktop\&#40613;&#30070;&#21214;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ansin\Desktop\&#40613;&#30070;&#21214;.xlsx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ansin\Desktop\&#40613;&#30070;&#21214;.xlsx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ansin\Desktop\&#40613;&#30070;&#21214;.xlsx" TargetMode="External"/><Relationship Id="rId1" Type="http://schemas.openxmlformats.org/officeDocument/2006/relationships/themeOverride" Target="../theme/themeOverride1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ansin\Desktop\&#40613;&#30070;&#21214;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ansin\Desktop\&#40613;&#30070;&#21214;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ansin\Desktop\&#40613;&#30070;&#21214;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ansin\Desktop\&#40613;&#30070;&#21214;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ansin\Desktop\&#40613;&#30070;&#21214;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ansin\Desktop\&#40613;&#30070;&#21214;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ansin\Desktop\&#40613;&#30070;&#21214;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ansin\Desktop\&#40613;&#30070;&#21214;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en-US" sz="2000" dirty="0" smtClean="0"/>
                      <a:t>26</a:t>
                    </a:r>
                    <a:endParaRPr lang="en-US" alt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9735586176727909"/>
                  <c:y val="-0.24799066783318754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2000" dirty="0" smtClean="0"/>
                      <a:t>74</a:t>
                    </a:r>
                    <a:endParaRPr lang="en-US" alt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[麥當勞.xlsx]Sheet1!$C$3:$C$4</c:f>
              <c:strCache>
                <c:ptCount val="2"/>
                <c:pt idx="0">
                  <c:v>男性</c:v>
                </c:pt>
                <c:pt idx="1">
                  <c:v>女性</c:v>
                </c:pt>
              </c:strCache>
            </c:strRef>
          </c:cat>
          <c:val>
            <c:numRef>
              <c:f>[麥當勞.xlsx]Sheet1!$D$3:$D$4</c:f>
              <c:numCache>
                <c:formatCode>General</c:formatCode>
                <c:ptCount val="2"/>
                <c:pt idx="0">
                  <c:v>24</c:v>
                </c:pt>
                <c:pt idx="1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en-US" smtClean="0"/>
                      <a:t>74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3775174797365186"/>
                  <c:y val="9.3245081210295733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dirty="0" smtClean="0"/>
                      <a:t>17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en-US" smtClean="0"/>
                      <a:t>9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[麥當勞.xlsx]Sheet1!$T$33:$T$35</c:f>
              <c:strCache>
                <c:ptCount val="3"/>
                <c:pt idx="0">
                  <c:v>年輕人</c:v>
                </c:pt>
                <c:pt idx="1">
                  <c:v>皆可</c:v>
                </c:pt>
                <c:pt idx="2">
                  <c:v>老年人</c:v>
                </c:pt>
              </c:strCache>
            </c:strRef>
          </c:cat>
          <c:val>
            <c:numRef>
              <c:f>[麥當勞.xlsx]Sheet1!$U$33:$U$35</c:f>
              <c:numCache>
                <c:formatCode>General</c:formatCode>
                <c:ptCount val="3"/>
                <c:pt idx="0">
                  <c:v>70</c:v>
                </c:pt>
                <c:pt idx="1">
                  <c:v>16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5.6515070716402875E-2"/>
                  <c:y val="0.153568246041510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2000"/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[麥當勞.xlsx]Sheet1!$O$33:$O$37</c:f>
              <c:strCache>
                <c:ptCount val="5"/>
                <c:pt idx="0">
                  <c:v>可信賴的</c:v>
                </c:pt>
                <c:pt idx="1">
                  <c:v>安心的</c:v>
                </c:pt>
                <c:pt idx="2">
                  <c:v>沒感覺</c:v>
                </c:pt>
                <c:pt idx="3">
                  <c:v>不安心</c:v>
                </c:pt>
                <c:pt idx="4">
                  <c:v>危險的</c:v>
                </c:pt>
              </c:strCache>
            </c:strRef>
          </c:cat>
          <c:val>
            <c:numRef>
              <c:f>[麥當勞.xlsx]Sheet1!$P$33:$P$37</c:f>
              <c:numCache>
                <c:formatCode>General</c:formatCode>
                <c:ptCount val="5"/>
                <c:pt idx="0">
                  <c:v>10</c:v>
                </c:pt>
                <c:pt idx="1">
                  <c:v>50</c:v>
                </c:pt>
                <c:pt idx="2">
                  <c:v>30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 altLang="en-US" smtClean="0"/>
                      <a:t>68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en-US" smtClean="0"/>
                      <a:t>23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[麥當勞.xlsx]Sheet1!$G$33:$G$37</c:f>
              <c:strCache>
                <c:ptCount val="5"/>
                <c:pt idx="0">
                  <c:v>食品好壞</c:v>
                </c:pt>
                <c:pt idx="1">
                  <c:v>原料產地認證</c:v>
                </c:pt>
                <c:pt idx="2">
                  <c:v>方便好吃</c:v>
                </c:pt>
                <c:pt idx="3">
                  <c:v>廣告促銷</c:v>
                </c:pt>
                <c:pt idx="4">
                  <c:v>價格高低</c:v>
                </c:pt>
              </c:strCache>
            </c:strRef>
          </c:cat>
          <c:val>
            <c:numRef>
              <c:f>[麥當勞.xlsx]Sheet1!$H$33:$H$37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64</c:v>
                </c:pt>
                <c:pt idx="3">
                  <c:v>22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0.13525509259259291"/>
                  <c:y val="9.6212121212121086E-3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2000" dirty="0"/>
                      <a:t>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en-US" sz="2000" dirty="0" smtClean="0"/>
                      <a:t>66</a:t>
                    </a:r>
                    <a:endParaRPr lang="en-US" alt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en-US" sz="2000" dirty="0" smtClean="0"/>
                      <a:t>30</a:t>
                    </a:r>
                    <a:endParaRPr lang="en-US" alt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[麥當勞.xlsx]Sheet1!$C$7:$C$10</c:f>
              <c:strCache>
                <c:ptCount val="4"/>
                <c:pt idx="0">
                  <c:v>12歲以下</c:v>
                </c:pt>
                <c:pt idx="1">
                  <c:v>13~19歲</c:v>
                </c:pt>
                <c:pt idx="2">
                  <c:v>20~34歲</c:v>
                </c:pt>
                <c:pt idx="3">
                  <c:v>35歲以上</c:v>
                </c:pt>
              </c:strCache>
            </c:strRef>
          </c:cat>
          <c:val>
            <c:numRef>
              <c:f>[麥當勞.xlsx]Sheet1!$D$7:$D$10</c:f>
              <c:numCache>
                <c:formatCode>General</c:formatCode>
                <c:ptCount val="4"/>
                <c:pt idx="0">
                  <c:v>4</c:v>
                </c:pt>
                <c:pt idx="1">
                  <c:v>62</c:v>
                </c:pt>
                <c:pt idx="2">
                  <c:v>28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1"/>
              <c:layout>
                <c:manualLayout>
                  <c:x val="0.10598090277777777"/>
                  <c:y val="5.8796296296296298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dirty="0" smtClean="0"/>
                      <a:t>11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en-US" altLang="en-US" smtClean="0"/>
                      <a:t>77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en-US" altLang="en-US" smtClean="0"/>
                      <a:t>8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[麥當勞.xlsx]Sheet1!$G$3:$G$10</c:f>
              <c:strCache>
                <c:ptCount val="8"/>
                <c:pt idx="0">
                  <c:v>資訊業</c:v>
                </c:pt>
                <c:pt idx="1">
                  <c:v>服務業</c:v>
                </c:pt>
                <c:pt idx="2">
                  <c:v>公務人員</c:v>
                </c:pt>
                <c:pt idx="3">
                  <c:v>教師</c:v>
                </c:pt>
                <c:pt idx="4">
                  <c:v>軍人</c:v>
                </c:pt>
                <c:pt idx="5">
                  <c:v>學生</c:v>
                </c:pt>
                <c:pt idx="6">
                  <c:v>家管</c:v>
                </c:pt>
                <c:pt idx="7">
                  <c:v>其他</c:v>
                </c:pt>
              </c:strCache>
            </c:strRef>
          </c:cat>
          <c:val>
            <c:numRef>
              <c:f>[麥當勞.xlsx]Sheet1!$H$3:$H$10</c:f>
              <c:numCache>
                <c:formatCode>General</c:formatCode>
                <c:ptCount val="8"/>
                <c:pt idx="0">
                  <c:v>2</c:v>
                </c:pt>
                <c:pt idx="1">
                  <c:v>10</c:v>
                </c:pt>
                <c:pt idx="4">
                  <c:v>8</c:v>
                </c:pt>
                <c:pt idx="5">
                  <c:v>72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18672399738428619"/>
                  <c:y val="7.7050214953259893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dirty="0" smtClean="0"/>
                      <a:t>47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808443739754362"/>
                  <c:y val="-0.28977115246863255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dirty="0" smtClean="0"/>
                      <a:t>21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4506498974317641"/>
                  <c:y val="8.0322807842704333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dirty="0" smtClean="0"/>
                      <a:t>32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[麥當勞.xlsx]Sheet1!$K$3:$K$5</c:f>
              <c:strCache>
                <c:ptCount val="3"/>
                <c:pt idx="0">
                  <c:v>會</c:v>
                </c:pt>
                <c:pt idx="1">
                  <c:v>不會</c:v>
                </c:pt>
                <c:pt idx="2">
                  <c:v>不一定</c:v>
                </c:pt>
              </c:strCache>
            </c:strRef>
          </c:cat>
          <c:val>
            <c:numRef>
              <c:f>[麥當勞.xlsx]Sheet1!$L$3:$L$5</c:f>
              <c:numCache>
                <c:formatCode>General</c:formatCode>
                <c:ptCount val="3"/>
                <c:pt idx="0">
                  <c:v>44</c:v>
                </c:pt>
                <c:pt idx="1">
                  <c:v>20</c:v>
                </c:pt>
                <c:pt idx="2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 rtl="0">
            <a:defRPr/>
          </a:pPr>
          <a:endParaRPr lang="zh-TW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en-US" smtClean="0"/>
                      <a:t>53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en-US" smtClean="0"/>
                      <a:t>30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en-US" smtClean="0"/>
                      <a:t>11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[麥當勞.xlsx]Sheet1!$S$3:$S$6</c:f>
              <c:strCache>
                <c:ptCount val="4"/>
                <c:pt idx="0">
                  <c:v>親戚朋友</c:v>
                </c:pt>
                <c:pt idx="1">
                  <c:v>電視廣播</c:v>
                </c:pt>
                <c:pt idx="2">
                  <c:v>報章雜誌</c:v>
                </c:pt>
                <c:pt idx="3">
                  <c:v>傳單</c:v>
                </c:pt>
              </c:strCache>
            </c:strRef>
          </c:cat>
          <c:val>
            <c:numRef>
              <c:f>[麥當勞.xlsx]Sheet1!$T$3:$T$6</c:f>
              <c:numCache>
                <c:formatCode>General</c:formatCode>
                <c:ptCount val="4"/>
                <c:pt idx="0">
                  <c:v>50</c:v>
                </c:pt>
                <c:pt idx="1">
                  <c:v>28</c:v>
                </c:pt>
                <c:pt idx="2">
                  <c:v>10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delete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en-US" smtClean="0"/>
                      <a:t>0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en-US" smtClean="0"/>
                      <a:t>40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en-US" smtClean="0"/>
                      <a:t>38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en-US" smtClean="0"/>
                      <a:t>14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[麥當勞.xlsx]Sheet1!$V$3:$V$8</c:f>
              <c:strCache>
                <c:ptCount val="6"/>
                <c:pt idx="0">
                  <c:v>1天</c:v>
                </c:pt>
                <c:pt idx="1">
                  <c:v>2~3天</c:v>
                </c:pt>
                <c:pt idx="2">
                  <c:v>一星期</c:v>
                </c:pt>
                <c:pt idx="3">
                  <c:v>一個月</c:v>
                </c:pt>
                <c:pt idx="4">
                  <c:v>半年</c:v>
                </c:pt>
                <c:pt idx="5">
                  <c:v>一年</c:v>
                </c:pt>
              </c:strCache>
            </c:strRef>
          </c:cat>
          <c:val>
            <c:numRef>
              <c:f>[麥當勞.xlsx]Sheet1!$W$3:$W$8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38</c:v>
                </c:pt>
                <c:pt idx="3">
                  <c:v>36</c:v>
                </c:pt>
                <c:pt idx="4">
                  <c:v>12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altLang="en-US" smtClean="0"/>
                      <a:t>11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en-US" smtClean="0"/>
                      <a:t>57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en-US" smtClean="0"/>
                      <a:t>28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[麥當勞.xlsx]Sheet1!$C$33:$C$36</c:f>
              <c:strCache>
                <c:ptCount val="4"/>
                <c:pt idx="0">
                  <c:v>空間大小</c:v>
                </c:pt>
                <c:pt idx="1">
                  <c:v>種類多寡</c:v>
                </c:pt>
                <c:pt idx="2">
                  <c:v>交通便利</c:v>
                </c:pt>
                <c:pt idx="3">
                  <c:v>習慣性</c:v>
                </c:pt>
              </c:strCache>
            </c:strRef>
          </c:cat>
          <c:val>
            <c:numRef>
              <c:f>[麥當勞.xlsx]Sheet1!$D$33:$D$36</c:f>
              <c:numCache>
                <c:formatCode>General</c:formatCode>
                <c:ptCount val="4"/>
                <c:pt idx="0">
                  <c:v>4</c:v>
                </c:pt>
                <c:pt idx="1">
                  <c:v>10</c:v>
                </c:pt>
                <c:pt idx="2">
                  <c:v>54</c:v>
                </c:pt>
                <c:pt idx="3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zh-TW" smtClean="0"/>
                      <a:t>40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4346527777777777E-2"/>
                  <c:y val="-7.2017592592592591E-2"/>
                </c:manualLayout>
              </c:layout>
              <c:tx>
                <c:rich>
                  <a:bodyPr/>
                  <a:lstStyle/>
                  <a:p>
                    <a:r>
                      <a:rPr lang="en-US" altLang="zh-TW" dirty="0" smtClean="0"/>
                      <a:t>9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en-US" smtClean="0"/>
                      <a:t>1</a:t>
                    </a:r>
                    <a:r>
                      <a:rPr lang="en-US" altLang="zh-TW" smtClean="0"/>
                      <a:t>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[麥當勞.xlsx]Sheet1!$I$49:$I$52</c:f>
              <c:strCache>
                <c:ptCount val="4"/>
                <c:pt idx="0">
                  <c:v>會</c:v>
                </c:pt>
                <c:pt idx="1">
                  <c:v>不會</c:v>
                </c:pt>
                <c:pt idx="2">
                  <c:v>不一定</c:v>
                </c:pt>
                <c:pt idx="3">
                  <c:v>不知道</c:v>
                </c:pt>
              </c:strCache>
            </c:strRef>
          </c:cat>
          <c:val>
            <c:numRef>
              <c:f>[麥當勞.xlsx]Sheet1!$J$49:$J$52</c:f>
              <c:numCache>
                <c:formatCode>General</c:formatCode>
                <c:ptCount val="4"/>
                <c:pt idx="0">
                  <c:v>36</c:v>
                </c:pt>
                <c:pt idx="1">
                  <c:v>8</c:v>
                </c:pt>
                <c:pt idx="2">
                  <c:v>38</c:v>
                </c:pt>
                <c:pt idx="3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delete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en-US" smtClean="0"/>
                      <a:t>1</a:t>
                    </a:r>
                    <a:r>
                      <a:rPr lang="en-US" altLang="zh-TW" smtClean="0"/>
                      <a:t>1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zh-TW" smtClean="0"/>
                      <a:t>83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[麥當勞.xlsx]Sheet1!$C$49:$C$53</c:f>
              <c:strCache>
                <c:ptCount val="5"/>
                <c:pt idx="0">
                  <c:v>非常便宜</c:v>
                </c:pt>
                <c:pt idx="1">
                  <c:v>便宜</c:v>
                </c:pt>
                <c:pt idx="2">
                  <c:v>恰好</c:v>
                </c:pt>
                <c:pt idx="3">
                  <c:v>稍貴</c:v>
                </c:pt>
                <c:pt idx="4">
                  <c:v>太貴</c:v>
                </c:pt>
              </c:strCache>
            </c:strRef>
          </c:cat>
          <c:val>
            <c:numRef>
              <c:f>[麥當勞.xlsx]Sheet1!$D$49:$D$53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10</c:v>
                </c:pt>
                <c:pt idx="3">
                  <c:v>78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DFB3F67-334F-401E-AE84-54E4109E7A5D}" type="datetimeFigureOut">
              <a:rPr lang="zh-TW" altLang="en-US"/>
              <a:pPr>
                <a:defRPr/>
              </a:pPr>
              <a:t>2015/5/8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B609E82-7691-4B01-B597-B0A03FA4698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14493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74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266F131-4EE7-4438-9EFD-151FB9D5DC2C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BCB0E-B665-4931-8A78-EDF6AF724873}" type="datetimeFigureOut">
              <a:rPr lang="zh-TW" altLang="en-US"/>
              <a:pPr>
                <a:defRPr/>
              </a:pPr>
              <a:t>2015/5/8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91926-1420-4E93-BD40-BBE30FD68BD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086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3D0B4-B70A-4E9B-B292-67348F95A723}" type="datetimeFigureOut">
              <a:rPr lang="zh-TW" altLang="en-US"/>
              <a:pPr>
                <a:defRPr/>
              </a:pPr>
              <a:t>2015/5/8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81D73-D946-40A0-875A-F3F66D6804C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7550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8B182-BF39-4BCD-B6FF-004F6526C5A8}" type="datetimeFigureOut">
              <a:rPr lang="zh-TW" altLang="en-US"/>
              <a:pPr>
                <a:defRPr/>
              </a:pPr>
              <a:t>2015/5/8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A11EB-507E-475E-B5FD-5DB922944D7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265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7E18A-6393-47F2-9245-0B3E7C86850A}" type="datetimeFigureOut">
              <a:rPr lang="zh-TW" altLang="en-US"/>
              <a:pPr>
                <a:defRPr/>
              </a:pPr>
              <a:t>2015/5/8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E3C45-8F29-402A-B266-80485CB9768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5791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85751-78BE-42A5-8EE5-B94EE3FF3985}" type="datetimeFigureOut">
              <a:rPr lang="zh-TW" altLang="en-US"/>
              <a:pPr>
                <a:defRPr/>
              </a:pPr>
              <a:t>2015/5/8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E0054-4EBD-4722-B0F9-DDAF1926E92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7904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3F142-FB25-40F6-8B9C-E4B26A0F59A5}" type="datetimeFigureOut">
              <a:rPr lang="zh-TW" altLang="en-US"/>
              <a:pPr>
                <a:defRPr/>
              </a:pPr>
              <a:t>2015/5/8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6822-4C36-4D27-A525-95B3D705B86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2949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D1E6F-A8EA-4EA0-B357-292F8550EB6E}" type="datetimeFigureOut">
              <a:rPr lang="zh-TW" altLang="en-US"/>
              <a:pPr>
                <a:defRPr/>
              </a:pPr>
              <a:t>2015/5/8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214DD-CCEF-4B0D-8102-51DE6B5297C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9971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B5BAC-7472-412C-A9C8-9BA3B827A969}" type="datetimeFigureOut">
              <a:rPr lang="zh-TW" altLang="en-US"/>
              <a:pPr>
                <a:defRPr/>
              </a:pPr>
              <a:t>2015/5/8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B4CE5-143D-4CEA-AF24-AD206CC6659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6970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43A1F-83EE-4B4B-8B84-66728DBE0E8F}" type="datetimeFigureOut">
              <a:rPr lang="zh-TW" altLang="en-US"/>
              <a:pPr>
                <a:defRPr/>
              </a:pPr>
              <a:t>2015/5/8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37A0F-2150-4C3E-AF07-787516A0267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260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51342-1CFE-4159-95EB-C9BD1D76182B}" type="datetimeFigureOut">
              <a:rPr lang="zh-TW" altLang="en-US"/>
              <a:pPr>
                <a:defRPr/>
              </a:pPr>
              <a:t>2015/5/8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B4924-6740-4A87-9D51-DCCFA00C816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2912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018CC-7D22-4F37-9FD5-2D41BD633F2A}" type="datetimeFigureOut">
              <a:rPr lang="zh-TW" altLang="en-US"/>
              <a:pPr>
                <a:defRPr/>
              </a:pPr>
              <a:t>2015/5/8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AA83B-65BE-46B5-BF64-05CF142DF4D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037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73002DB-D4A4-4AB8-8332-C22D2FCD22F4}" type="datetimeFigureOut">
              <a:rPr lang="zh-TW" altLang="en-US"/>
              <a:pPr>
                <a:defRPr/>
              </a:pPr>
              <a:t>2015/5/8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9BBB87B-6B1D-40C6-8482-98A965B8439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97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 rot="21291431">
            <a:off x="660400" y="461963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52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麥</a:t>
            </a:r>
            <a:r>
              <a:rPr lang="zh-TW" altLang="en-US" sz="52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叔叔的</a:t>
            </a:r>
            <a:r>
              <a:rPr lang="zh-TW" altLang="en-US" sz="5200" b="1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行銷秘笈</a:t>
            </a:r>
            <a:endParaRPr lang="zh-TW" altLang="en-US" sz="4800" b="1" dirty="0">
              <a:solidFill>
                <a:schemeClr val="accent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500430" y="3286124"/>
            <a:ext cx="6400800" cy="3286148"/>
          </a:xfrm>
          <a:extLst/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b="1" cap="all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微軟正黑體" pitchFamily="34" charset="-120"/>
                <a:ea typeface="微軟正黑體" pitchFamily="34" charset="-120"/>
              </a:rPr>
              <a:t>第七組</a:t>
            </a:r>
            <a:endParaRPr lang="en-US" altLang="zh-TW" sz="3600" b="1" cap="all" dirty="0" smtClean="0">
              <a:ln w="0"/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軟正黑體" pitchFamily="34" charset="-120"/>
                <a:ea typeface="微軟正黑體" pitchFamily="34" charset="-120"/>
              </a:rPr>
              <a:t>組員：</a:t>
            </a:r>
            <a:endParaRPr lang="en-US" altLang="zh-TW" sz="3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軟正黑體" pitchFamily="34" charset="-120"/>
                <a:ea typeface="微軟正黑體" pitchFamily="34" charset="-120"/>
              </a:rPr>
              <a:t>徐凡</a:t>
            </a:r>
            <a:r>
              <a:rPr lang="zh-TW" alt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軟正黑體" pitchFamily="34" charset="-120"/>
                <a:ea typeface="微軟正黑體" pitchFamily="34" charset="-120"/>
              </a:rPr>
              <a:t>真　</a:t>
            </a:r>
            <a:r>
              <a:rPr lang="en-US" altLang="zh-TW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軟正黑體" pitchFamily="34" charset="-120"/>
                <a:ea typeface="微軟正黑體" pitchFamily="34" charset="-120"/>
              </a:rPr>
              <a:t>號</a:t>
            </a:r>
            <a:endParaRPr lang="en-US" altLang="zh-TW" sz="3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軟正黑體" pitchFamily="34" charset="-120"/>
                <a:ea typeface="微軟正黑體" pitchFamily="34" charset="-120"/>
              </a:rPr>
              <a:t>陳苡</a:t>
            </a:r>
            <a:r>
              <a:rPr lang="zh-TW" alt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軟正黑體" pitchFamily="34" charset="-120"/>
                <a:ea typeface="微軟正黑體" pitchFamily="34" charset="-120"/>
              </a:rPr>
              <a:t>儒　</a:t>
            </a:r>
            <a:r>
              <a:rPr lang="en-US" altLang="zh-TW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軟正黑體" pitchFamily="34" charset="-120"/>
                <a:ea typeface="微軟正黑體" pitchFamily="34" charset="-120"/>
              </a:rPr>
              <a:t>17</a:t>
            </a:r>
            <a:r>
              <a:rPr lang="zh-TW" alt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軟正黑體" pitchFamily="34" charset="-120"/>
                <a:ea typeface="微軟正黑體" pitchFamily="34" charset="-120"/>
              </a:rPr>
              <a:t>號</a:t>
            </a:r>
            <a:endParaRPr lang="en-US" altLang="zh-TW" sz="3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軟正黑體" pitchFamily="34" charset="-120"/>
                <a:ea typeface="微軟正黑體" pitchFamily="34" charset="-120"/>
              </a:rPr>
              <a:t>黃瀞</a:t>
            </a:r>
            <a:r>
              <a:rPr lang="zh-TW" alt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軟正黑體" pitchFamily="34" charset="-120"/>
                <a:ea typeface="微軟正黑體" pitchFamily="34" charset="-120"/>
              </a:rPr>
              <a:t>萱　</a:t>
            </a:r>
            <a:r>
              <a:rPr lang="en-US" altLang="zh-TW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軟正黑體" pitchFamily="34" charset="-120"/>
                <a:ea typeface="微軟正黑體" pitchFamily="34" charset="-120"/>
              </a:rPr>
              <a:t>21</a:t>
            </a:r>
            <a:r>
              <a:rPr lang="zh-TW" alt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軟正黑體" pitchFamily="34" charset="-120"/>
                <a:ea typeface="微軟正黑體" pitchFamily="34" charset="-120"/>
              </a:rPr>
              <a:t>號</a:t>
            </a:r>
            <a:endParaRPr lang="zh-TW" alt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36912"/>
            <a:ext cx="3312368" cy="38884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圖片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83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標題 1"/>
          <p:cNvSpPr>
            <a:spLocks noGrp="1"/>
          </p:cNvSpPr>
          <p:nvPr>
            <p:ph type="title"/>
          </p:nvPr>
        </p:nvSpPr>
        <p:spPr>
          <a:xfrm>
            <a:off x="514350" y="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（一）</a:t>
            </a:r>
            <a:r>
              <a:rPr lang="zh-TW" altLang="zh-TW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資料分析</a:t>
            </a:r>
            <a:endParaRPr lang="zh-TW" altLang="en-US" smtClean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71513" y="1484313"/>
          <a:ext cx="7915276" cy="510381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957638"/>
                <a:gridCol w="3957638"/>
              </a:tblGrid>
              <a:tr h="1368372">
                <a:tc>
                  <a:txBody>
                    <a:bodyPr/>
                    <a:lstStyle/>
                    <a:p>
                      <a:pPr marL="0" lvl="0" indent="0" algn="just">
                        <a:buNone/>
                      </a:pPr>
                      <a:r>
                        <a:rPr lang="zh-TW" altLang="en-US" sz="18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（</a:t>
                      </a:r>
                      <a:r>
                        <a:rPr lang="en-US" altLang="zh-TW" sz="18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r>
                        <a:rPr lang="zh-TW" altLang="en-US" sz="18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）</a:t>
                      </a:r>
                      <a:r>
                        <a:rPr lang="zh-TW" altLang="zh-TW" sz="1800" b="0" dirty="0" smtClean="0">
                          <a:solidFill>
                            <a:srgbClr val="C00000"/>
                          </a:solidFill>
                        </a:rPr>
                        <a:t>性別方面</a:t>
                      </a:r>
                      <a:r>
                        <a:rPr lang="zh-TW" altLang="zh-TW" sz="18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，如</a:t>
                      </a:r>
                      <a:r>
                        <a:rPr lang="en-US" altLang="zh-TW" sz="18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(</a:t>
                      </a:r>
                      <a:r>
                        <a:rPr lang="zh-TW" altLang="zh-TW" sz="18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圖</a:t>
                      </a:r>
                      <a:r>
                        <a:rPr lang="en-US" altLang="zh-TW" sz="18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1)</a:t>
                      </a:r>
                      <a:r>
                        <a:rPr lang="zh-TW" altLang="zh-TW" sz="18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，男性佔</a:t>
                      </a:r>
                      <a:r>
                        <a:rPr lang="en-US" altLang="zh-TW" sz="18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26%</a:t>
                      </a:r>
                      <a:r>
                        <a:rPr lang="zh-TW" altLang="zh-TW" sz="18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，女性佔</a:t>
                      </a:r>
                      <a:r>
                        <a:rPr lang="en-US" altLang="zh-TW" sz="18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74%</a:t>
                      </a:r>
                      <a:r>
                        <a:rPr lang="zh-TW" altLang="zh-TW" sz="18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。由此可看出，女性比例高於男性。</a:t>
                      </a:r>
                      <a:endParaRPr lang="zh-TW" altLang="zh-TW" sz="18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endParaRPr lang="en-US" altLang="zh-TW" sz="1100" b="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endParaRPr lang="en-US" altLang="zh-TW" sz="1100" b="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100" b="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100" b="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100" b="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(</a:t>
                      </a:r>
                      <a:r>
                        <a:rPr lang="zh-TW" altLang="zh-TW" sz="11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圖</a:t>
                      </a:r>
                      <a:r>
                        <a:rPr lang="en-US" altLang="zh-TW" sz="11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1)</a:t>
                      </a:r>
                      <a:r>
                        <a:rPr lang="zh-TW" altLang="zh-TW" sz="1100" b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性別</a:t>
                      </a:r>
                    </a:p>
                  </a:txBody>
                  <a:tcPr marL="91441" marR="91441"/>
                </a:tc>
              </a:tr>
              <a:tr h="165642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（</a:t>
                      </a:r>
                      <a:r>
                        <a:rPr lang="en-US" altLang="zh-TW" sz="1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r>
                        <a:rPr lang="zh-TW" altLang="en-US" sz="1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）</a:t>
                      </a:r>
                      <a:r>
                        <a:rPr lang="zh-TW" altLang="zh-TW" sz="1800" kern="1200" dirty="0" smtClean="0">
                          <a:solidFill>
                            <a:srgbClr val="C00000"/>
                          </a:solidFill>
                          <a:effectLst/>
                        </a:rPr>
                        <a:t>年齡方面</a:t>
                      </a:r>
                      <a:r>
                        <a:rPr lang="zh-TW" altLang="zh-TW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，如</a:t>
                      </a:r>
                      <a:r>
                        <a:rPr lang="en-US" altLang="zh-TW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zh-TW" altLang="zh-TW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圖</a:t>
                      </a:r>
                      <a:r>
                        <a:rPr lang="en-US" altLang="zh-TW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2)</a:t>
                      </a:r>
                      <a:r>
                        <a:rPr lang="zh-TW" altLang="zh-TW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所示，</a:t>
                      </a:r>
                      <a:r>
                        <a:rPr lang="en-US" altLang="zh-TW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12</a:t>
                      </a:r>
                      <a:r>
                        <a:rPr lang="zh-TW" altLang="zh-TW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歲以下佔</a:t>
                      </a:r>
                      <a:r>
                        <a:rPr lang="en-US" altLang="zh-TW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4%</a:t>
                      </a:r>
                      <a:r>
                        <a:rPr lang="zh-TW" altLang="zh-TW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，</a:t>
                      </a:r>
                      <a:r>
                        <a:rPr lang="en-US" altLang="zh-TW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13~19</a:t>
                      </a:r>
                      <a:r>
                        <a:rPr lang="zh-TW" altLang="zh-TW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歲佔</a:t>
                      </a:r>
                      <a:r>
                        <a:rPr lang="en-US" altLang="zh-TW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66%</a:t>
                      </a:r>
                      <a:r>
                        <a:rPr lang="zh-TW" altLang="zh-TW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，</a:t>
                      </a:r>
                      <a:r>
                        <a:rPr lang="en-US" altLang="zh-TW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20~34</a:t>
                      </a:r>
                      <a:r>
                        <a:rPr lang="zh-TW" altLang="zh-TW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歲佔</a:t>
                      </a:r>
                      <a:r>
                        <a:rPr lang="en-US" altLang="zh-TW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30%</a:t>
                      </a:r>
                      <a:r>
                        <a:rPr lang="zh-TW" altLang="zh-TW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，</a:t>
                      </a:r>
                      <a:r>
                        <a:rPr lang="en-US" altLang="zh-TW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35</a:t>
                      </a:r>
                      <a:r>
                        <a:rPr lang="zh-TW" altLang="zh-TW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歲以上佔</a:t>
                      </a:r>
                      <a:r>
                        <a:rPr lang="en-US" altLang="zh-TW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0%</a:t>
                      </a:r>
                      <a:r>
                        <a:rPr lang="zh-TW" altLang="zh-TW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。由</a:t>
                      </a:r>
                      <a:r>
                        <a:rPr lang="en-US" altLang="zh-TW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zh-TW" altLang="zh-TW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圖</a:t>
                      </a:r>
                      <a:r>
                        <a:rPr lang="en-US" altLang="zh-TW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2)</a:t>
                      </a:r>
                      <a:r>
                        <a:rPr lang="zh-TW" altLang="zh-TW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可看出，</a:t>
                      </a:r>
                      <a:r>
                        <a:rPr lang="en-US" altLang="zh-TW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13~19</a:t>
                      </a:r>
                      <a:r>
                        <a:rPr lang="zh-TW" altLang="zh-TW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歲的比例最高。</a:t>
                      </a:r>
                      <a:endParaRPr lang="zh-TW" altLang="zh-TW" sz="1800" b="0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endParaRPr lang="en-US" altLang="zh-TW" sz="11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endParaRPr lang="en-US" altLang="zh-TW" sz="11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endParaRPr lang="en-US" altLang="zh-TW" sz="11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endParaRPr lang="en-US" altLang="zh-TW" sz="11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endParaRPr lang="en-US" altLang="zh-TW" sz="11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endParaRPr lang="en-US" altLang="zh-TW" sz="11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algn="ctr"/>
                      <a:endParaRPr lang="en-US" altLang="zh-TW" sz="11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zh-TW" altLang="zh-TW" sz="11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圖</a:t>
                      </a:r>
                      <a:r>
                        <a:rPr lang="en-US" altLang="zh-TW" sz="11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2)</a:t>
                      </a:r>
                      <a:r>
                        <a:rPr lang="zh-TW" altLang="zh-TW" sz="11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年齡</a:t>
                      </a:r>
                      <a:endParaRPr lang="zh-TW" altLang="zh-TW" sz="1100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/>
                </a:tc>
              </a:tr>
              <a:tr h="207902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（</a:t>
                      </a:r>
                      <a:r>
                        <a:rPr lang="en-US" altLang="zh-TW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3</a:t>
                      </a:r>
                      <a:r>
                        <a:rPr lang="zh-TW" altLang="en-US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）</a:t>
                      </a:r>
                      <a:r>
                        <a:rPr lang="zh-TW" altLang="zh-TW" sz="1800" kern="1200" dirty="0" smtClean="0">
                          <a:solidFill>
                            <a:srgbClr val="C00000"/>
                          </a:solidFill>
                          <a:effectLst/>
                        </a:rPr>
                        <a:t>職業方面</a:t>
                      </a:r>
                      <a:r>
                        <a:rPr lang="zh-TW" altLang="zh-TW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，如</a:t>
                      </a:r>
                      <a:r>
                        <a:rPr lang="en-US" altLang="zh-TW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zh-TW" altLang="zh-TW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圖</a:t>
                      </a:r>
                      <a:r>
                        <a:rPr lang="en-US" altLang="zh-TW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4)</a:t>
                      </a:r>
                      <a:r>
                        <a:rPr lang="zh-TW" altLang="zh-TW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所示，資訊業</a:t>
                      </a:r>
                      <a:r>
                        <a:rPr lang="en-US" altLang="zh-TW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2%</a:t>
                      </a:r>
                      <a:r>
                        <a:rPr lang="zh-TW" altLang="zh-TW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服務業</a:t>
                      </a:r>
                      <a:r>
                        <a:rPr lang="en-US" altLang="zh-TW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11%</a:t>
                      </a:r>
                      <a:r>
                        <a:rPr lang="zh-TW" altLang="zh-TW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公務人員 教師 </a:t>
                      </a:r>
                      <a:r>
                        <a:rPr lang="en-US" altLang="zh-TW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0%</a:t>
                      </a:r>
                      <a:r>
                        <a:rPr lang="zh-TW" altLang="zh-TW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軍人</a:t>
                      </a:r>
                      <a:r>
                        <a:rPr lang="en-US" altLang="zh-TW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8%</a:t>
                      </a:r>
                      <a:r>
                        <a:rPr lang="zh-TW" altLang="zh-TW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學生</a:t>
                      </a:r>
                      <a:r>
                        <a:rPr lang="en-US" altLang="zh-TW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77%</a:t>
                      </a:r>
                      <a:r>
                        <a:rPr lang="zh-TW" altLang="zh-TW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家管</a:t>
                      </a:r>
                      <a:r>
                        <a:rPr lang="en-US" altLang="zh-TW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2%</a:t>
                      </a:r>
                      <a:r>
                        <a:rPr lang="zh-TW" altLang="zh-TW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其他</a:t>
                      </a:r>
                      <a:r>
                        <a:rPr lang="en-US" altLang="zh-TW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0%</a:t>
                      </a:r>
                      <a:r>
                        <a:rPr lang="zh-TW" altLang="zh-TW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。由</a:t>
                      </a:r>
                      <a:r>
                        <a:rPr lang="en-US" altLang="zh-TW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zh-TW" altLang="zh-TW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圖</a:t>
                      </a:r>
                      <a:r>
                        <a:rPr lang="en-US" altLang="zh-TW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4)</a:t>
                      </a:r>
                      <a:r>
                        <a:rPr lang="zh-TW" altLang="zh-TW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可看出，學生的比例最高。</a:t>
                      </a:r>
                      <a:endParaRPr lang="zh-TW" altLang="zh-TW" sz="1800" b="0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endParaRPr lang="en-US" altLang="zh-TW" sz="11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endParaRPr lang="en-US" altLang="zh-TW" sz="11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endParaRPr lang="en-US" altLang="zh-TW" sz="11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endParaRPr lang="en-US" altLang="zh-TW" sz="11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endParaRPr lang="en-US" altLang="zh-TW" sz="11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endParaRPr lang="en-US" altLang="zh-TW" sz="11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(</a:t>
                      </a:r>
                      <a:r>
                        <a:rPr lang="zh-TW" altLang="zh-TW" sz="11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圖</a:t>
                      </a:r>
                      <a:r>
                        <a:rPr lang="en-US" altLang="zh-TW" sz="11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3)</a:t>
                      </a:r>
                      <a:r>
                        <a:rPr lang="zh-TW" altLang="zh-TW" sz="11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職業</a:t>
                      </a:r>
                      <a:endParaRPr lang="zh-TW" altLang="zh-TW" sz="1100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/>
                </a:tc>
              </a:tr>
            </a:tbl>
          </a:graphicData>
        </a:graphic>
      </p:graphicFrame>
      <p:graphicFrame>
        <p:nvGraphicFramePr>
          <p:cNvPr id="4" name="圖表 3"/>
          <p:cNvGraphicFramePr/>
          <p:nvPr/>
        </p:nvGraphicFramePr>
        <p:xfrm>
          <a:off x="4660505" y="1628800"/>
          <a:ext cx="2880000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圖表 7"/>
          <p:cNvGraphicFramePr/>
          <p:nvPr/>
        </p:nvGraphicFramePr>
        <p:xfrm>
          <a:off x="5076056" y="3140968"/>
          <a:ext cx="2880000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圖表 8"/>
          <p:cNvGraphicFramePr/>
          <p:nvPr/>
        </p:nvGraphicFramePr>
        <p:xfrm>
          <a:off x="5004048" y="4653136"/>
          <a:ext cx="2880000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1611313" y="908050"/>
            <a:ext cx="24860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600" dirty="0">
                <a:solidFill>
                  <a:schemeClr val="accent5"/>
                </a:solidFill>
                <a:latin typeface="+mn-lt"/>
                <a:ea typeface="+mn-ea"/>
              </a:rPr>
              <a:t>1.</a:t>
            </a:r>
            <a:r>
              <a:rPr kumimoji="0" lang="zh-TW" altLang="en-US" sz="3600" dirty="0">
                <a:solidFill>
                  <a:schemeClr val="accent5"/>
                </a:solidFill>
                <a:latin typeface="+mn-lt"/>
                <a:ea typeface="+mn-ea"/>
              </a:rPr>
              <a:t> 基本資料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圖片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標題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6337300" cy="365125"/>
          </a:xfrm>
        </p:spPr>
        <p:txBody>
          <a:bodyPr/>
          <a:lstStyle/>
          <a:p>
            <a:pPr algn="l" eaLnBrk="1" hangingPunct="1"/>
            <a:r>
              <a:rPr lang="en-US" altLang="zh-TW" sz="3600" smtClean="0">
                <a:solidFill>
                  <a:srgbClr val="0070C0"/>
                </a:solidFill>
              </a:rPr>
              <a:t>2.</a:t>
            </a:r>
            <a:r>
              <a:rPr lang="zh-TW" altLang="en-US" sz="3600" smtClean="0">
                <a:solidFill>
                  <a:srgbClr val="0070C0"/>
                </a:solidFill>
              </a:rPr>
              <a:t> </a:t>
            </a:r>
            <a:r>
              <a:rPr lang="zh-TW" altLang="zh-TW" sz="3600" smtClean="0">
                <a:solidFill>
                  <a:srgbClr val="0070C0"/>
                </a:solidFill>
              </a:rPr>
              <a:t>對麥當勞的行銷活動</a:t>
            </a:r>
            <a:r>
              <a:rPr lang="zh-TW" altLang="zh-TW" sz="2000" smtClean="0"/>
              <a:t/>
            </a:r>
            <a:br>
              <a:rPr lang="zh-TW" altLang="zh-TW" sz="2000" smtClean="0"/>
            </a:br>
            <a:endParaRPr lang="zh-TW" altLang="en-US" sz="2000" smtClean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611188" y="476250"/>
          <a:ext cx="6913562" cy="554731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84786"/>
                <a:gridCol w="2928776"/>
              </a:tblGrid>
              <a:tr h="1386681">
                <a:tc>
                  <a:txBody>
                    <a:bodyPr/>
                    <a:lstStyle/>
                    <a:p>
                      <a:pPr lvl="0" algn="just"/>
                      <a:r>
                        <a:rPr lang="zh-TW" altLang="en-US" sz="17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（</a:t>
                      </a:r>
                      <a:r>
                        <a:rPr lang="en-US" altLang="zh-TW" sz="17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r>
                        <a:rPr lang="zh-TW" altLang="en-US" sz="17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）</a:t>
                      </a:r>
                      <a:r>
                        <a:rPr lang="zh-TW" altLang="zh-TW" sz="1700" b="0" kern="1200" dirty="0" smtClean="0">
                          <a:solidFill>
                            <a:srgbClr val="C00000"/>
                          </a:solidFill>
                          <a:effectLst/>
                        </a:rPr>
                        <a:t>媒體的廣告促銷活動是否能引起你購買的興趣？</a:t>
                      </a:r>
                      <a:endParaRPr lang="en-US" altLang="zh-TW" sz="1700" b="0" kern="1200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lvl="0" algn="just"/>
                      <a:r>
                        <a:rPr lang="zh-TW" altLang="zh-TW" sz="17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會佔了</a:t>
                      </a:r>
                      <a:r>
                        <a:rPr lang="en-US" altLang="zh-TW" sz="17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47%</a:t>
                      </a:r>
                      <a:r>
                        <a:rPr lang="zh-TW" altLang="zh-TW" sz="17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，不會佔了</a:t>
                      </a:r>
                      <a:r>
                        <a:rPr lang="en-US" altLang="zh-TW" sz="17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21%</a:t>
                      </a:r>
                      <a:r>
                        <a:rPr lang="zh-TW" altLang="zh-TW" sz="17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，不一定佔了</a:t>
                      </a:r>
                      <a:r>
                        <a:rPr lang="en-US" altLang="zh-TW" sz="17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32%</a:t>
                      </a:r>
                      <a:r>
                        <a:rPr lang="zh-TW" altLang="zh-TW" sz="17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。由</a:t>
                      </a:r>
                      <a:r>
                        <a:rPr lang="en-US" altLang="zh-TW" sz="17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zh-TW" altLang="zh-TW" sz="17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圖</a:t>
                      </a:r>
                      <a:r>
                        <a:rPr lang="en-US" altLang="zh-TW" sz="17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4)</a:t>
                      </a:r>
                      <a:r>
                        <a:rPr lang="zh-TW" altLang="zh-TW" sz="17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可知媒體引起消費的比例較高。</a:t>
                      </a:r>
                      <a:endParaRPr lang="zh-TW" altLang="zh-TW" sz="17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endParaRPr lang="en-US" altLang="zh-TW" sz="11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endParaRPr lang="en-US" altLang="zh-TW" sz="11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endParaRPr lang="en-US" altLang="zh-TW" sz="11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endParaRPr lang="en-US" altLang="zh-TW" sz="11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zh-TW" altLang="zh-TW" sz="11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圖</a:t>
                      </a:r>
                      <a:r>
                        <a:rPr lang="en-US" altLang="zh-TW" sz="11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4)</a:t>
                      </a:r>
                      <a:endParaRPr lang="zh-TW" altLang="zh-TW" sz="11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1" marR="91451" marT="45714" marB="45714"/>
                </a:tc>
              </a:tr>
              <a:tr h="1127631">
                <a:tc>
                  <a:txBody>
                    <a:bodyPr/>
                    <a:lstStyle/>
                    <a:p>
                      <a:pPr lvl="0"/>
                      <a:r>
                        <a:rPr lang="zh-TW" altLang="en-US" sz="17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（</a:t>
                      </a:r>
                      <a:r>
                        <a:rPr lang="en-US" altLang="zh-TW" sz="17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</a:t>
                      </a:r>
                      <a:r>
                        <a:rPr lang="zh-TW" altLang="en-US" sz="17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）</a:t>
                      </a:r>
                      <a:r>
                        <a:rPr lang="zh-TW" altLang="zh-TW" sz="1700" kern="1200" dirty="0" smtClean="0">
                          <a:solidFill>
                            <a:srgbClr val="C00000"/>
                          </a:solidFill>
                          <a:effectLst/>
                        </a:rPr>
                        <a:t>你經由何種管道得知麥當勞？</a:t>
                      </a:r>
                    </a:p>
                    <a:p>
                      <a:r>
                        <a:rPr lang="zh-TW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親戚朋友佔了</a:t>
                      </a:r>
                      <a:r>
                        <a:rPr lang="en-US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53%</a:t>
                      </a:r>
                      <a:r>
                        <a:rPr lang="zh-TW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，電視廣播佔了</a:t>
                      </a:r>
                      <a:r>
                        <a:rPr lang="en-US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30%</a:t>
                      </a:r>
                      <a:r>
                        <a:rPr lang="zh-TW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，報章雜誌佔了</a:t>
                      </a:r>
                      <a:r>
                        <a:rPr lang="en-US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11%</a:t>
                      </a:r>
                      <a:r>
                        <a:rPr lang="zh-TW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，傳單佔了</a:t>
                      </a:r>
                      <a:r>
                        <a:rPr lang="en-US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6%</a:t>
                      </a:r>
                      <a:r>
                        <a:rPr lang="zh-TW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，由</a:t>
                      </a:r>
                      <a:r>
                        <a:rPr lang="en-US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zh-TW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圖</a:t>
                      </a:r>
                      <a:r>
                        <a:rPr lang="en-US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6)</a:t>
                      </a:r>
                      <a:r>
                        <a:rPr lang="zh-TW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可知親戚朋友佔的比例較大。</a:t>
                      </a:r>
                      <a:endParaRPr lang="zh-TW" altLang="zh-TW" sz="170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endParaRPr lang="en-US" altLang="zh-TW" sz="1100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endParaRPr lang="en-US" altLang="zh-TW" sz="1100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endParaRPr lang="en-US" altLang="zh-TW" sz="1100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endParaRPr lang="en-US" altLang="zh-TW" sz="1100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endParaRPr lang="en-US" altLang="zh-TW" sz="1100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zh-TW" altLang="zh-TW" sz="11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圖</a:t>
                      </a:r>
                      <a:r>
                        <a:rPr lang="en-US" altLang="zh-TW" sz="11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6)</a:t>
                      </a:r>
                      <a:endParaRPr lang="zh-TW" altLang="zh-TW" sz="110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1" marR="91451" marT="45714" marB="45714"/>
                </a:tc>
              </a:tr>
              <a:tr h="1386681">
                <a:tc>
                  <a:txBody>
                    <a:bodyPr/>
                    <a:lstStyle/>
                    <a:p>
                      <a:r>
                        <a:rPr lang="zh-TW" altLang="en-US" sz="17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（</a:t>
                      </a:r>
                      <a:r>
                        <a:rPr lang="en-US" altLang="zh-TW" sz="17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4</a:t>
                      </a:r>
                      <a:r>
                        <a:rPr lang="zh-TW" altLang="en-US" sz="17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）</a:t>
                      </a:r>
                      <a:r>
                        <a:rPr lang="zh-TW" altLang="zh-TW" sz="1700" kern="1200" dirty="0" smtClean="0">
                          <a:solidFill>
                            <a:srgbClr val="C00000"/>
                          </a:solidFill>
                          <a:effectLst/>
                        </a:rPr>
                        <a:t>你多久購買麥當勞？</a:t>
                      </a:r>
                    </a:p>
                    <a:p>
                      <a:r>
                        <a:rPr lang="en-US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r>
                        <a:rPr lang="zh-TW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天佔了</a:t>
                      </a:r>
                      <a:r>
                        <a:rPr lang="en-US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0%</a:t>
                      </a:r>
                      <a:r>
                        <a:rPr lang="zh-TW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，</a:t>
                      </a:r>
                      <a:r>
                        <a:rPr lang="en-US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2~3</a:t>
                      </a:r>
                      <a:r>
                        <a:rPr lang="zh-TW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天佔了</a:t>
                      </a:r>
                      <a:r>
                        <a:rPr lang="en-US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4%</a:t>
                      </a:r>
                      <a:r>
                        <a:rPr lang="zh-TW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，一星期佔了</a:t>
                      </a:r>
                      <a:r>
                        <a:rPr lang="en-US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40%</a:t>
                      </a:r>
                      <a:r>
                        <a:rPr lang="zh-TW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，一個月佔了</a:t>
                      </a:r>
                      <a:r>
                        <a:rPr lang="en-US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38%</a:t>
                      </a:r>
                      <a:r>
                        <a:rPr lang="zh-TW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，半年佔了</a:t>
                      </a:r>
                      <a:r>
                        <a:rPr lang="en-US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14%</a:t>
                      </a:r>
                      <a:r>
                        <a:rPr lang="zh-TW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，一年佔了</a:t>
                      </a:r>
                      <a:r>
                        <a:rPr lang="en-US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4%</a:t>
                      </a:r>
                      <a:r>
                        <a:rPr lang="zh-TW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，由</a:t>
                      </a:r>
                      <a:r>
                        <a:rPr lang="en-US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zh-TW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圖</a:t>
                      </a:r>
                      <a:r>
                        <a:rPr lang="en-US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7)</a:t>
                      </a:r>
                      <a:r>
                        <a:rPr lang="zh-TW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可知一星期到一個月的比例較大。</a:t>
                      </a:r>
                      <a:endParaRPr lang="zh-TW" altLang="zh-TW" sz="170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endParaRPr lang="en-US" altLang="zh-TW" sz="1100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endParaRPr lang="en-US" altLang="zh-TW" sz="1100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endParaRPr lang="en-US" altLang="zh-TW" sz="1100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endParaRPr lang="en-US" altLang="zh-TW" sz="1100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endParaRPr lang="en-US" altLang="zh-TW" sz="1100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endParaRPr lang="en-US" altLang="zh-TW" sz="1100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zh-TW" altLang="zh-TW" sz="11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圖</a:t>
                      </a:r>
                      <a:r>
                        <a:rPr lang="en-US" altLang="zh-TW" sz="11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7)</a:t>
                      </a:r>
                      <a:endParaRPr lang="zh-TW" altLang="zh-TW" sz="110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1" marR="91451" marT="45714" marB="45714"/>
                </a:tc>
              </a:tr>
              <a:tr h="1645732">
                <a:tc>
                  <a:txBody>
                    <a:bodyPr/>
                    <a:lstStyle/>
                    <a:p>
                      <a:r>
                        <a:rPr lang="zh-TW" altLang="en-US" sz="17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（</a:t>
                      </a:r>
                      <a:r>
                        <a:rPr lang="en-US" altLang="zh-TW" sz="17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5</a:t>
                      </a:r>
                      <a:r>
                        <a:rPr lang="zh-TW" altLang="en-US" sz="17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）</a:t>
                      </a:r>
                      <a:r>
                        <a:rPr lang="zh-TW" altLang="zh-TW" sz="1700" kern="1200" dirty="0" smtClean="0">
                          <a:solidFill>
                            <a:srgbClr val="C00000"/>
                          </a:solidFill>
                          <a:effectLst/>
                        </a:rPr>
                        <a:t>下列哪些地點因素會影響你購買麥當勞？</a:t>
                      </a:r>
                      <a:endParaRPr lang="en-US" altLang="zh-TW" sz="1700" kern="1200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r>
                        <a:rPr lang="zh-TW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空間大小佔了</a:t>
                      </a:r>
                      <a:r>
                        <a:rPr lang="en-US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4%</a:t>
                      </a:r>
                      <a:r>
                        <a:rPr lang="zh-TW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，種類多寡佔了</a:t>
                      </a:r>
                      <a:r>
                        <a:rPr lang="en-US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11%</a:t>
                      </a:r>
                      <a:r>
                        <a:rPr lang="zh-TW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，交通便利佔了</a:t>
                      </a:r>
                      <a:r>
                        <a:rPr lang="en-US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57%</a:t>
                      </a:r>
                      <a:r>
                        <a:rPr lang="zh-TW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，習慣性佔了</a:t>
                      </a:r>
                      <a:r>
                        <a:rPr lang="en-US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28%</a:t>
                      </a:r>
                      <a:r>
                        <a:rPr lang="zh-TW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，由</a:t>
                      </a:r>
                      <a:r>
                        <a:rPr lang="en-US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zh-TW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圖</a:t>
                      </a:r>
                      <a:r>
                        <a:rPr lang="en-US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8)</a:t>
                      </a:r>
                      <a:r>
                        <a:rPr lang="zh-TW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可知因交通便利而引起消費的比例較大。</a:t>
                      </a:r>
                      <a:endParaRPr lang="zh-TW" altLang="zh-TW" sz="170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endParaRPr lang="en-US" altLang="zh-TW" sz="1100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endParaRPr lang="en-US" altLang="zh-TW" sz="1100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endParaRPr lang="en-US" altLang="zh-TW" sz="1100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endParaRPr lang="en-US" altLang="zh-TW" sz="1100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endParaRPr lang="en-US" altLang="zh-TW" sz="1100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endParaRPr lang="en-US" altLang="zh-TW" sz="1100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zh-TW" altLang="zh-TW" sz="11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圖</a:t>
                      </a:r>
                      <a:r>
                        <a:rPr lang="en-US" altLang="zh-TW" sz="11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8)</a:t>
                      </a:r>
                      <a:endParaRPr lang="zh-TW" altLang="zh-TW" sz="110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1" marR="91451" marT="45714" marB="45714"/>
                </a:tc>
              </a:tr>
            </a:tbl>
          </a:graphicData>
        </a:graphic>
      </p:graphicFrame>
      <p:graphicFrame>
        <p:nvGraphicFramePr>
          <p:cNvPr id="6" name="圖表 5"/>
          <p:cNvGraphicFramePr/>
          <p:nvPr/>
        </p:nvGraphicFramePr>
        <p:xfrm>
          <a:off x="4716016" y="404664"/>
          <a:ext cx="2880000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圖表 8"/>
          <p:cNvGraphicFramePr/>
          <p:nvPr/>
        </p:nvGraphicFramePr>
        <p:xfrm>
          <a:off x="4716016" y="1844824"/>
          <a:ext cx="2880000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圖表 9"/>
          <p:cNvGraphicFramePr/>
          <p:nvPr/>
        </p:nvGraphicFramePr>
        <p:xfrm>
          <a:off x="4716016" y="3212976"/>
          <a:ext cx="2880000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圖表 10"/>
          <p:cNvGraphicFramePr/>
          <p:nvPr/>
        </p:nvGraphicFramePr>
        <p:xfrm>
          <a:off x="4716016" y="4509120"/>
          <a:ext cx="2880000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圖片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900"/>
            <a:ext cx="9144000" cy="703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</p:nvPr>
        </p:nvGraphicFramePr>
        <p:xfrm>
          <a:off x="455613" y="-9525"/>
          <a:ext cx="7285037" cy="63854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548435"/>
                <a:gridCol w="2736602"/>
              </a:tblGrid>
              <a:tr h="1386703">
                <a:tc>
                  <a:txBody>
                    <a:bodyPr/>
                    <a:lstStyle/>
                    <a:p>
                      <a:r>
                        <a:rPr lang="en-US" altLang="zh-TW" sz="17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(6)</a:t>
                      </a:r>
                      <a:r>
                        <a:rPr lang="zh-TW" altLang="zh-TW" sz="1700" b="0" kern="1200" dirty="0" smtClean="0">
                          <a:solidFill>
                            <a:srgbClr val="C00000"/>
                          </a:solidFill>
                          <a:effectLst/>
                        </a:rPr>
                        <a:t>決定你購買麥當勞的因素是？</a:t>
                      </a:r>
                    </a:p>
                    <a:p>
                      <a:r>
                        <a:rPr lang="zh-TW" altLang="zh-TW" sz="17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食品好壞佔了</a:t>
                      </a:r>
                      <a:r>
                        <a:rPr lang="en-US" altLang="zh-TW" sz="17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2%</a:t>
                      </a:r>
                      <a:r>
                        <a:rPr lang="zh-TW" altLang="zh-TW" sz="17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，原料產地認證佔了</a:t>
                      </a:r>
                      <a:r>
                        <a:rPr lang="en-US" altLang="zh-TW" sz="17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4%</a:t>
                      </a:r>
                      <a:r>
                        <a:rPr lang="zh-TW" altLang="zh-TW" sz="17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，方便好吃佔了</a:t>
                      </a:r>
                      <a:r>
                        <a:rPr lang="en-US" altLang="zh-TW" sz="17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68%</a:t>
                      </a:r>
                      <a:r>
                        <a:rPr lang="zh-TW" altLang="zh-TW" sz="17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，廣告促銷佔了</a:t>
                      </a:r>
                      <a:r>
                        <a:rPr lang="en-US" altLang="zh-TW" sz="17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23%</a:t>
                      </a:r>
                      <a:r>
                        <a:rPr lang="zh-TW" altLang="zh-TW" sz="17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，價格高低佔了</a:t>
                      </a:r>
                      <a:r>
                        <a:rPr lang="en-US" altLang="zh-TW" sz="17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2%</a:t>
                      </a:r>
                      <a:r>
                        <a:rPr lang="zh-TW" altLang="zh-TW" sz="17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，由</a:t>
                      </a:r>
                      <a:r>
                        <a:rPr lang="en-US" altLang="zh-TW" sz="17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zh-TW" altLang="zh-TW" sz="17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圖</a:t>
                      </a:r>
                      <a:r>
                        <a:rPr lang="en-US" altLang="zh-TW" sz="17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10)</a:t>
                      </a:r>
                      <a:r>
                        <a:rPr lang="zh-TW" altLang="zh-TW" sz="17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可知方便好吃較容易引起消費。</a:t>
                      </a:r>
                      <a:endParaRPr lang="zh-TW" altLang="en-US" sz="1700" b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91435" marR="91435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11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1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1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1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1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1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zh-TW" altLang="zh-TW" sz="11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圖</a:t>
                      </a:r>
                      <a:r>
                        <a:rPr lang="en-US" altLang="zh-TW" sz="11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9)</a:t>
                      </a:r>
                      <a:endParaRPr lang="zh-TW" altLang="zh-TW" sz="11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708" marB="45708"/>
                </a:tc>
              </a:tr>
              <a:tr h="1386703">
                <a:tc>
                  <a:txBody>
                    <a:bodyPr/>
                    <a:lstStyle/>
                    <a:p>
                      <a:r>
                        <a:rPr lang="en-US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(8)</a:t>
                      </a:r>
                      <a:r>
                        <a:rPr lang="zh-TW" altLang="zh-TW" sz="1700" kern="1200" dirty="0" smtClean="0">
                          <a:solidFill>
                            <a:srgbClr val="C00000"/>
                          </a:solidFill>
                          <a:effectLst/>
                        </a:rPr>
                        <a:t>請問你對麥當勞的信賴感？</a:t>
                      </a:r>
                    </a:p>
                    <a:p>
                      <a:r>
                        <a:rPr lang="zh-TW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可信賴的佔了</a:t>
                      </a:r>
                      <a:r>
                        <a:rPr lang="en-US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11%</a:t>
                      </a:r>
                      <a:r>
                        <a:rPr lang="zh-TW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，安心的佔了</a:t>
                      </a:r>
                      <a:r>
                        <a:rPr lang="en-US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53%</a:t>
                      </a:r>
                      <a:r>
                        <a:rPr lang="zh-TW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，沒感覺佔了</a:t>
                      </a:r>
                      <a:r>
                        <a:rPr lang="en-US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32%</a:t>
                      </a:r>
                      <a:r>
                        <a:rPr lang="zh-TW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，不安心的佔了</a:t>
                      </a:r>
                      <a:r>
                        <a:rPr lang="en-US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4%</a:t>
                      </a:r>
                      <a:r>
                        <a:rPr lang="zh-TW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，危險的佔了</a:t>
                      </a:r>
                      <a:r>
                        <a:rPr lang="en-US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0%</a:t>
                      </a:r>
                      <a:r>
                        <a:rPr lang="zh-TW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，由</a:t>
                      </a:r>
                      <a:r>
                        <a:rPr lang="en-US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zh-TW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圖</a:t>
                      </a:r>
                      <a:r>
                        <a:rPr lang="en-US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11)</a:t>
                      </a:r>
                      <a:r>
                        <a:rPr lang="zh-TW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可知對麥當勞的信賴感案新的比例較高。</a:t>
                      </a:r>
                      <a:endParaRPr lang="zh-TW" altLang="en-US" sz="17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91435" marR="91435" marT="45708" marB="4570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10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10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10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10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10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zh-TW" altLang="zh-TW" sz="11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圖</a:t>
                      </a:r>
                      <a:r>
                        <a:rPr lang="en-US" altLang="zh-TW" sz="11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11)</a:t>
                      </a:r>
                      <a:endParaRPr lang="zh-TW" altLang="zh-TW" sz="11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708" marB="45708"/>
                </a:tc>
              </a:tr>
              <a:tr h="1097169">
                <a:tc>
                  <a:txBody>
                    <a:bodyPr/>
                    <a:lstStyle/>
                    <a:p>
                      <a:r>
                        <a:rPr lang="en-US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(9)</a:t>
                      </a:r>
                      <a:r>
                        <a:rPr lang="zh-TW" altLang="zh-TW" sz="1700" kern="1200" dirty="0" smtClean="0">
                          <a:solidFill>
                            <a:srgbClr val="C00000"/>
                          </a:solidFill>
                          <a:effectLst/>
                        </a:rPr>
                        <a:t>請問你覺得麥當勞適合哪一年齡層？</a:t>
                      </a:r>
                    </a:p>
                    <a:p>
                      <a:r>
                        <a:rPr lang="zh-TW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年輕人佔了</a:t>
                      </a:r>
                      <a:r>
                        <a:rPr lang="en-US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74%</a:t>
                      </a:r>
                      <a:r>
                        <a:rPr lang="zh-TW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，皆可佔了</a:t>
                      </a:r>
                      <a:r>
                        <a:rPr lang="en-US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17%</a:t>
                      </a:r>
                      <a:r>
                        <a:rPr lang="zh-TW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，老年人佔了</a:t>
                      </a:r>
                      <a:r>
                        <a:rPr lang="en-US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9%</a:t>
                      </a:r>
                      <a:r>
                        <a:rPr lang="zh-TW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，由</a:t>
                      </a:r>
                      <a:r>
                        <a:rPr lang="en-US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zh-TW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圖</a:t>
                      </a:r>
                      <a:r>
                        <a:rPr lang="en-US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12)</a:t>
                      </a:r>
                      <a:r>
                        <a:rPr lang="zh-TW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可知年輕人的比例較高。</a:t>
                      </a:r>
                      <a:endParaRPr lang="zh-TW" altLang="zh-TW" sz="170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708" marB="4570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10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10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10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10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10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zh-TW" altLang="zh-TW" sz="11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圖</a:t>
                      </a:r>
                      <a:r>
                        <a:rPr lang="en-US" altLang="zh-TW" sz="11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12)</a:t>
                      </a:r>
                      <a:endParaRPr lang="zh-TW" altLang="zh-TW" sz="11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708" marB="45708"/>
                </a:tc>
              </a:tr>
              <a:tr h="1127646">
                <a:tc>
                  <a:txBody>
                    <a:bodyPr/>
                    <a:lstStyle/>
                    <a:p>
                      <a:r>
                        <a:rPr lang="en-US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(10)</a:t>
                      </a:r>
                      <a:r>
                        <a:rPr lang="zh-TW" altLang="zh-TW" sz="1700" kern="1200" dirty="0" smtClean="0">
                          <a:solidFill>
                            <a:srgbClr val="C00000"/>
                          </a:solidFill>
                          <a:effectLst/>
                        </a:rPr>
                        <a:t>請問你覺得麥當勞的訂價如何？</a:t>
                      </a:r>
                    </a:p>
                    <a:p>
                      <a:r>
                        <a:rPr lang="zh-TW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太貴佔了</a:t>
                      </a:r>
                      <a:r>
                        <a:rPr lang="en-US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4%</a:t>
                      </a:r>
                      <a:r>
                        <a:rPr lang="zh-TW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，稍貴佔了</a:t>
                      </a:r>
                      <a:r>
                        <a:rPr lang="en-US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83%</a:t>
                      </a:r>
                      <a:r>
                        <a:rPr lang="zh-TW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，恰好佔了</a:t>
                      </a:r>
                      <a:r>
                        <a:rPr lang="en-US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11%</a:t>
                      </a:r>
                      <a:r>
                        <a:rPr lang="zh-TW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，便宜佔了</a:t>
                      </a:r>
                      <a:r>
                        <a:rPr lang="en-US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2%</a:t>
                      </a:r>
                      <a:r>
                        <a:rPr lang="zh-TW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，非常便宜佔了</a:t>
                      </a:r>
                      <a:r>
                        <a:rPr lang="en-US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0%</a:t>
                      </a:r>
                      <a:r>
                        <a:rPr lang="zh-TW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，由</a:t>
                      </a:r>
                      <a:r>
                        <a:rPr lang="en-US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zh-TW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圖</a:t>
                      </a:r>
                      <a:r>
                        <a:rPr lang="en-US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13)</a:t>
                      </a:r>
                      <a:r>
                        <a:rPr lang="zh-TW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可知覺得稍貴的比例較大。</a:t>
                      </a:r>
                      <a:endParaRPr lang="zh-TW" altLang="zh-TW" sz="170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708" marB="4570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10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10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10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10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zh-TW" altLang="zh-TW" sz="11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圖</a:t>
                      </a:r>
                      <a:r>
                        <a:rPr lang="en-US" altLang="zh-TW" sz="11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13)</a:t>
                      </a:r>
                      <a:endParaRPr lang="zh-TW" altLang="zh-TW" sz="11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708" marB="45708"/>
                </a:tc>
              </a:tr>
              <a:tr h="1386703">
                <a:tc>
                  <a:txBody>
                    <a:bodyPr/>
                    <a:lstStyle/>
                    <a:p>
                      <a:r>
                        <a:rPr lang="en-US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(11)</a:t>
                      </a:r>
                      <a:r>
                        <a:rPr lang="zh-TW" altLang="zh-TW" sz="1700" kern="1200" dirty="0" smtClean="0">
                          <a:solidFill>
                            <a:srgbClr val="C00000"/>
                          </a:solidFill>
                          <a:effectLst/>
                        </a:rPr>
                        <a:t>在您看過麥當勞的廣告之後，會引起你的消費欲望嗎？</a:t>
                      </a:r>
                    </a:p>
                    <a:p>
                      <a:r>
                        <a:rPr lang="zh-TW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會佔了</a:t>
                      </a:r>
                      <a:r>
                        <a:rPr lang="en-US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38%</a:t>
                      </a:r>
                      <a:r>
                        <a:rPr lang="zh-TW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，不會佔了</a:t>
                      </a:r>
                      <a:r>
                        <a:rPr lang="en-US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9%</a:t>
                      </a:r>
                      <a:r>
                        <a:rPr lang="zh-TW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，不一定佔了</a:t>
                      </a:r>
                      <a:r>
                        <a:rPr lang="en-US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40%</a:t>
                      </a:r>
                      <a:r>
                        <a:rPr lang="zh-TW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，不知道佔了</a:t>
                      </a:r>
                      <a:r>
                        <a:rPr lang="en-US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13%</a:t>
                      </a:r>
                      <a:r>
                        <a:rPr lang="zh-TW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，由</a:t>
                      </a:r>
                      <a:r>
                        <a:rPr lang="en-US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zh-TW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圖</a:t>
                      </a:r>
                      <a:r>
                        <a:rPr lang="en-US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14)</a:t>
                      </a:r>
                      <a:r>
                        <a:rPr lang="zh-TW" altLang="zh-TW" sz="17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可知會和不一定的比例較大。</a:t>
                      </a:r>
                      <a:endParaRPr lang="zh-TW" altLang="zh-TW" sz="170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708" marB="4570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10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10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10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10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10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10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zh-TW" altLang="zh-TW" sz="11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圖</a:t>
                      </a:r>
                      <a:r>
                        <a:rPr lang="en-US" altLang="zh-TW" sz="11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14)</a:t>
                      </a:r>
                      <a:endParaRPr lang="zh-TW" altLang="zh-TW" sz="1100" b="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5" marR="91435" marT="45708" marB="45708"/>
                </a:tc>
              </a:tr>
            </a:tbl>
          </a:graphicData>
        </a:graphic>
      </p:graphicFrame>
      <p:graphicFrame>
        <p:nvGraphicFramePr>
          <p:cNvPr id="9" name="圖表 8"/>
          <p:cNvGraphicFramePr/>
          <p:nvPr/>
        </p:nvGraphicFramePr>
        <p:xfrm>
          <a:off x="4716016" y="4941168"/>
          <a:ext cx="2880000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圖表 9"/>
          <p:cNvGraphicFramePr/>
          <p:nvPr/>
        </p:nvGraphicFramePr>
        <p:xfrm>
          <a:off x="4716016" y="3789040"/>
          <a:ext cx="2880000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圖表 10"/>
          <p:cNvGraphicFramePr/>
          <p:nvPr/>
        </p:nvGraphicFramePr>
        <p:xfrm>
          <a:off x="4788024" y="2708920"/>
          <a:ext cx="2880000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圖表 11"/>
          <p:cNvGraphicFramePr/>
          <p:nvPr/>
        </p:nvGraphicFramePr>
        <p:xfrm>
          <a:off x="4860032" y="1340768"/>
          <a:ext cx="2880000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圖表 12"/>
          <p:cNvGraphicFramePr/>
          <p:nvPr/>
        </p:nvGraphicFramePr>
        <p:xfrm>
          <a:off x="4860032" y="1412776"/>
          <a:ext cx="2880000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圖表 13"/>
          <p:cNvGraphicFramePr/>
          <p:nvPr/>
        </p:nvGraphicFramePr>
        <p:xfrm>
          <a:off x="4716016" y="116632"/>
          <a:ext cx="2880000" cy="1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圖片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標題 1"/>
          <p:cNvSpPr>
            <a:spLocks noGrp="1"/>
          </p:cNvSpPr>
          <p:nvPr>
            <p:ph type="title"/>
          </p:nvPr>
        </p:nvSpPr>
        <p:spPr>
          <a:xfrm>
            <a:off x="511175" y="-1714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zh-TW" smtClean="0">
                <a:solidFill>
                  <a:srgbClr val="002060"/>
                </a:solidFill>
              </a:rPr>
              <a:t>參●結論</a:t>
            </a:r>
            <a:endParaRPr lang="zh-TW" altLang="en-US" smtClean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550" y="908050"/>
            <a:ext cx="7570788" cy="5545138"/>
          </a:xfrm>
        </p:spPr>
        <p:txBody>
          <a:bodyPr rtlCol="0">
            <a:noAutofit/>
          </a:bodyPr>
          <a:lstStyle/>
          <a:p>
            <a:pPr marL="0" indent="-457200" algn="just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zh-TW" sz="2800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麥當勞能風靡全球，確實具有獨特的魅力，他們每一季總能推出獨特且吸人眼球的廣告，並且走出傳統紙張及電視的宣傳，在網路上另闢戰場，設有官方數位平台，與顧客即時互動，應推出合乎上班族需求，及上班族所在乎的健康訴求，再以推廣，可以與知名農場取得供應，營造健康新形象。</a:t>
            </a:r>
          </a:p>
          <a:p>
            <a:pPr algn="just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263" y="4292600"/>
            <a:ext cx="3175000" cy="2368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809 -0.72778 C -0.66284 -0.73264 -0.66857 -0.73009 -0.68854 -0.72917 C -0.69461 -0.72593 -0.70156 -0.72477 -0.70729 -0.72084 C -0.71302 -0.7169 -0.71892 -0.71181 -0.72517 -0.70972 C -0.73038 -0.70417 -0.73663 -0.69977 -0.7427 -0.69584 C -0.74739 -0.69283 -0.75156 -0.6882 -0.75642 -0.68611 C -0.75989 -0.67894 -0.7651 -0.67153 -0.76979 -0.66528 C -0.77256 -0.6544 -0.77864 -0.64584 -0.78142 -0.63472 C -0.78107 -0.63264 -0.7802 -0.61922 -0.77725 -0.61806 C -0.77135 -0.61574 -0.76545 -0.61667 -0.75937 -0.61528 C -0.74531 -0.60579 -0.72934 -0.60533 -0.71354 -0.60278 C -0.70086 -0.59584 -0.6842 -0.59653 -0.671 -0.59584 C -0.6552 -0.5963 -0.63975 -0.59584 -0.62395 -0.59722 C -0.61909 -0.59769 -0.61267 -0.60301 -0.60729 -0.60417 C -0.60086 -0.60834 -0.59253 -0.61343 -0.58559 -0.61528 C -0.58194 -0.62014 -0.57812 -0.62361 -0.57395 -0.62778 C -0.57135 -0.63472 -0.56614 -0.64398 -0.56458 -0.65139 C -0.56336 -0.65787 -0.56267 -0.66435 -0.56145 -0.67084 C -0.5618 -0.67454 -0.5618 -0.67824 -0.56249 -0.68195 C -0.56388 -0.68843 -0.56892 -0.68982 -0.57291 -0.69167 C -0.57465 -0.69236 -0.57656 -0.69329 -0.57812 -0.69445 C -0.57968 -0.6956 -0.58072 -0.69769 -0.58229 -0.69861 C -0.58489 -0.7 -0.58784 -0.70023 -0.59062 -0.70139 C -0.59201 -0.70209 -0.5934 -0.70324 -0.59479 -0.70417 C -0.59756 -0.70371 -0.60086 -0.7044 -0.60312 -0.70278 C -0.6085 -0.69931 -0.61614 -0.68496 -0.6177 -0.67778 C -0.61614 -0.66528 -0.61406 -0.66528 -0.60642 -0.65834 C -0.60503 -0.65718 -0.60451 -0.65509 -0.60312 -0.65417 C -0.60052 -0.65255 -0.59479 -0.65139 -0.59479 -0.65139 C -0.58888 -0.64329 -0.59392 -0.64815 -0.5802 -0.64584 C -0.56805 -0.64375 -0.55503 -0.64051 -0.5427 -0.6375 C -0.45555 -0.63889 -0.36666 -0.63148 -0.28038 -0.64584 C -0.27135 -0.64931 -0.26232 -0.65394 -0.25312 -0.65556 C -0.24114 -0.66366 -0.22795 -0.66968 -0.21458 -0.67222 C -0.20486 -0.67662 -0.19409 -0.67616 -0.18437 -0.68056 C -0.17673 -0.68403 -0.17499 -0.68496 -0.16562 -0.68611 C -0.14496 -0.69537 -0.1118 -0.69121 -0.09479 -0.69167 C -0.07048 -0.70255 -0.0434 -0.69607 -0.01874 -0.70695 C -0.00347 -0.7375 -0.07604 -0.7206 -0.09687 -0.72222 C -0.10208 -0.72315 -0.10711 -0.72593 -0.11249 -0.72639 C -0.12916 -0.72755 -0.17916 -0.72801 -0.16249 -0.72778 C -0.08263 -0.72709 -0.00277 -0.72593 0.07709 -0.725 C 0.07605 -0.7213 0.07587 -0.7169 0.07396 -0.71389 C 0.07205 -0.71111 0.0573 -0.70533 0.05521 -0.70417 C 0.029 -0.69005 6.94444E-6 -0.68611 -0.02812 -0.68334 C -0.07361 -0.6838 -0.11909 -0.68357 -0.16458 -0.68472 C -0.17152 -0.68496 -0.15069 -0.68611 -0.14374 -0.68611 C -0.10312 -0.68611 -0.06249 -0.68519 -0.02187 -0.68472 C 0.00626 -0.67986 0.03403 -0.67199 0.06251 -0.66945 C 0.09237 -0.6632 0.07987 -0.66505 0.10001 -0.6625 C 0.10278 -0.66111 0.10539 -0.65903 0.10834 -0.65834 C 0.11355 -0.65718 0.11893 -0.65926 0.12396 -0.65695 C 0.12605 -0.65602 0.1198 -0.65463 0.11771 -0.65417 C 0.11355 -0.65324 0.10938 -0.65324 0.10521 -0.65278 C 0.06667 -0.65371 0.02813 -0.65394 -0.01041 -0.65556 C -0.02847 -0.65625 -0.03524 -0.66134 -0.05416 -0.66389 C -0.05763 -0.66435 -0.06111 -0.66459 -0.06458 -0.66528 C -0.0684 -0.66597 -0.07986 -0.66806 -0.07604 -0.66806 C -0.04374 -0.66806 -0.01145 -0.66621 0.02084 -0.66528 C 0.04306 -0.65996 0.06389 -0.65695 0.08646 -0.65556 C 0.1033 -0.65116 0.11945 -0.6456 0.13646 -0.64306 C 0.14584 -0.63889 0.14549 -0.62361 0.14688 -0.6125 C 0.14948 -0.58982 0.15209 -0.56713 0.15417 -0.54468 C 0.15573 -0.49722 0.16754 -0.44283 0.15105 -0.39861 C 0.14775 -0.3632 0.13039 -0.32986 0.11876 -0.29861 C 0.11042 -0.27639 0.10139 -0.25209 0.09063 -0.23195 C 0.08889 -0.22871 0.08612 -0.22685 0.08438 -0.22361 C 0.08091 -0.21736 0.07917 -0.20972 0.07501 -0.20417 C 0.06251 -0.1875 0.04896 -0.17315 0.03542 -0.15834 C 0.02535 -0.14746 0.01685 -0.1338 0.00626 -0.12361 C -0.0276 -0.09144 -0.06163 -0.05834 -0.09895 -0.03334 C -0.12604 -0.01528 -0.15538 -0.00232 -0.18437 0.00833 C -0.19427 0.01203 -0.20434 0.01389 -0.21458 0.01528 C -0.22187 0.0162 -0.23645 0.01805 -0.23645 0.01805 C -0.26371 0.01759 -0.29062 0.01782 -0.31788 0.01666 C -0.32569 0.01643 -0.34166 0.01389 -0.34166 0.01389 C -0.37083 0.00278 -0.40312 0.00046 -0.43333 -0.00139 C -0.43611 -0.00185 -0.43888 -0.00209 -0.44166 -0.00278 C -0.44548 -0.00394 -0.44913 -0.00625 -0.45312 -0.00695 C -0.45989 -0.00834 -0.48194 -0.01019 -0.49062 -0.01111 C -0.51857 -0.01736 -0.54687 -0.02107 -0.57499 -0.02639 C -0.59045 -0.03287 -0.60607 -0.0331 -0.62187 -0.0375 C -0.64305 -0.04329 -0.66336 -0.05371 -0.68437 -0.05834 C -0.69704 -0.06482 -0.70729 -0.06922 -0.721 -0.07084 C -0.7427 -0.08125 -0.76562 -0.08565 -0.78767 -0.09584 C -0.81354 -0.10787 -0.83645 -0.12547 -0.86145 -0.14028 C -0.88611 -0.15486 -0.9118 -0.16852 -0.93125 -0.19445 C -0.93281 -0.20093 -0.9335 -0.20741 -0.93541 -0.21389 C -0.94045 -0.27384 -0.93142 -0.35278 -0.89375 -0.39306 C -0.87951 -0.4081 -0.87222 -0.41852 -0.85312 -0.42222 C -0.82517 -0.43611 -0.79479 -0.43727 -0.76562 -0.44445 C -0.68767 -0.44352 -0.60937 -0.44352 -0.53124 -0.44167 C -0.51961 -0.44144 -0.49861 -0.42639 -0.48749 -0.41945 C -0.44774 -0.39445 -0.41302 -0.35926 -0.37395 -0.33195 C -0.35503 -0.31875 -0.34079 -0.29607 -0.32395 -0.27917 C -0.30486 -0.25996 -0.28506 -0.24097 -0.26562 -0.22222 C -0.26267 -0.21922 -0.26111 -0.21435 -0.25833 -0.21111 C -0.23749 -0.18634 -0.21423 -0.16181 -0.19062 -0.14167 C -0.17916 -0.13172 -0.16979 -0.11713 -0.15833 -0.10695 C -0.14965 -0.09931 -0.14236 -0.08889 -0.13333 -0.08195 C -0.1177 -0.06991 -0.10104 -0.05926 -0.08541 -0.04722 C -0.08402 -0.04607 -0.07083 -0.03542 -0.06666 -0.03334 C -0.05572 -0.02778 -0.04409 -0.02408 -0.03333 -0.01806 C -0.02361 -0.0125 -0.01406 -0.0044 -0.00416 3.33333E-6 C 0.00573 0.0044 0.01685 0.00602 0.02709 0.00972 C 0.03421 0.01227 0.04306 0.01805 0.05001 0.01805 L 6.94444E-6 3.33333E-6 " pathEditMode="relative" ptsTypes="fffffffffffffffffffffffffffffffffffffffffffffffffffffffffffffffffffffffffffffffffffffffffffffffffffffffffAA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161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圖片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0" y="9525"/>
            <a:ext cx="9161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8468" y="908720"/>
            <a:ext cx="8229600" cy="45259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Blip>
                <a:blip r:embed="rId5"/>
              </a:buBlip>
              <a:defRPr/>
            </a:pPr>
            <a:r>
              <a:rPr lang="zh-TW" altLang="en-US" dirty="0" smtClean="0">
                <a:solidFill>
                  <a:srgbClr val="00B050"/>
                </a:solidFill>
                <a:ea typeface="華康方圓體W7(P)"/>
              </a:rPr>
              <a:t>麥當勞官網</a:t>
            </a:r>
            <a:r>
              <a:rPr lang="en-US" altLang="zh-TW" b="1" dirty="0" smtClean="0">
                <a:solidFill>
                  <a:srgbClr val="00B050"/>
                </a:solidFill>
                <a:ea typeface="華康方圓體W7(P)"/>
              </a:rPr>
              <a:t>http://www.mcdonalds.com.tw/tw/ch/index.html</a:t>
            </a:r>
            <a:r>
              <a:rPr lang="zh-TW" altLang="en-US" b="1" dirty="0" smtClean="0">
                <a:solidFill>
                  <a:srgbClr val="00B050"/>
                </a:solidFill>
                <a:ea typeface="華康方圓體W7(P)"/>
              </a:rPr>
              <a:t>。</a:t>
            </a:r>
            <a:endParaRPr lang="en-US" altLang="zh-TW" b="1" dirty="0" smtClean="0">
              <a:solidFill>
                <a:srgbClr val="00B050"/>
              </a:solidFill>
              <a:ea typeface="華康方圓體W7(P)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Blip>
                <a:blip r:embed="rId5"/>
              </a:buBlip>
              <a:defRPr/>
            </a:pPr>
            <a:r>
              <a:rPr lang="zh-TW" altLang="zh-TW" dirty="0">
                <a:solidFill>
                  <a:srgbClr val="00B050"/>
                </a:solidFill>
                <a:ea typeface="華康方圓體W7(P)"/>
              </a:rPr>
              <a:t>麥當勞的消費者習慣。</a:t>
            </a:r>
            <a:r>
              <a:rPr lang="en-US" altLang="zh-TW" dirty="0">
                <a:solidFill>
                  <a:srgbClr val="00B050"/>
                </a:solidFill>
                <a:ea typeface="華康方圓體W7(P)"/>
              </a:rPr>
              <a:t>http://</a:t>
            </a:r>
            <a:r>
              <a:rPr lang="en-US" altLang="zh-TW" dirty="0" smtClean="0">
                <a:solidFill>
                  <a:srgbClr val="00B050"/>
                </a:solidFill>
                <a:ea typeface="華康方圓體W7(P)"/>
              </a:rPr>
              <a:t>blog.xuite.net/jina1224/blog/57915930-%E9%BA%A5%E7%95%B6%E5%8B%9E%E7%9A%84%E6%B6%88%E8%B2%BB%E8%80%85%E7%BF%92%E6%85%A3</a:t>
            </a:r>
            <a:r>
              <a:rPr lang="zh-TW" altLang="zh-TW" dirty="0" smtClean="0">
                <a:solidFill>
                  <a:srgbClr val="00B050"/>
                </a:solidFill>
                <a:ea typeface="華康方圓體W7(P)"/>
              </a:rPr>
              <a:t>。</a:t>
            </a:r>
            <a:endParaRPr lang="zh-TW" altLang="zh-TW" dirty="0">
              <a:solidFill>
                <a:srgbClr val="00B050"/>
              </a:solidFill>
              <a:ea typeface="華康方圓體W7(P)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Blip>
                <a:blip r:embed="rId5"/>
              </a:buBlip>
              <a:defRPr/>
            </a:pPr>
            <a:r>
              <a:rPr lang="en-US" altLang="zh-TW" dirty="0" smtClean="0">
                <a:solidFill>
                  <a:srgbClr val="00B050"/>
                </a:solidFill>
                <a:ea typeface="華康方圓體W7(P)"/>
              </a:rPr>
              <a:t>George </a:t>
            </a:r>
            <a:r>
              <a:rPr lang="en-US" altLang="zh-TW" dirty="0" err="1" smtClean="0">
                <a:solidFill>
                  <a:srgbClr val="00B050"/>
                </a:solidFill>
                <a:ea typeface="華康方圓體W7(P)"/>
              </a:rPr>
              <a:t>Ritzer</a:t>
            </a:r>
            <a:r>
              <a:rPr lang="zh-TW" altLang="zh-TW" dirty="0" smtClean="0">
                <a:solidFill>
                  <a:srgbClr val="00B050"/>
                </a:solidFill>
                <a:ea typeface="華康方圓體W7(P)"/>
              </a:rPr>
              <a:t>〈</a:t>
            </a:r>
            <a:r>
              <a:rPr lang="en-US" altLang="zh-TW" dirty="0">
                <a:solidFill>
                  <a:srgbClr val="00B050"/>
                </a:solidFill>
                <a:ea typeface="華康方圓體W7(P)"/>
              </a:rPr>
              <a:t>2002</a:t>
            </a:r>
            <a:r>
              <a:rPr lang="zh-TW" altLang="zh-TW" dirty="0">
                <a:solidFill>
                  <a:srgbClr val="00B050"/>
                </a:solidFill>
                <a:ea typeface="華康方圓體W7(P)"/>
              </a:rPr>
              <a:t>〉。社會的麥當勞化。美國：弘智。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Blip>
                <a:blip r:embed="rId5"/>
              </a:buBlip>
              <a:defRPr/>
            </a:pPr>
            <a:endParaRPr lang="zh-TW" altLang="en-US" sz="3600" b="1" dirty="0">
              <a:solidFill>
                <a:srgbClr val="FFFF00"/>
              </a:solidFill>
              <a:ea typeface="華康方圓體W7(P)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7675" y="-17145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zh-TW" sz="4800" b="1" dirty="0" smtClean="0">
                <a:solidFill>
                  <a:srgbClr val="002060"/>
                </a:solidFill>
              </a:rPr>
              <a:t>肆●引註資料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圖片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圖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684213" y="0"/>
            <a:ext cx="8229601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壹、</a:t>
            </a:r>
            <a:r>
              <a:rPr lang="zh-TW" altLang="zh-TW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前言</a:t>
            </a:r>
            <a:endParaRPr lang="zh-TW" altLang="en-US" sz="4800" b="1" dirty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42875" y="949325"/>
            <a:ext cx="8715375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5"/>
              </a:buBlip>
              <a:defRPr/>
            </a:pPr>
            <a:r>
              <a:rPr kumimoji="0" lang="zh-TW" altLang="zh-TW" sz="36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研究動機：</a:t>
            </a:r>
            <a:r>
              <a:rPr kumimoji="0" lang="zh-TW" altLang="zh-TW" sz="3600" b="1" dirty="0">
                <a:latin typeface="微軟正黑體" pitchFamily="34" charset="-120"/>
                <a:ea typeface="微軟正黑體" pitchFamily="34" charset="-120"/>
              </a:rPr>
              <a:t>在這個步調緊張的時代，美味又省時的速食成為許多上班族與學生的主食，多家速食的崛起，麥當勞如何脫穎而出，成功抓住消費者的目光？</a:t>
            </a:r>
            <a:endParaRPr kumimoji="0" lang="en-US" altLang="zh-TW" sz="3600" b="1" dirty="0">
              <a:latin typeface="微軟正黑體" pitchFamily="34" charset="-120"/>
              <a:ea typeface="微軟正黑體" pitchFamily="34" charset="-120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5"/>
              </a:buBlip>
              <a:defRPr/>
            </a:pPr>
            <a:endParaRPr kumimoji="0" lang="en-US" altLang="zh-TW" sz="3600" b="1" dirty="0">
              <a:solidFill>
                <a:schemeClr val="accent5">
                  <a:lumMod val="50000"/>
                </a:schemeClr>
              </a:solidFill>
              <a:latin typeface="華康方圓體W7(P)" pitchFamily="82" charset="-120"/>
              <a:ea typeface="華康方圓體W7(P)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5"/>
              </a:buBlip>
              <a:defRPr/>
            </a:pPr>
            <a:endParaRPr kumimoji="0" lang="en-US" altLang="zh-TW" sz="3600" b="1" dirty="0">
              <a:solidFill>
                <a:schemeClr val="accent5">
                  <a:lumMod val="50000"/>
                </a:schemeClr>
              </a:solidFill>
              <a:latin typeface="華康方圓體W7(P)" pitchFamily="82" charset="-120"/>
              <a:ea typeface="華康方圓體W7(P)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5"/>
              </a:buBlip>
              <a:defRPr/>
            </a:pPr>
            <a:r>
              <a:rPr kumimoji="0" lang="zh-TW" altLang="zh-TW" sz="36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使用何種方式：</a:t>
            </a:r>
            <a:r>
              <a:rPr kumimoji="0" lang="zh-TW" altLang="zh-TW" sz="3600" b="1" dirty="0">
                <a:latin typeface="微軟正黑體" pitchFamily="34" charset="-120"/>
                <a:ea typeface="微軟正黑體" pitchFamily="34" charset="-120"/>
              </a:rPr>
              <a:t>採用民調方式，拉近與消費者的距離，貼近大眾生活去調查</a:t>
            </a:r>
            <a:r>
              <a:rPr kumimoji="0" lang="zh-TW" altLang="en-US" sz="3600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kumimoji="0" lang="en-US" altLang="zh-TW" sz="3600" b="1" dirty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5"/>
              </a:buBlip>
              <a:defRPr/>
            </a:pPr>
            <a:endParaRPr kumimoji="0"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4"/>
            <a:ext cx="9144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95288" y="1069975"/>
            <a:ext cx="7921625" cy="4246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74300" indent="-57150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kumimoji="0" lang="zh-TW" altLang="zh-TW" sz="36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資料來源：</a:t>
            </a:r>
            <a:r>
              <a:rPr kumimoji="0" lang="zh-TW" altLang="zh-TW" sz="3600" b="1" dirty="0">
                <a:latin typeface="微軟正黑體" pitchFamily="34" charset="-120"/>
                <a:ea typeface="微軟正黑體" pitchFamily="34" charset="-120"/>
              </a:rPr>
              <a:t>麥當勞十分擅</a:t>
            </a:r>
            <a:r>
              <a:rPr kumimoji="0" lang="zh-TW" altLang="en-US" sz="3600" b="1" dirty="0">
                <a:latin typeface="微軟正黑體" pitchFamily="34" charset="-120"/>
                <a:ea typeface="微軟正黑體" pitchFamily="34" charset="-120"/>
              </a:rPr>
              <a:t>長</a:t>
            </a:r>
            <a:r>
              <a:rPr kumimoji="0" lang="zh-TW" altLang="zh-TW" sz="3600" b="1" dirty="0">
                <a:latin typeface="微軟正黑體" pitchFamily="34" charset="-120"/>
                <a:ea typeface="微軟正黑體" pitchFamily="34" charset="-120"/>
              </a:rPr>
              <a:t>打廣告戰，將藉由觀看廣告來找尋資料</a:t>
            </a:r>
            <a:r>
              <a:rPr kumimoji="0" lang="zh-TW" altLang="en-US" sz="3600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kumimoji="0" lang="en-US" altLang="zh-TW" sz="3600" b="1" dirty="0">
              <a:latin typeface="微軟正黑體" pitchFamily="34" charset="-120"/>
              <a:ea typeface="微軟正黑體" pitchFamily="34" charset="-120"/>
            </a:endParaRPr>
          </a:p>
          <a:p>
            <a:pPr marL="474300" indent="-57150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endParaRPr kumimoji="0" lang="en-US" altLang="zh-TW" sz="3600" b="1" dirty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74300" indent="-57150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kumimoji="0" lang="zh-TW" altLang="zh-TW" sz="36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整篇文章的討論架構與範圍：</a:t>
            </a:r>
            <a:r>
              <a:rPr kumimoji="0" lang="zh-TW" altLang="zh-TW" sz="3600" b="1" dirty="0">
                <a:latin typeface="微軟正黑體" pitchFamily="34" charset="-120"/>
                <a:ea typeface="微軟正黑體" pitchFamily="34" charset="-120"/>
              </a:rPr>
              <a:t>主要探討麥當勞的行銷方式</a:t>
            </a:r>
            <a:r>
              <a:rPr kumimoji="0" lang="zh-TW" altLang="en-US" sz="3600" b="1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kumimoji="0" lang="zh-TW" altLang="zh-TW" sz="3600" b="1" dirty="0">
                <a:latin typeface="微軟正黑體" pitchFamily="34" charset="-120"/>
                <a:ea typeface="微軟正黑體" pitchFamily="34" charset="-120"/>
              </a:rPr>
              <a:t>成效如何預期達成的目的廣告市場</a:t>
            </a:r>
            <a:r>
              <a:rPr kumimoji="0" lang="zh-TW" altLang="en-US" sz="3600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kumimoji="0" lang="zh-TW" altLang="zh-TW" sz="3600" b="1" dirty="0">
                <a:latin typeface="微軟正黑體" pitchFamily="34" charset="-120"/>
                <a:ea typeface="微軟正黑體" pitchFamily="34" charset="-120"/>
              </a:rPr>
              <a:t>是否已經飽和，能否有</a:t>
            </a:r>
            <a:r>
              <a:rPr kumimoji="0" lang="zh-TW" altLang="en-US" sz="3600" b="1" dirty="0">
                <a:latin typeface="微軟正黑體" pitchFamily="34" charset="-120"/>
                <a:ea typeface="微軟正黑體" pitchFamily="34" charset="-120"/>
              </a:rPr>
              <a:t>更</a:t>
            </a:r>
            <a:r>
              <a:rPr kumimoji="0" lang="zh-TW" altLang="zh-TW" sz="3600" b="1" dirty="0">
                <a:latin typeface="微軟正黑體" pitchFamily="34" charset="-120"/>
                <a:ea typeface="微軟正黑體" pitchFamily="34" charset="-120"/>
              </a:rPr>
              <a:t>新穎的銷售方式。</a:t>
            </a:r>
            <a:endParaRPr kumimoji="0" lang="en-US" altLang="zh-TW" sz="3600" b="1" dirty="0">
              <a:latin typeface="微軟正黑體" pitchFamily="34" charset="-120"/>
              <a:ea typeface="微軟正黑體" pitchFamily="34" charset="-120"/>
            </a:endParaRPr>
          </a:p>
          <a:p>
            <a:pPr marL="360000" indent="-45720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endParaRPr kumimoji="0"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305965"/>
            <a:ext cx="2232248" cy="1404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C -0.01059 -0.00347 0.00278 0.00069 -0.01875 -0.00278 C -0.0335 -0.00509 -0.04774 -0.01412 -0.0625 -0.01667 C -0.07482 -0.02384 -0.08819 -0.0257 -0.10104 -0.03056 C -0.11892 -0.03727 -0.09982 -0.0331 -0.1177 -0.03611 C -0.14288 -0.05278 -0.17187 -0.05278 -0.19895 -0.05972 C -0.21632 -0.06412 -0.2335 -0.06829 -0.25104 -0.07222 C -0.26093 -0.07431 -0.27014 -0.07894 -0.2802 -0.08056 C -0.30451 -0.09144 -0.2842 -0.08334 -0.34375 -0.08472 C -0.34253 -0.12593 -0.34774 -0.10996 -0.33645 -0.125 C -0.32048 -0.12408 -0.30434 -0.125 -0.28854 -0.12222 C -0.28715 -0.12199 -0.28819 -0.11829 -0.2875 -0.11667 C -0.2868 -0.11505 -0.28541 -0.11389 -0.28437 -0.1125 C -0.28159 -0.09352 -0.2802 -0.09167 -0.28229 -0.06667 C -0.28281 -0.05926 -0.29062 -0.04722 -0.29062 -0.04722 C -0.29288 -0.03797 -0.30017 -0.03033 -0.3052 -0.02361 C -0.32083 -0.00278 -0.34062 0.00741 -0.3625 0.00972 C -0.38194 0.00856 -0.40208 0.0125 -0.42083 0.00555 C -0.44687 -0.00417 -0.41111 0.00278 -0.43854 -0.00139 C -0.45711 -0.00764 -0.47465 -0.0169 -0.4927 -0.025 C -0.49514 -0.02616 -0.4967 -0.02917 -0.49895 -0.03056 C -0.50017 -0.03148 -0.50173 -0.03148 -0.50312 -0.03195 C -0.50764 -0.03634 -0.51215 -0.03912 -0.51666 -0.04306 C -0.52031 -0.05047 -0.52743 -0.05579 -0.53229 -0.06111 C -0.53975 -0.06898 -0.53524 -0.06597 -0.54062 -0.07361 C -0.5467 -0.08241 -0.5533 -0.09144 -0.56041 -0.09861 C -0.5625 -0.10417 -0.56527 -0.10741 -0.5677 -0.1125 C -0.57014 -0.125 -0.57257 -0.1375 -0.575 -0.15 C -0.57639 -0.15764 -0.57708 -0.16528 -0.58125 -0.17084 C -0.58298 -0.1875 -0.58871 -0.2 -0.59375 -0.21528 C -0.59791 -0.22755 -0.59843 -0.2456 -0.60416 -0.25695 C -0.6059 -0.26621 -0.60746 -0.27384 -0.61145 -0.28195 C -0.61284 -0.29121 -0.61371 -0.29468 -0.6177 -0.30278 C -0.61944 -0.31435 -0.625 -0.32338 -0.62708 -0.33472 C -0.62986 -0.34908 -0.63125 -0.36667 -0.6375 -0.37917 C -0.63975 -0.39283 -0.6408 -0.41111 -0.64375 -0.425 C -0.64514 -0.43172 -0.64809 -0.43773 -0.65 -0.44445 C -0.65086 -0.46134 -0.65173 -0.47107 -0.65625 -0.48611 C -0.65711 -0.49792 -0.65746 -0.50996 -0.66145 -0.52084 C -0.66336 -0.53472 -0.66458 -0.54838 -0.66562 -0.5625 C -0.66649 -0.58912 -0.66961 -0.61505 -0.67083 -0.64167 C -0.67066 -0.66111 -0.67361 -0.75857 -0.65937 -0.79028 C -0.6585 -0.79746 -0.65816 -0.80232 -0.6552 -0.80834 C -0.65295 -0.8206 -0.64895 -0.83172 -0.64479 -0.84306 C -0.64253 -0.84884 -0.6427 -0.85278 -0.63958 -0.85834 C -0.6342 -0.87986 -0.62586 -0.9088 -0.60833 -0.91667 C -0.60503 -0.92107 -0.60225 -0.92315 -0.59791 -0.925 C -0.59323 -0.93125 -0.59114 -0.93334 -0.58437 -0.93472 C -0.57986 -0.93773 -0.57673 -0.93889 -0.57187 -0.94028 C -0.56441 -0.94699 -0.55225 -0.9463 -0.54375 -0.94722 C -0.53455 -0.95139 -0.53975 -0.94977 -0.52812 -0.95139 C -0.50104 -0.95047 -0.47639 -0.94838 -0.45 -0.94445 C -0.44514 -0.94236 -0.44166 -0.93472 -0.43854 -0.92917 C -0.43784 -0.92639 -0.43715 -0.92361 -0.43645 -0.92084 C -0.43611 -0.91945 -0.43541 -0.91667 -0.43541 -0.91667 C -0.43576 -0.90972 -0.43524 -0.90255 -0.43645 -0.89584 C -0.43784 -0.88773 -0.4533 -0.88565 -0.45833 -0.88472 C -0.47083 -0.88565 -0.4842 -0.88125 -0.49583 -0.8875 C -0.49965 -0.88959 -0.49531 -0.89861 -0.49479 -0.90417 C -0.49392 -0.91297 -0.48159 -0.92801 -0.475 -0.92917 C -0.47083 -0.92986 -0.46666 -0.93009 -0.4625 -0.93056 C -0.43576 -0.93773 -0.40833 -0.93912 -0.38125 -0.94028 C -0.36805 -0.94144 -0.35573 -0.9456 -0.3427 -0.94722 C -0.3217 -0.95 -0.30225 -0.94931 -0.2802 -0.95 C -0.27257 -0.95347 -0.2677 -0.9544 -0.25937 -0.95556 C -0.24948 -0.95996 -0.24722 -0.95996 -0.23437 -0.96111 C -0.16736 -0.96065 -0.10034 -0.96065 -0.03333 -0.95972 C -0.025 -0.95972 -0.00833 -0.95556 -0.00833 -0.95556 C 0.00243 -0.95232 0.0132 -0.95232 0.02396 -0.95 C 0.04323 -0.94607 0.06441 -0.94074 0.0823 -0.93056 C 0.09427 -0.92361 0.07917 -0.93218 0.08959 -0.92361 C 0.0974 -0.91713 0.10695 -0.9132 0.11563 -0.90972 C 0.11875 -0.90857 0.12188 -0.90695 0.125 -0.90556 C 0.12743 -0.9044 0.13125 -0.9 0.13125 -0.9 C 0.13195 -0.89861 0.13334 -0.89746 0.13334 -0.89584 C 0.13368 -0.88658 0.13351 -0.87709 0.1323 -0.86806 C 0.13212 -0.86644 0.13021 -0.86644 0.12917 -0.86528 C 0.12153 -0.85695 0.11441 -0.85695 0.10521 -0.85278 C 0.08021 -0.85463 0.08907 -0.84908 0.08021 -0.86667 C 0.07952 -0.87014 0.07743 -0.87292 0.07709 -0.87639 C 0.07622 -0.88727 0.0849 -0.89584 0.09063 -0.90139 C 0.10504 -0.91528 0.12483 -0.91528 0.14167 -0.91528 L 0.09584 0.02916 L 0.0573 -0.00834 " pathEditMode="relative" ptsTypes="fffffffffffffffffffffffffffffffffffffffffffffffffffffffffffffffffffffffffffffffffA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612775" y="18891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gency FB" pitchFamily="34" charset="0"/>
                <a:ea typeface="華康方圓體W7(P)"/>
              </a:rPr>
              <a:t>貳、正文</a:t>
            </a:r>
            <a:endParaRPr lang="zh-TW" altLang="en-US" sz="4800" b="1" dirty="0">
              <a:solidFill>
                <a:schemeClr val="tx2">
                  <a:lumMod val="60000"/>
                  <a:lumOff val="40000"/>
                </a:schemeClr>
              </a:solidFill>
              <a:latin typeface="Agency FB" pitchFamily="34" charset="0"/>
              <a:ea typeface="華康方圓體W7(P)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0"/>
            <a:ext cx="1439863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395288" y="1989138"/>
          <a:ext cx="8305800" cy="475297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905839"/>
                <a:gridCol w="7399961"/>
              </a:tblGrid>
              <a:tr h="627674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solidFill>
                            <a:srgbClr val="FFFF00"/>
                          </a:solidFill>
                          <a:latin typeface="Agency FB" pitchFamily="34" charset="0"/>
                        </a:rPr>
                        <a:t>1948</a:t>
                      </a:r>
                      <a:r>
                        <a:rPr lang="zh-TW" altLang="en-US" sz="1800" b="1" dirty="0" smtClean="0">
                          <a:solidFill>
                            <a:srgbClr val="FFFF00"/>
                          </a:solidFill>
                          <a:latin typeface="Agency FB" pitchFamily="34" charset="0"/>
                        </a:rPr>
                        <a:t>年</a:t>
                      </a:r>
                      <a:endParaRPr lang="zh-TW" altLang="en-US" sz="1800" b="1" dirty="0">
                        <a:solidFill>
                          <a:srgbClr val="FFFF00"/>
                        </a:solidFill>
                        <a:latin typeface="Agency FB" pitchFamily="34" charset="0"/>
                      </a:endParaRPr>
                    </a:p>
                  </a:txBody>
                  <a:tcPr marL="91457" marR="91457" marT="45725" marB="45725"/>
                </a:tc>
                <a:tc>
                  <a:txBody>
                    <a:bodyPr/>
                    <a:lstStyle/>
                    <a:p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麥當勞兄弟開了第一家店。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Agency FB" pitchFamily="34" charset="0"/>
                      </a:endParaRPr>
                    </a:p>
                  </a:txBody>
                  <a:tcPr marL="91457" marR="91457" marT="45725" marB="45725"/>
                </a:tc>
              </a:tr>
              <a:tr h="5893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FFFF00"/>
                          </a:solidFill>
                          <a:latin typeface="Agency FB" pitchFamily="34" charset="0"/>
                        </a:rPr>
                        <a:t>1954</a:t>
                      </a:r>
                      <a:r>
                        <a:rPr lang="zh-TW" altLang="en-US" sz="1800" b="1" dirty="0" smtClean="0">
                          <a:solidFill>
                            <a:srgbClr val="FFFF00"/>
                          </a:solidFill>
                          <a:latin typeface="Agency FB" pitchFamily="34" charset="0"/>
                        </a:rPr>
                        <a:t>年</a:t>
                      </a:r>
                    </a:p>
                  </a:txBody>
                  <a:tcPr marL="91457" marR="91457" marT="45725" marB="45725"/>
                </a:tc>
                <a:tc>
                  <a:txBody>
                    <a:bodyPr/>
                    <a:lstStyle/>
                    <a:p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麥當勞創始人雷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‧</a:t>
                      </a: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克洛克認識麥當勞兄弟。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Agency FB" pitchFamily="34" charset="0"/>
                      </a:endParaRPr>
                    </a:p>
                  </a:txBody>
                  <a:tcPr marL="91457" marR="91457" marT="45725" marB="45725"/>
                </a:tc>
              </a:tr>
              <a:tr h="5893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FFFF00"/>
                          </a:solidFill>
                          <a:latin typeface="Agency FB" pitchFamily="34" charset="0"/>
                        </a:rPr>
                        <a:t>1955</a:t>
                      </a:r>
                      <a:r>
                        <a:rPr lang="zh-TW" altLang="en-US" sz="1800" b="1" dirty="0" smtClean="0">
                          <a:solidFill>
                            <a:srgbClr val="FFFF00"/>
                          </a:solidFill>
                          <a:latin typeface="Agency FB" pitchFamily="34" charset="0"/>
                        </a:rPr>
                        <a:t>年</a:t>
                      </a:r>
                    </a:p>
                  </a:txBody>
                  <a:tcPr marL="91457" marR="91457" marT="45725" marB="45725"/>
                </a:tc>
                <a:tc>
                  <a:txBody>
                    <a:bodyPr/>
                    <a:lstStyle/>
                    <a:p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雷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‧</a:t>
                      </a: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克洛克成為第一位加盟經營者。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Agency FB" pitchFamily="34" charset="0"/>
                      </a:endParaRPr>
                    </a:p>
                  </a:txBody>
                  <a:tcPr marL="91457" marR="91457" marT="45725" marB="45725"/>
                </a:tc>
              </a:tr>
              <a:tr h="5893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FFFF00"/>
                          </a:solidFill>
                          <a:latin typeface="Agency FB" pitchFamily="34" charset="0"/>
                        </a:rPr>
                        <a:t>1961</a:t>
                      </a:r>
                      <a:r>
                        <a:rPr lang="zh-TW" altLang="en-US" sz="1800" b="1" dirty="0" smtClean="0">
                          <a:solidFill>
                            <a:srgbClr val="FFFF00"/>
                          </a:solidFill>
                          <a:latin typeface="Agency FB" pitchFamily="34" charset="0"/>
                        </a:rPr>
                        <a:t>年</a:t>
                      </a:r>
                    </a:p>
                  </a:txBody>
                  <a:tcPr marL="91457" marR="91457" marT="45725" marB="45725"/>
                </a:tc>
                <a:tc>
                  <a:txBody>
                    <a:bodyPr/>
                    <a:lstStyle/>
                    <a:p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雷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‧</a:t>
                      </a: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克洛克向麥當勞兄弟購買商標權，開創麥當勞餐廳事業。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Agency FB" pitchFamily="34" charset="0"/>
                      </a:endParaRPr>
                    </a:p>
                  </a:txBody>
                  <a:tcPr marL="91457" marR="91457" marT="45725" marB="45725"/>
                </a:tc>
              </a:tr>
              <a:tr h="5893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FFFF00"/>
                          </a:solidFill>
                          <a:latin typeface="Agency FB" pitchFamily="34" charset="0"/>
                        </a:rPr>
                        <a:t>1965</a:t>
                      </a:r>
                      <a:r>
                        <a:rPr lang="zh-TW" altLang="en-US" sz="1800" b="1" dirty="0" smtClean="0">
                          <a:solidFill>
                            <a:srgbClr val="FFFF00"/>
                          </a:solidFill>
                          <a:latin typeface="Agency FB" pitchFamily="34" charset="0"/>
                        </a:rPr>
                        <a:t>年</a:t>
                      </a:r>
                    </a:p>
                  </a:txBody>
                  <a:tcPr marL="91457" marR="91457" marT="45725" marB="457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麥當勞股票正式上市上櫃。</a:t>
                      </a:r>
                      <a:endParaRPr lang="zh-TW" altLang="zh-TW" sz="1800" b="1" kern="1200" dirty="0" smtClean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  <a:ea typeface="+mn-ea"/>
                        <a:cs typeface="+mn-cs"/>
                      </a:endParaRPr>
                    </a:p>
                  </a:txBody>
                  <a:tcPr marL="91457" marR="91457" marT="45725" marB="45725"/>
                </a:tc>
              </a:tr>
              <a:tr h="5893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FFFF00"/>
                          </a:solidFill>
                          <a:latin typeface="Agency FB" pitchFamily="34" charset="0"/>
                        </a:rPr>
                        <a:t>1967</a:t>
                      </a:r>
                      <a:r>
                        <a:rPr lang="zh-TW" altLang="en-US" sz="1800" b="1" dirty="0" smtClean="0">
                          <a:solidFill>
                            <a:srgbClr val="FFFF00"/>
                          </a:solidFill>
                          <a:latin typeface="Agency FB" pitchFamily="34" charset="0"/>
                        </a:rPr>
                        <a:t>年</a:t>
                      </a:r>
                    </a:p>
                  </a:txBody>
                  <a:tcPr marL="91457" marR="91457" marT="45725" marB="45725"/>
                </a:tc>
                <a:tc>
                  <a:txBody>
                    <a:bodyPr/>
                    <a:lstStyle/>
                    <a:p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在加拿大成立第一間，美國海外的麥當勞。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Agency FB" pitchFamily="34" charset="0"/>
                      </a:endParaRPr>
                    </a:p>
                  </a:txBody>
                  <a:tcPr marL="91457" marR="91457" marT="45725" marB="45725"/>
                </a:tc>
              </a:tr>
              <a:tr h="5893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FFFF00"/>
                          </a:solidFill>
                          <a:latin typeface="Agency FB" pitchFamily="34" charset="0"/>
                        </a:rPr>
                        <a:t>1978</a:t>
                      </a:r>
                      <a:r>
                        <a:rPr lang="zh-TW" altLang="en-US" sz="1800" b="1" dirty="0" smtClean="0">
                          <a:solidFill>
                            <a:srgbClr val="FFFF00"/>
                          </a:solidFill>
                          <a:latin typeface="Agency FB" pitchFamily="34" charset="0"/>
                        </a:rPr>
                        <a:t>年</a:t>
                      </a:r>
                    </a:p>
                  </a:txBody>
                  <a:tcPr marL="91457" marR="91457" marT="45725" marB="45725"/>
                </a:tc>
                <a:tc>
                  <a:txBody>
                    <a:bodyPr/>
                    <a:lstStyle/>
                    <a:p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全世界共有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 5,000 </a:t>
                      </a: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家麥當勞。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Agency FB" pitchFamily="34" charset="0"/>
                      </a:endParaRPr>
                    </a:p>
                  </a:txBody>
                  <a:tcPr marL="91457" marR="91457" marT="45725" marB="45725"/>
                </a:tc>
              </a:tr>
              <a:tr h="5893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>
                          <a:solidFill>
                            <a:srgbClr val="FFFF00"/>
                          </a:solidFill>
                          <a:latin typeface="Agency FB" pitchFamily="34" charset="0"/>
                        </a:rPr>
                        <a:t>1988</a:t>
                      </a:r>
                      <a:r>
                        <a:rPr lang="zh-TW" altLang="en-US" sz="1800" b="1" dirty="0" smtClean="0">
                          <a:solidFill>
                            <a:srgbClr val="FFFF00"/>
                          </a:solidFill>
                          <a:latin typeface="Agency FB" pitchFamily="34" charset="0"/>
                        </a:rPr>
                        <a:t>年</a:t>
                      </a:r>
                    </a:p>
                  </a:txBody>
                  <a:tcPr marL="91457" marR="91457" marT="45725" marB="457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全世界已突破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 10,000 </a:t>
                      </a:r>
                      <a:r>
                        <a:rPr lang="zh-TW" altLang="zh-TW" sz="1800" b="1" kern="1200" dirty="0" smtClean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家麥當勞。</a:t>
                      </a:r>
                      <a:endParaRPr lang="zh-TW" altLang="zh-TW" sz="1800" b="1" kern="1200" dirty="0" smtClean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  <a:ea typeface="+mn-ea"/>
                        <a:cs typeface="+mn-cs"/>
                      </a:endParaRPr>
                    </a:p>
                  </a:txBody>
                  <a:tcPr marL="91457" marR="91457" marT="45725" marB="45725"/>
                </a:tc>
              </a:tr>
            </a:tbl>
          </a:graphicData>
        </a:graphic>
      </p:graphicFrame>
      <p:sp>
        <p:nvSpPr>
          <p:cNvPr id="4" name="標題 1"/>
          <p:cNvSpPr txBox="1">
            <a:spLocks/>
          </p:cNvSpPr>
          <p:nvPr/>
        </p:nvSpPr>
        <p:spPr>
          <a:xfrm>
            <a:off x="585788" y="1133475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zh-TW" altLang="en-US" sz="4000" b="1" dirty="0">
                <a:solidFill>
                  <a:schemeClr val="tx2">
                    <a:lumMod val="75000"/>
                  </a:schemeClr>
                </a:solidFill>
                <a:latin typeface="Agency FB" pitchFamily="34" charset="0"/>
                <a:ea typeface="華康方圓體W7(P)"/>
              </a:rPr>
              <a:t>一、</a:t>
            </a:r>
            <a:r>
              <a:rPr kumimoji="0" lang="zh-TW" altLang="zh-TW" sz="4000" b="1" dirty="0">
                <a:solidFill>
                  <a:schemeClr val="tx2">
                    <a:lumMod val="75000"/>
                  </a:schemeClr>
                </a:solidFill>
                <a:latin typeface="Agency FB" pitchFamily="34" charset="0"/>
                <a:ea typeface="華康方圓體W7(P)"/>
              </a:rPr>
              <a:t>麥當勞的歷史發展</a:t>
            </a:r>
          </a:p>
        </p:txBody>
      </p:sp>
      <p:sp>
        <p:nvSpPr>
          <p:cNvPr id="5155" name="文字方塊 6"/>
          <p:cNvSpPr txBox="1">
            <a:spLocks noChangeArrowheads="1"/>
          </p:cNvSpPr>
          <p:nvPr/>
        </p:nvSpPr>
        <p:spPr bwMode="auto">
          <a:xfrm>
            <a:off x="6407150" y="2052638"/>
            <a:ext cx="2736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1000">
                <a:latin typeface="微軟正黑體" pitchFamily="34" charset="-120"/>
                <a:ea typeface="微軟正黑體" pitchFamily="34" charset="-120"/>
              </a:rPr>
              <a:t>（本圖引用自名人誌</a:t>
            </a:r>
            <a:r>
              <a:rPr lang="en-US" altLang="zh-TW" sz="1000">
                <a:latin typeface="微軟正黑體" pitchFamily="34" charset="-120"/>
                <a:ea typeface="微軟正黑體" pitchFamily="34" charset="-120"/>
              </a:rPr>
              <a:t>: </a:t>
            </a:r>
            <a:r>
              <a:rPr lang="zh-TW" altLang="en-US" sz="1000">
                <a:latin typeface="微軟正黑體" pitchFamily="34" charset="-120"/>
                <a:ea typeface="微軟正黑體" pitchFamily="34" charset="-120"/>
              </a:rPr>
              <a:t>麥當勞傳奇雷克洛克）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圖片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圖片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0163" y="260350"/>
            <a:ext cx="9144000" cy="153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TW" sz="4000" b="1" dirty="0">
                <a:solidFill>
                  <a:schemeClr val="tx2">
                    <a:lumMod val="75000"/>
                  </a:schemeClr>
                </a:solidFill>
                <a:latin typeface="Agency FB" pitchFamily="34" charset="0"/>
                <a:ea typeface="華康方圓體W7(P)"/>
              </a:rPr>
              <a:t>二、麥當勞歷年行銷策略</a:t>
            </a:r>
            <a:endParaRPr kumimoji="0" lang="en-US" altLang="zh-TW" sz="4000" b="1" dirty="0">
              <a:solidFill>
                <a:schemeClr val="tx2">
                  <a:lumMod val="75000"/>
                </a:schemeClr>
              </a:solidFill>
              <a:latin typeface="Agency FB" pitchFamily="34" charset="0"/>
              <a:ea typeface="華康方圓體W7(P)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zh-TW" sz="3600" b="1" dirty="0">
              <a:solidFill>
                <a:schemeClr val="tx2">
                  <a:lumMod val="75000"/>
                </a:schemeClr>
              </a:solidFill>
              <a:latin typeface="+mn-lt"/>
              <a:ea typeface="華康方圓體W7(P)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latin typeface="+mn-lt"/>
              <a:ea typeface="+mn-ea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339725" y="1030288"/>
          <a:ext cx="6096000" cy="571817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720080"/>
                <a:gridCol w="5375920"/>
              </a:tblGrid>
              <a:tr h="1427943">
                <a:tc>
                  <a:txBody>
                    <a:bodyPr/>
                    <a:lstStyle/>
                    <a:p>
                      <a:r>
                        <a:rPr lang="en-US" altLang="zh-TW" sz="2000" b="0" dirty="0" smtClean="0"/>
                        <a:t>2006</a:t>
                      </a:r>
                      <a:endParaRPr lang="zh-TW" altLang="en-US" sz="2000" b="0" dirty="0">
                        <a:solidFill>
                          <a:schemeClr val="tx2"/>
                        </a:solidFill>
                        <a:latin typeface="Agency FB" pitchFamily="34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zh-TW" altLang="zh-TW" sz="1800" b="1" kern="1200" dirty="0" smtClean="0">
                          <a:effectLst/>
                        </a:rPr>
                        <a:t>超值早餐卡</a:t>
                      </a:r>
                    </a:p>
                    <a:p>
                      <a:r>
                        <a:rPr lang="en-US" altLang="zh-TW" sz="1800" b="1" kern="1200" dirty="0" smtClean="0">
                          <a:effectLst/>
                        </a:rPr>
                        <a:t>      </a:t>
                      </a:r>
                      <a:r>
                        <a:rPr lang="zh-TW" altLang="zh-TW" sz="1800" b="1" kern="1200" dirty="0" smtClean="0">
                          <a:effectLst/>
                        </a:rPr>
                        <a:t>因為有氧早餐卡的成功，所以麥當勞推出更多品項的超值早餐卡。</a:t>
                      </a:r>
                      <a:endParaRPr lang="zh-TW" altLang="zh-TW" sz="1800" b="1" kern="1200" dirty="0">
                        <a:solidFill>
                          <a:schemeClr val="tx2"/>
                        </a:solidFill>
                        <a:effectLst/>
                        <a:latin typeface="Agency FB" pitchFamily="34" charset="0"/>
                        <a:ea typeface="+mn-ea"/>
                        <a:cs typeface="+mn-cs"/>
                      </a:endParaRPr>
                    </a:p>
                  </a:txBody>
                  <a:tcPr marT="45726" marB="45726"/>
                </a:tc>
              </a:tr>
              <a:tr h="1856326"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2007</a:t>
                      </a:r>
                      <a:endParaRPr lang="zh-TW" altLang="en-US" sz="2000" dirty="0">
                        <a:solidFill>
                          <a:schemeClr val="tx2"/>
                        </a:solidFill>
                        <a:latin typeface="Agency FB" pitchFamily="34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zh-TW" altLang="zh-TW" sz="2000" b="1" kern="1200" dirty="0" smtClean="0">
                          <a:effectLst/>
                        </a:rPr>
                        <a:t>甜心卡</a:t>
                      </a:r>
                    </a:p>
                    <a:p>
                      <a:r>
                        <a:rPr lang="en-US" altLang="zh-TW" sz="2000" b="1" kern="1200" dirty="0" smtClean="0">
                          <a:effectLst/>
                        </a:rPr>
                        <a:t>      </a:t>
                      </a:r>
                      <a:r>
                        <a:rPr lang="zh-TW" altLang="zh-TW" sz="2000" b="1" kern="1200" dirty="0" smtClean="0">
                          <a:effectLst/>
                        </a:rPr>
                        <a:t>此年事王建民爭霸大聯盟的一年，麥當為他推出限定超值早餐卡，接著就是史瑞克所帶出的甜心卡，買</a:t>
                      </a:r>
                      <a:r>
                        <a:rPr lang="en-US" altLang="zh-TW" sz="2000" b="1" kern="1200" dirty="0" smtClean="0">
                          <a:effectLst/>
                        </a:rPr>
                        <a:t>A</a:t>
                      </a:r>
                      <a:r>
                        <a:rPr lang="zh-TW" altLang="zh-TW" sz="2000" b="1" kern="1200" dirty="0" smtClean="0">
                          <a:effectLst/>
                        </a:rPr>
                        <a:t>送</a:t>
                      </a:r>
                      <a:r>
                        <a:rPr lang="en-US" altLang="zh-TW" sz="2000" b="1" kern="1200" dirty="0" smtClean="0">
                          <a:effectLst/>
                        </a:rPr>
                        <a:t>B</a:t>
                      </a:r>
                      <a:r>
                        <a:rPr lang="zh-TW" altLang="zh-TW" sz="2000" b="1" kern="1200" dirty="0" smtClean="0">
                          <a:effectLst/>
                        </a:rPr>
                        <a:t>就此展開。</a:t>
                      </a:r>
                      <a:endParaRPr lang="zh-TW" altLang="en-US" sz="2000" b="1" dirty="0">
                        <a:solidFill>
                          <a:schemeClr val="tx2"/>
                        </a:solidFill>
                        <a:latin typeface="Agency FB" pitchFamily="34" charset="0"/>
                      </a:endParaRPr>
                    </a:p>
                  </a:txBody>
                  <a:tcPr marT="45726" marB="45726"/>
                </a:tc>
              </a:tr>
              <a:tr h="1427943"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2010</a:t>
                      </a:r>
                      <a:endParaRPr lang="zh-TW" altLang="en-US" sz="2000" dirty="0">
                        <a:solidFill>
                          <a:schemeClr val="tx2"/>
                        </a:solidFill>
                        <a:latin typeface="Agency FB" pitchFamily="34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zh-TW" altLang="zh-TW" sz="2000" b="1" kern="1200" dirty="0" smtClean="0">
                          <a:effectLst/>
                        </a:rPr>
                        <a:t>大富翁</a:t>
                      </a:r>
                    </a:p>
                    <a:p>
                      <a:r>
                        <a:rPr lang="en-US" altLang="zh-TW" sz="2000" b="1" kern="1200" dirty="0" smtClean="0">
                          <a:effectLst/>
                        </a:rPr>
                        <a:t>      </a:t>
                      </a:r>
                      <a:r>
                        <a:rPr lang="zh-TW" altLang="zh-TW" sz="2000" b="1" kern="1200" dirty="0" smtClean="0">
                          <a:effectLst/>
                        </a:rPr>
                        <a:t>麥當勞抓準大眾小賭的心態，讓大家去麥當勞不只能享受美食，還能玩遊戲增加趣味。</a:t>
                      </a:r>
                      <a:endParaRPr lang="zh-TW" altLang="zh-TW" sz="2000" b="1" kern="1200" dirty="0" smtClean="0">
                        <a:solidFill>
                          <a:schemeClr val="tx2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T="45726" marB="45726"/>
                </a:tc>
              </a:tr>
              <a:tr h="1005962"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2011</a:t>
                      </a:r>
                      <a:endParaRPr lang="zh-TW" altLang="en-US" sz="2000" dirty="0">
                        <a:solidFill>
                          <a:schemeClr val="tx2"/>
                        </a:solidFill>
                        <a:latin typeface="Agency FB" pitchFamily="34" charset="0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zh-TW" altLang="zh-TW" sz="2000" b="1" kern="1200" dirty="0" smtClean="0">
                          <a:effectLst/>
                        </a:rPr>
                        <a:t>板烤雞腿堡</a:t>
                      </a:r>
                    </a:p>
                    <a:p>
                      <a:r>
                        <a:rPr lang="en-US" altLang="zh-TW" sz="2000" b="1" kern="1200" dirty="0" smtClean="0">
                          <a:effectLst/>
                        </a:rPr>
                        <a:t>      </a:t>
                      </a:r>
                      <a:r>
                        <a:rPr lang="zh-TW" altLang="zh-TW" sz="2000" b="1" kern="1200" dirty="0" smtClean="0">
                          <a:effectLst/>
                        </a:rPr>
                        <a:t>麥當勞因應健康，第一次推出不是炸類的漢堡。</a:t>
                      </a:r>
                      <a:endParaRPr lang="zh-TW" altLang="zh-TW" sz="2000" b="1" kern="1200" dirty="0" smtClean="0">
                        <a:solidFill>
                          <a:schemeClr val="tx2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T="45726" marB="45726"/>
                </a:tc>
              </a:tr>
            </a:tbl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825438"/>
            <a:ext cx="2127002" cy="2179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圖片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-10001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圖片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076"/>
          <a:stretch>
            <a:fillRect/>
          </a:stretch>
        </p:blipFill>
        <p:spPr bwMode="auto">
          <a:xfrm>
            <a:off x="-107950" y="-100013"/>
            <a:ext cx="92884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文字方塊 4"/>
          <p:cNvSpPr txBox="1">
            <a:spLocks noChangeArrowheads="1"/>
          </p:cNvSpPr>
          <p:nvPr/>
        </p:nvSpPr>
        <p:spPr bwMode="auto">
          <a:xfrm>
            <a:off x="3276600" y="16287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kumimoji="0"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158136"/>
              </p:ext>
            </p:extLst>
          </p:nvPr>
        </p:nvGraphicFramePr>
        <p:xfrm>
          <a:off x="611188" y="44450"/>
          <a:ext cx="7129462" cy="619283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48133"/>
                <a:gridCol w="6481329"/>
              </a:tblGrid>
              <a:tr h="1338824">
                <a:tc>
                  <a:txBody>
                    <a:bodyPr/>
                    <a:lstStyle/>
                    <a:p>
                      <a:r>
                        <a:rPr lang="en-US" altLang="zh-TW" sz="1800" b="0" dirty="0" smtClean="0"/>
                        <a:t>2012</a:t>
                      </a:r>
                      <a:endParaRPr lang="zh-TW" altLang="en-US" sz="1800" b="0" i="0" dirty="0">
                        <a:solidFill>
                          <a:schemeClr val="tx2"/>
                        </a:solidFill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r>
                        <a:rPr lang="zh-TW" altLang="zh-TW" sz="1800" b="0" kern="1200" dirty="0" smtClean="0">
                          <a:effectLst/>
                        </a:rPr>
                        <a:t>搖搖薯條</a:t>
                      </a:r>
                    </a:p>
                    <a:p>
                      <a:r>
                        <a:rPr lang="en-US" altLang="zh-TW" sz="1800" b="0" kern="1200" dirty="0" smtClean="0">
                          <a:effectLst/>
                        </a:rPr>
                        <a:t>      </a:t>
                      </a:r>
                      <a:r>
                        <a:rPr lang="zh-TW" altLang="zh-TW" sz="1800" b="0" kern="1200" dirty="0" smtClean="0">
                          <a:effectLst/>
                        </a:rPr>
                        <a:t>薯條一直是在麥當勞中，較受到歡迎的一個品項，而這次麥當勞推出和風紫菜的搖搖薯條，利用調味粉，來創造新口味。</a:t>
                      </a:r>
                      <a:endParaRPr lang="zh-TW" altLang="zh-TW" sz="1800" b="0" i="0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28" marB="45728"/>
                </a:tc>
              </a:tr>
              <a:tr h="94920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2013</a:t>
                      </a:r>
                      <a:endParaRPr lang="zh-TW" alt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r>
                        <a:rPr lang="zh-TW" altLang="zh-TW" sz="1800" kern="1200" dirty="0" smtClean="0">
                          <a:effectLst/>
                        </a:rPr>
                        <a:t>麥當勞</a:t>
                      </a:r>
                      <a:r>
                        <a:rPr lang="en-US" altLang="zh-TW" sz="1800" kern="1200" dirty="0" smtClean="0">
                          <a:effectLst/>
                        </a:rPr>
                        <a:t> x </a:t>
                      </a:r>
                      <a:r>
                        <a:rPr lang="en-US" altLang="zh-TW" sz="1800" kern="1200" dirty="0" err="1" smtClean="0">
                          <a:effectLst/>
                        </a:rPr>
                        <a:t>facebook</a:t>
                      </a:r>
                      <a:endParaRPr lang="zh-TW" altLang="zh-TW" sz="1800" kern="1200" dirty="0" smtClean="0">
                        <a:effectLst/>
                      </a:endParaRPr>
                    </a:p>
                    <a:p>
                      <a:r>
                        <a:rPr lang="en-US" altLang="zh-TW" sz="1800" kern="1200" dirty="0" smtClean="0">
                          <a:effectLst/>
                        </a:rPr>
                        <a:t>       </a:t>
                      </a:r>
                      <a:r>
                        <a:rPr lang="zh-TW" altLang="zh-TW" sz="1800" kern="1200" dirty="0" smtClean="0">
                          <a:effectLst/>
                        </a:rPr>
                        <a:t>利用</a:t>
                      </a:r>
                      <a:r>
                        <a:rPr lang="en-US" altLang="zh-TW" sz="1800" kern="1200" dirty="0" err="1" smtClean="0">
                          <a:effectLst/>
                        </a:rPr>
                        <a:t>facebook</a:t>
                      </a:r>
                      <a:r>
                        <a:rPr lang="zh-TW" altLang="zh-TW" sz="1800" kern="1200" dirty="0" smtClean="0">
                          <a:effectLst/>
                        </a:rPr>
                        <a:t>的開心農場，創造出吃麥當勞是件簡單快樂的事。</a:t>
                      </a:r>
                      <a:endParaRPr lang="zh-TW" altLang="zh-TW" sz="1800" b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28" marB="45728"/>
                </a:tc>
              </a:tr>
              <a:tr h="3904806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2014</a:t>
                      </a:r>
                      <a:endParaRPr lang="zh-TW" alt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L="91449" marR="91449" marT="45728" marB="45728"/>
                </a:tc>
                <a:tc>
                  <a:txBody>
                    <a:bodyPr/>
                    <a:lstStyle/>
                    <a:p>
                      <a:r>
                        <a:rPr lang="zh-TW" altLang="zh-TW" sz="1800" kern="1200" dirty="0" smtClean="0">
                          <a:effectLst/>
                        </a:rPr>
                        <a:t>小小店長</a:t>
                      </a:r>
                    </a:p>
                    <a:p>
                      <a:r>
                        <a:rPr lang="en-US" altLang="zh-TW" sz="1800" kern="1200" dirty="0" smtClean="0">
                          <a:effectLst/>
                        </a:rPr>
                        <a:t>      </a:t>
                      </a:r>
                      <a:r>
                        <a:rPr lang="zh-TW" altLang="zh-TW" sz="1800" kern="1200" dirty="0" smtClean="0">
                          <a:effectLst/>
                        </a:rPr>
                        <a:t>麥當勞推出小小店長的廣告，利用網路平台的強力放送，吸引大人觀看進而增加目光率，並塑造麥當勞是個適合孩童的地方。</a:t>
                      </a:r>
                      <a:endParaRPr lang="en-US" altLang="zh-TW" sz="1800" kern="1200" dirty="0" smtClean="0">
                        <a:effectLst/>
                      </a:endParaRPr>
                    </a:p>
                    <a:p>
                      <a:endParaRPr lang="en-US" altLang="zh-TW" sz="1800" kern="1200" dirty="0" smtClean="0">
                        <a:effectLst/>
                      </a:endParaRPr>
                    </a:p>
                    <a:p>
                      <a:endParaRPr lang="en-US" altLang="zh-TW" sz="1800" kern="1200" dirty="0" smtClean="0">
                        <a:effectLst/>
                      </a:endParaRPr>
                    </a:p>
                    <a:p>
                      <a:endParaRPr lang="zh-TW" alt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L="91449" marR="91449" marT="45728" marB="45728"/>
                </a:tc>
              </a:tr>
            </a:tbl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573016"/>
            <a:ext cx="5291336" cy="2976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C -0.00434 0.0044 -0.00937 0.0088 -0.01458 0.01111 C -0.02101 0.01783 -0.02726 0.01875 -0.03437 0.02361 C -0.04253 0.02894 -0.04757 0.03241 -0.05625 0.03472 C -0.06076 0.03773 -0.07083 0.04028 -0.07083 0.04028 C -0.0816 0.04746 -0.09427 0.05023 -0.10625 0.05278 C -0.11614 0.05949 -0.12864 0.06134 -0.13958 0.06528 C -0.15139 0.06945 -0.16285 0.0757 -0.175 0.07917 C -0.18993 0.08334 -0.20555 0.08426 -0.22083 0.08611 C -0.23368 0.0875 -0.24653 0.09144 -0.25937 0.09306 C -0.26857 0.09722 -0.25278 0.09051 -0.27291 0.09584 C -0.27482 0.0963 -0.27639 0.09815 -0.27812 0.09861 C -0.2809 0.09954 -0.28368 0.09954 -0.28646 0.1 C -0.30069 0.10625 -0.31476 0.11111 -0.32916 0.11667 C -0.33177 0.11759 -0.33385 0.11991 -0.33646 0.12084 C -0.34062 0.12222 -0.34896 0.12361 -0.34896 0.12361 C -0.35798 0.12963 -0.36944 0.13009 -0.37916 0.13195 C -0.39791 0.14028 -0.41337 0.14699 -0.43333 0.14861 C -0.45538 0.15834 -0.48368 0.1588 -0.50729 0.16111 C -0.52882 0.16829 -0.55104 0.1625 -0.57291 0.16667 C -0.58142 0.17037 -0.5901 0.17107 -0.59896 0.17222 C -0.6243 0.17176 -0.64965 0.17176 -0.675 0.17084 C -0.68871 0.17037 -0.70382 0.16482 -0.71771 0.16389 C -0.71944 0.16297 -0.72101 0.16134 -0.72291 0.16111 C -0.73403 0.15996 -0.74548 0.16343 -0.75625 0.15972 C -0.75868 0.1588 -0.75607 0.15301 -0.75521 0.15 C -0.75434 0.14699 -0.75243 0.14445 -0.75104 0.14167 C -0.74653 0.13264 -0.73177 0.12778 -0.72396 0.12639 C -0.70017 0.11736 -0.67691 0.11297 -0.65208 0.11111 C -0.60903 0.09537 -0.64826 0.10834 -0.54375 0.10556 C -0.52812 0.10509 -0.5125 0.09908 -0.49687 0.09722 C -0.48785 0.09422 -0.47812 0.09329 -0.46875 0.09167 C -0.46389 0.08982 -0.45903 0.08773 -0.45416 0.08611 C -0.45 0.08496 -0.44166 0.08334 -0.44166 0.08334 C -0.42778 0.07547 -0.41285 0.07384 -0.4 0.0625 C -0.42517 0.05139 -0.39653 0.06366 -0.47187 0.05834 C -0.57048 0.05139 -0.45989 0.0544 -0.73437 0.05278 C -0.73923 0.04306 -0.7309 0.01806 -0.72291 0.01389 C -0.69479 -0.00116 -0.6809 -0.0162 -0.64791 -0.01666 C -0.5691 -0.01759 -0.49028 -0.01759 -0.41146 -0.01805 C -0.40469 -0.02176 -0.39791 -0.02778 -0.39271 -0.03472 C -0.39114 -0.03981 -0.38576 -0.04838 -0.38958 -0.05416 C -0.39097 -0.05648 -0.39392 -0.05532 -0.39583 -0.05694 C -0.40104 -0.06111 -0.40451 -0.06227 -0.41041 -0.06389 C -0.42153 -0.07129 -0.4118 -0.06574 -0.42708 -0.07083 C -0.4375 -0.0743 -0.44757 -0.08032 -0.45833 -0.08194 C -0.46823 -0.08356 -0.47673 -0.08472 -0.48646 -0.0875 C -0.51094 -0.08565 -0.53489 -0.07963 -0.55937 -0.07639 C -0.5776 -0.06828 -0.54826 -0.08055 -0.57812 -0.07222 C -0.58073 -0.07153 -0.58281 -0.06898 -0.58541 -0.06805 C -0.58941 -0.06666 -0.5993 -0.06481 -0.60416 -0.06389 C -0.61528 -0.05648 -0.62934 -0.05764 -0.64166 -0.05416 C -0.64861 -0.05231 -0.6625 -0.05 -0.6625 -0.05 C -0.67361 -0.05046 -0.68559 -0.0456 -0.69583 -0.05139 C -0.69965 -0.0537 -0.69531 -0.06273 -0.69375 -0.06805 C -0.69149 -0.07523 -0.67396 -0.07847 -0.66979 -0.07916 C -0.66146 -0.07824 -0.65312 -0.07801 -0.64479 -0.07639 C -0.63889 -0.07523 -0.625 -0.06296 -0.61979 -0.05972 C -0.60139 -0.04815 -0.58507 -0.03078 -0.56562 -0.02222 C -0.5566 -0.01319 -0.54583 -0.00694 -0.53541 -0.00139 C -0.51354 0.01019 -0.49201 0.02292 -0.46875 0.02778 C -0.45538 0.03426 -0.44149 0.03658 -0.42812 0.04306 C -0.40677 0.05324 -0.42691 0.04861 -0.40416 0.05139 C -0.3934 0.05278 -0.37187 0.05556 -0.37187 0.05556 C -0.36111 0.05509 -0.35035 0.05602 -0.33958 0.05417 C -0.33854 0.05394 -0.33854 0.05139 -0.33854 0.05 C -0.33941 0.0338 -0.34045 0.03079 -0.35 0.02361 C -0.36788 0.00996 -0.38663 -0.00092 -0.40521 -0.0125 C -0.41632 -0.01944 -0.4276 -0.02801 -0.43958 -0.03194 C -0.44479 -0.03148 -0.45 -0.03171 -0.45521 -0.03055 C -0.45677 -0.03032 -0.46389 -0.02407 -0.46458 -0.02361 C -0.47604 -0.01666 -0.4658 -0.02616 -0.48021 -0.01528 C -0.48941 -0.00833 -0.49844 0.00023 -0.50833 0.00556 C -0.51875 0.01759 -0.53194 0.02384 -0.54479 0.03056 C -0.56996 0.04398 -0.59462 0.05509 -0.62187 0.05834 C -0.63507 0.06273 -0.65 0.06759 -0.66354 0.06945 C -0.67118 0.0706 -0.68646 0.07222 -0.68646 0.07222 C -0.6993 0.0706 -0.69757 0.07384 -0.7 0.06111 C -0.69948 0.05 -0.70173 0.03773 -0.69791 0.02778 C -0.69566 0.02176 -0.68298 0.01551 -0.67812 0.01389 C -0.66562 0.01482 -0.65312 0.01505 -0.64062 0.01667 C -0.63455 0.01736 -0.63055 0.02338 -0.62604 0.02778 C -0.61545 0.03797 -0.60382 0.04769 -0.59166 0.05417 C -0.58524 0.06273 -0.57153 0.0706 -0.5625 0.07361 C -0.55642 0.07917 -0.55208 0.0838 -0.54479 0.08611 C -0.53837 0.0919 -0.52934 0.09746 -0.52187 0.1 C -0.51996 0.10162 -0.51753 0.10255 -0.51562 0.10417 C -0.51441 0.10533 -0.51371 0.10741 -0.5125 0.10834 C -0.50937 0.11088 -0.50451 0.11366 -0.50104 0.11528 C -0.49375 0.12246 -0.48489 0.12894 -0.47604 0.13195 C -0.47118 0.13357 -0.46146 0.13611 -0.46146 0.13611 C -0.45087 0.14329 -0.43854 0.15023 -0.42708 0.15417 C -0.4191 0.16111 -0.40972 0.16621 -0.40104 0.17084 C -0.3934 0.17477 -0.38767 0.1838 -0.38021 0.1875 C -0.37014 0.19259 -0.35851 0.19722 -0.34791 0.2 C -0.3408 0.20718 -0.33385 0.20602 -0.325 0.20695 C -0.30868 0.21134 -0.29271 0.21505 -0.27604 0.21667 C -0.26753 0.21644 -0.23385 0.21713 -0.21666 0.21389 C -0.20347 0.21134 -0.19045 0.2044 -0.17708 0.20139 C -0.16701 0.19468 -0.15469 0.18843 -0.14375 0.18472 C -0.1408 0.17871 -0.13541 0.17709 -0.13125 0.17222 C -0.12691 0.16713 -0.12222 0.1581 -0.11666 0.15556 C -0.11319 0.14838 -0.10625 0.14306 -0.10416 0.13472 C -0.10139 0.12384 -0.09809 0.11343 -0.09479 0.10278 C -0.09323 0.08889 -0.09028 0.07246 -0.08541 0.05972 C -0.08472 0.0463 -0.08229 0.03403 -0.08229 0.02084 L -0.0125 0.01389 " pathEditMode="relative" ptsTypes="fffffffffffffffffffffffffffffffffffffffffffffffffffffffffffffffffffffffffffffffffffffffffffffffffffffffff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圖片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圖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21271"/>
              </p:ext>
            </p:extLst>
          </p:nvPr>
        </p:nvGraphicFramePr>
        <p:xfrm>
          <a:off x="396875" y="866775"/>
          <a:ext cx="6096000" cy="5756275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048000"/>
                <a:gridCol w="3048000"/>
              </a:tblGrid>
              <a:tr h="3708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200" dirty="0" smtClean="0">
                          <a:effectLst/>
                        </a:rPr>
                        <a:t>產品（</a:t>
                      </a:r>
                      <a:r>
                        <a:rPr lang="en-US" altLang="zh-TW" sz="1800" kern="1200" dirty="0" smtClean="0">
                          <a:effectLst/>
                        </a:rPr>
                        <a:t>Product</a:t>
                      </a:r>
                      <a:r>
                        <a:rPr lang="zh-TW" altLang="zh-TW" sz="1800" kern="1200" dirty="0" smtClean="0">
                          <a:effectLst/>
                        </a:rPr>
                        <a:t>）策略</a:t>
                      </a:r>
                      <a:endParaRPr lang="zh-TW" altLang="zh-TW" sz="1800" b="1" dirty="0" smtClean="0">
                        <a:solidFill>
                          <a:schemeClr val="tx2"/>
                        </a:solidFill>
                        <a:latin typeface="Agency FB" pitchFamily="34" charset="0"/>
                        <a:ea typeface="微軟正黑體" pitchFamily="34" charset="-12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dirty="0" smtClean="0"/>
                        <a:t>價格（</a:t>
                      </a:r>
                      <a:r>
                        <a:rPr lang="en-US" altLang="zh-TW" sz="1800" dirty="0" smtClean="0"/>
                        <a:t>Price</a:t>
                      </a:r>
                      <a:r>
                        <a:rPr lang="zh-TW" altLang="zh-TW" sz="1800" dirty="0" smtClean="0"/>
                        <a:t>）策略</a:t>
                      </a:r>
                      <a:endParaRPr lang="zh-TW" altLang="zh-TW" sz="1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gency FB" pitchFamily="34" charset="0"/>
                        <a:ea typeface="微軟正黑體" pitchFamily="34" charset="-120"/>
                      </a:endParaRPr>
                    </a:p>
                  </a:txBody>
                  <a:tcPr marT="45721" marB="45721"/>
                </a:tc>
              </a:tr>
              <a:tr h="19052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</a:rPr>
                        <a:t>1.</a:t>
                      </a:r>
                      <a:r>
                        <a:rPr lang="zh-TW" sz="1700" kern="100" dirty="0">
                          <a:effectLst/>
                        </a:rPr>
                        <a:t>讓趕時間的人可以方便帶走。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</a:rPr>
                        <a:t>2.</a:t>
                      </a:r>
                      <a:r>
                        <a:rPr lang="zh-TW" sz="1700" kern="100" dirty="0">
                          <a:effectLst/>
                        </a:rPr>
                        <a:t>可以快速食用、取餐。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</a:rPr>
                        <a:t>3.</a:t>
                      </a:r>
                      <a:r>
                        <a:rPr lang="zh-TW" sz="1700" kern="100" dirty="0">
                          <a:effectLst/>
                        </a:rPr>
                        <a:t>針對不同偏好的人作出不同口味的套餐。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</a:rPr>
                        <a:t>4.</a:t>
                      </a:r>
                      <a:r>
                        <a:rPr lang="zh-TW" sz="1700" kern="100" dirty="0">
                          <a:effectLst/>
                        </a:rPr>
                        <a:t>使用有機食品來製作出產品。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</a:rPr>
                        <a:t> </a:t>
                      </a:r>
                      <a:endParaRPr lang="zh-TW" sz="1700" kern="100" dirty="0">
                        <a:solidFill>
                          <a:schemeClr val="accent1"/>
                        </a:solidFill>
                        <a:effectLst/>
                        <a:latin typeface="Agency FB" pitchFamily="34" charset="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71500" lvl="0" indent="-571500" algn="l">
                        <a:buNone/>
                      </a:pPr>
                      <a:r>
                        <a:rPr lang="en-US" altLang="zh-TW" sz="1700" dirty="0" smtClean="0"/>
                        <a:t>1.</a:t>
                      </a:r>
                      <a:r>
                        <a:rPr lang="zh-TW" altLang="zh-TW" sz="1700" dirty="0" smtClean="0"/>
                        <a:t>以人們喜愛搶小便宜的心理，推出</a:t>
                      </a:r>
                      <a:r>
                        <a:rPr lang="en-US" altLang="zh-TW" sz="1700" dirty="0" smtClean="0"/>
                        <a:t>79</a:t>
                      </a:r>
                      <a:r>
                        <a:rPr lang="zh-TW" altLang="zh-TW" sz="1700" dirty="0" smtClean="0"/>
                        <a:t>、</a:t>
                      </a:r>
                      <a:r>
                        <a:rPr lang="en-US" altLang="zh-TW" sz="1700" dirty="0" smtClean="0"/>
                        <a:t>89</a:t>
                      </a:r>
                      <a:r>
                        <a:rPr lang="zh-TW" altLang="zh-TW" sz="1700" dirty="0" smtClean="0"/>
                        <a:t>、</a:t>
                      </a:r>
                      <a:r>
                        <a:rPr lang="en-US" altLang="zh-TW" sz="1700" dirty="0" smtClean="0"/>
                        <a:t>99</a:t>
                      </a:r>
                      <a:r>
                        <a:rPr lang="zh-TW" altLang="zh-TW" sz="1700" dirty="0" smtClean="0"/>
                        <a:t>、</a:t>
                      </a:r>
                      <a:r>
                        <a:rPr lang="en-US" altLang="zh-TW" sz="1700" dirty="0" smtClean="0"/>
                        <a:t>119</a:t>
                      </a:r>
                      <a:r>
                        <a:rPr lang="zh-TW" altLang="zh-TW" sz="1700" dirty="0" smtClean="0"/>
                        <a:t>、</a:t>
                      </a:r>
                      <a:r>
                        <a:rPr lang="en-US" altLang="zh-TW" sz="1700" dirty="0" smtClean="0"/>
                        <a:t>139</a:t>
                      </a:r>
                      <a:r>
                        <a:rPr lang="zh-TW" altLang="zh-TW" sz="1700" dirty="0" smtClean="0"/>
                        <a:t>等價格以</a:t>
                      </a:r>
                      <a:r>
                        <a:rPr lang="en-US" altLang="zh-TW" sz="1700" dirty="0" smtClean="0"/>
                        <a:t>9</a:t>
                      </a:r>
                      <a:r>
                        <a:rPr lang="zh-TW" altLang="zh-TW" sz="1700" dirty="0" smtClean="0"/>
                        <a:t>為尾數的系列套餐。</a:t>
                      </a:r>
                      <a:endParaRPr lang="en-US" altLang="zh-TW" sz="1700" dirty="0" smtClean="0"/>
                    </a:p>
                    <a:p>
                      <a:pPr marL="571500" indent="-571500" algn="l">
                        <a:buNone/>
                      </a:pPr>
                      <a:r>
                        <a:rPr lang="en-US" altLang="zh-TW" sz="1700" dirty="0" smtClean="0"/>
                        <a:t>2.</a:t>
                      </a:r>
                      <a:r>
                        <a:rPr lang="zh-TW" altLang="zh-TW" sz="1700" dirty="0" smtClean="0"/>
                        <a:t>推出</a:t>
                      </a:r>
                      <a:r>
                        <a:rPr lang="en-US" altLang="zh-TW" sz="1700" dirty="0" smtClean="0"/>
                        <a:t>1+1=50</a:t>
                      </a:r>
                      <a:r>
                        <a:rPr lang="zh-TW" altLang="zh-TW" sz="1700" dirty="0" smtClean="0"/>
                        <a:t>的便宜策略，滿足胃口小或只想吃點小點心的人的心。</a:t>
                      </a:r>
                      <a:endParaRPr lang="zh-TW" altLang="zh-TW" sz="1700" b="1" dirty="0" smtClean="0">
                        <a:solidFill>
                          <a:schemeClr val="accent1"/>
                        </a:solidFill>
                        <a:latin typeface="Agency FB" pitchFamily="34" charset="0"/>
                        <a:ea typeface="微軟正黑體" pitchFamily="34" charset="-120"/>
                      </a:endParaRPr>
                    </a:p>
                  </a:txBody>
                  <a:tcPr marT="45721" marB="45721"/>
                </a:tc>
              </a:tr>
              <a:tr h="3708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dirty="0" smtClean="0">
                          <a:solidFill>
                            <a:schemeClr val="bg1"/>
                          </a:solidFill>
                        </a:rPr>
                        <a:t>通路（</a:t>
                      </a:r>
                      <a:r>
                        <a:rPr lang="en-US" altLang="zh-TW" sz="1800" dirty="0" smtClean="0">
                          <a:solidFill>
                            <a:schemeClr val="bg1"/>
                          </a:solidFill>
                        </a:rPr>
                        <a:t>Place</a:t>
                      </a:r>
                      <a:r>
                        <a:rPr lang="zh-TW" altLang="zh-TW" sz="1800" dirty="0" smtClean="0">
                          <a:solidFill>
                            <a:schemeClr val="bg1"/>
                          </a:solidFill>
                        </a:rPr>
                        <a:t>）策略</a:t>
                      </a:r>
                      <a:endParaRPr lang="zh-TW" altLang="zh-TW" sz="1800" b="1" dirty="0" smtClean="0">
                        <a:solidFill>
                          <a:schemeClr val="bg1"/>
                        </a:solidFill>
                        <a:latin typeface="Agency FB" pitchFamily="34" charset="0"/>
                        <a:ea typeface="微軟正黑體" pitchFamily="34" charset="-120"/>
                      </a:endParaRPr>
                    </a:p>
                  </a:txBody>
                  <a:tcPr marT="45721" marB="45721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dirty="0" smtClean="0">
                          <a:solidFill>
                            <a:schemeClr val="bg1"/>
                          </a:solidFill>
                        </a:rPr>
                        <a:t>推廣（</a:t>
                      </a:r>
                      <a:r>
                        <a:rPr lang="en-US" altLang="zh-TW" sz="1800" dirty="0" smtClean="0">
                          <a:solidFill>
                            <a:schemeClr val="bg1"/>
                          </a:solidFill>
                        </a:rPr>
                        <a:t>Promotion</a:t>
                      </a:r>
                      <a:r>
                        <a:rPr lang="zh-TW" altLang="zh-TW" sz="1800" dirty="0" smtClean="0">
                          <a:solidFill>
                            <a:schemeClr val="bg1"/>
                          </a:solidFill>
                        </a:rPr>
                        <a:t>）策略</a:t>
                      </a:r>
                      <a:endParaRPr lang="zh-TW" altLang="zh-TW" sz="1800" b="1" dirty="0" smtClean="0">
                        <a:solidFill>
                          <a:schemeClr val="bg1"/>
                        </a:solidFill>
                        <a:latin typeface="Agency FB" pitchFamily="34" charset="0"/>
                        <a:ea typeface="微軟正黑體" pitchFamily="34" charset="-120"/>
                      </a:endParaRPr>
                    </a:p>
                  </a:txBody>
                  <a:tcPr marT="45721" marB="45721">
                    <a:solidFill>
                      <a:schemeClr val="accent4"/>
                    </a:solidFill>
                  </a:tcPr>
                </a:tc>
              </a:tr>
              <a:tr h="3109354">
                <a:tc>
                  <a:txBody>
                    <a:bodyPr/>
                    <a:lstStyle/>
                    <a:p>
                      <a:pPr marL="571500" lvl="0" indent="-571500"/>
                      <a:r>
                        <a:rPr lang="en-US" altLang="zh-TW" sz="1700" dirty="0" smtClean="0"/>
                        <a:t>1.</a:t>
                      </a:r>
                      <a:r>
                        <a:rPr lang="zh-TW" altLang="zh-TW" sz="1700" dirty="0" smtClean="0"/>
                        <a:t>人口密度高之街道，例如：新崛江、西門町。</a:t>
                      </a:r>
                    </a:p>
                    <a:p>
                      <a:pPr marL="571500" lvl="0" indent="-571500"/>
                      <a:r>
                        <a:rPr lang="en-US" altLang="zh-TW" sz="1700" dirty="0" smtClean="0"/>
                        <a:t>2.</a:t>
                      </a:r>
                      <a:r>
                        <a:rPr lang="zh-TW" altLang="zh-TW" sz="1700" dirty="0" smtClean="0"/>
                        <a:t>官方網站。</a:t>
                      </a:r>
                    </a:p>
                    <a:p>
                      <a:pPr marL="571500" lvl="0" indent="-571500"/>
                      <a:r>
                        <a:rPr lang="en-US" altLang="zh-TW" sz="1700" dirty="0" smtClean="0"/>
                        <a:t>3.</a:t>
                      </a:r>
                      <a:r>
                        <a:rPr lang="zh-TW" altLang="zh-TW" sz="1700" dirty="0" smtClean="0"/>
                        <a:t>電視廣告。</a:t>
                      </a:r>
                    </a:p>
                    <a:p>
                      <a:pPr marL="571500" lvl="0" indent="-571500"/>
                      <a:r>
                        <a:rPr lang="en-US" altLang="zh-TW" sz="1700" dirty="0" smtClean="0"/>
                        <a:t>4.</a:t>
                      </a:r>
                      <a:r>
                        <a:rPr lang="zh-TW" altLang="zh-TW" sz="1700" dirty="0" smtClean="0"/>
                        <a:t>網路行銷。</a:t>
                      </a:r>
                      <a:endParaRPr lang="en-US" altLang="zh-TW" sz="1700" b="1" dirty="0" smtClean="0">
                        <a:solidFill>
                          <a:schemeClr val="accent1"/>
                        </a:solidFill>
                        <a:latin typeface="Agency FB" pitchFamily="34" charset="0"/>
                        <a:ea typeface="微軟正黑體" pitchFamily="34" charset="-12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572400" indent="-457200">
                        <a:spcAft>
                          <a:spcPts val="0"/>
                        </a:spcAft>
                      </a:pPr>
                      <a:r>
                        <a:rPr lang="en-US" sz="1700" kern="100" dirty="0" smtClean="0">
                          <a:effectLst/>
                        </a:rPr>
                        <a:t>1.</a:t>
                      </a:r>
                      <a:r>
                        <a:rPr lang="zh-TW" sz="1700" kern="100" dirty="0" smtClean="0">
                          <a:effectLst/>
                        </a:rPr>
                        <a:t>透過快樂兒童餐的玩具吸引大人帶著小孩來購買。</a:t>
                      </a:r>
                    </a:p>
                    <a:p>
                      <a:pPr marL="572400" indent="-457200">
                        <a:spcAft>
                          <a:spcPts val="0"/>
                        </a:spcAft>
                      </a:pPr>
                      <a:r>
                        <a:rPr lang="en-US" sz="1700" kern="100" dirty="0" smtClean="0">
                          <a:effectLst/>
                        </a:rPr>
                        <a:t>2.</a:t>
                      </a:r>
                      <a:r>
                        <a:rPr lang="zh-TW" sz="1700" kern="100" dirty="0" smtClean="0">
                          <a:effectLst/>
                        </a:rPr>
                        <a:t>請明星羅志祥來代言，只要唱跳即可獲得大麥克買一送一，來引起網路話題。</a:t>
                      </a:r>
                    </a:p>
                    <a:p>
                      <a:pPr marL="572400" indent="-457200">
                        <a:spcAft>
                          <a:spcPts val="0"/>
                        </a:spcAft>
                      </a:pPr>
                      <a:r>
                        <a:rPr lang="en-US" sz="1700" kern="100" dirty="0" smtClean="0">
                          <a:effectLst/>
                        </a:rPr>
                        <a:t>3.</a:t>
                      </a:r>
                      <a:r>
                        <a:rPr lang="zh-TW" sz="1700" kern="100" dirty="0" smtClean="0">
                          <a:effectLst/>
                        </a:rPr>
                        <a:t>以小小店長的方式，吸引小朋友來了解麥當勞的經營模式與概念。</a:t>
                      </a:r>
                    </a:p>
                    <a:p>
                      <a:pPr marL="572400" indent="-457200">
                        <a:spcAft>
                          <a:spcPts val="0"/>
                        </a:spcAft>
                      </a:pPr>
                      <a:r>
                        <a:rPr lang="en-US" sz="1700" kern="100" dirty="0" smtClean="0">
                          <a:effectLst/>
                        </a:rPr>
                        <a:t>4. </a:t>
                      </a:r>
                      <a:r>
                        <a:rPr lang="zh-TW" sz="1700" kern="100" dirty="0" smtClean="0">
                          <a:effectLst/>
                        </a:rPr>
                        <a:t>利用電視廣告和網路行銷吸引更多消費者購買麥當勞。</a:t>
                      </a:r>
                      <a:endParaRPr lang="zh-TW" sz="1700" kern="100" dirty="0">
                        <a:solidFill>
                          <a:schemeClr val="accent1"/>
                        </a:solidFill>
                        <a:effectLst/>
                        <a:latin typeface="Agency FB" pitchFamily="34" charset="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2268538" y="25400"/>
            <a:ext cx="38909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4800">
                <a:solidFill>
                  <a:schemeClr val="accent1"/>
                </a:solidFill>
                <a:latin typeface="Agency FB" pitchFamily="34" charset="0"/>
              </a:rPr>
              <a:t>（三）</a:t>
            </a:r>
            <a:r>
              <a:rPr kumimoji="0" lang="en-US" altLang="zh-TW" sz="4800">
                <a:solidFill>
                  <a:schemeClr val="accent1"/>
                </a:solidFill>
                <a:latin typeface="Agency FB" pitchFamily="34" charset="0"/>
              </a:rPr>
              <a:t>4P</a:t>
            </a:r>
            <a:r>
              <a:rPr kumimoji="0" lang="zh-TW" altLang="en-US" sz="4800">
                <a:solidFill>
                  <a:schemeClr val="accent1"/>
                </a:solidFill>
                <a:latin typeface="Agency FB" pitchFamily="34" charset="0"/>
              </a:rPr>
              <a:t>策略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1239">
            <a:off x="6659563" y="692150"/>
            <a:ext cx="224155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圖片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圖片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90488" y="260350"/>
            <a:ext cx="8963025" cy="1662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zh-TW" sz="4800" b="1" dirty="0">
                <a:solidFill>
                  <a:schemeClr val="tx2">
                    <a:lumMod val="75000"/>
                  </a:schemeClr>
                </a:solidFill>
                <a:latin typeface="+mn-lt"/>
                <a:ea typeface="華康方圓體W7(P)"/>
              </a:rPr>
              <a:t>四、</a:t>
            </a:r>
            <a:r>
              <a:rPr kumimoji="0" lang="en-US" altLang="zh-TW" sz="4800" b="1" dirty="0">
                <a:solidFill>
                  <a:schemeClr val="tx2">
                    <a:lumMod val="75000"/>
                  </a:schemeClr>
                </a:solidFill>
                <a:latin typeface="Agency FB" pitchFamily="34" charset="0"/>
                <a:ea typeface="華康方圓體W7(P)"/>
              </a:rPr>
              <a:t>SWOT</a:t>
            </a:r>
            <a:r>
              <a:rPr kumimoji="0" lang="zh-TW" altLang="en-US" sz="4800" b="1">
                <a:solidFill>
                  <a:schemeClr val="tx2">
                    <a:lumMod val="75000"/>
                  </a:schemeClr>
                </a:solidFill>
                <a:latin typeface="Agency FB" pitchFamily="34" charset="0"/>
                <a:ea typeface="華康方圓體W7(P)"/>
              </a:rPr>
              <a:t>分析</a:t>
            </a:r>
            <a:endParaRPr kumimoji="0" lang="zh-TW" altLang="zh-TW" sz="4800" b="1" dirty="0">
              <a:solidFill>
                <a:schemeClr val="tx2">
                  <a:lumMod val="75000"/>
                </a:schemeClr>
              </a:solidFill>
              <a:latin typeface="Agency FB" pitchFamily="34" charset="0"/>
              <a:ea typeface="華康方圓體W7(P)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600" b="1" dirty="0">
                <a:latin typeface="+mn-lt"/>
                <a:ea typeface="華康方圓體W7(P)"/>
              </a:rPr>
              <a:t> </a:t>
            </a:r>
            <a:endParaRPr kumimoji="0" lang="zh-TW" altLang="zh-TW" sz="3600" b="1" dirty="0">
              <a:latin typeface="+mn-lt"/>
              <a:ea typeface="華康方圓體W7(P)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latin typeface="+mn-lt"/>
              <a:ea typeface="+mn-ea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50825" y="1090613"/>
          <a:ext cx="7129463" cy="5557837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767691"/>
                <a:gridCol w="3361772"/>
              </a:tblGrid>
              <a:tr h="4588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>
                          <a:solidFill>
                            <a:schemeClr val="bg1"/>
                          </a:solidFill>
                          <a:latin typeface="Agency FB" pitchFamily="34" charset="0"/>
                          <a:ea typeface="微軟正黑體" pitchFamily="34" charset="-120"/>
                        </a:rPr>
                        <a:t>Strengths</a:t>
                      </a:r>
                      <a:r>
                        <a:rPr lang="zh-TW" altLang="zh-TW" sz="180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優勢</a:t>
                      </a:r>
                    </a:p>
                  </a:txBody>
                  <a:tcPr marL="91449" marR="9144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bg1"/>
                          </a:solidFill>
                          <a:latin typeface="Agency FB" pitchFamily="34" charset="0"/>
                          <a:ea typeface="微軟正黑體" pitchFamily="34" charset="-120"/>
                        </a:rPr>
                        <a:t>Weaknesses</a:t>
                      </a:r>
                      <a:r>
                        <a:rPr lang="zh-TW" altLang="zh-TW" sz="1800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劣勢</a:t>
                      </a:r>
                      <a:endParaRPr lang="zh-TW" altLang="en-US" sz="1800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9" marR="91449" marT="45719" marB="45719"/>
                </a:tc>
              </a:tr>
              <a:tr h="2829350">
                <a:tc>
                  <a:txBody>
                    <a:bodyPr/>
                    <a:lstStyle/>
                    <a:p>
                      <a:pPr marL="360000" lvl="0" indent="-571500"/>
                      <a:r>
                        <a:rPr lang="en-US" altLang="zh-TW" sz="1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</a:t>
                      </a:r>
                      <a:r>
                        <a:rPr lang="zh-TW" altLang="zh-TW" sz="1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嚴選優質在地農產，全程嚴控溫度配送。</a:t>
                      </a:r>
                    </a:p>
                    <a:p>
                      <a:pPr marL="360000" lvl="0" indent="-571500"/>
                      <a:r>
                        <a:rPr lang="en-US" altLang="zh-TW" sz="1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2.</a:t>
                      </a:r>
                      <a:r>
                        <a:rPr lang="zh-TW" altLang="zh-TW" sz="1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嚴守食品業最高標準生產，既安全又美味。</a:t>
                      </a:r>
                      <a:endParaRPr lang="en-US" altLang="zh-TW" sz="180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360000" lvl="0" indent="-571500"/>
                      <a:r>
                        <a:rPr lang="en-US" altLang="zh-TW" sz="1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3.</a:t>
                      </a:r>
                      <a:r>
                        <a:rPr lang="zh-TW" altLang="zh-TW" sz="1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季節性與節慶推出新產品，淡季推出優惠卷。</a:t>
                      </a:r>
                    </a:p>
                    <a:p>
                      <a:pPr marL="360000" lvl="0" indent="-571500"/>
                      <a:r>
                        <a:rPr lang="en-US" altLang="zh-TW" sz="1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4.</a:t>
                      </a:r>
                      <a:r>
                        <a:rPr lang="zh-TW" altLang="zh-TW" sz="1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常以知名明星廣告吸引民眾目光。</a:t>
                      </a:r>
                    </a:p>
                    <a:p>
                      <a:pPr marL="360000"/>
                      <a:endParaRPr lang="zh-TW" altLang="en-US" sz="18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9" marR="91449" marT="45719" marB="45719"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0000" indent="-457200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Calibri"/>
                        </a:rPr>
                        <a:t>1.</a:t>
                      </a:r>
                      <a:r>
                        <a:rPr lang="zh-TW" sz="1800" kern="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Calibri"/>
                        </a:rPr>
                        <a:t>尖峰時刻的人員控管不穩定。</a:t>
                      </a:r>
                      <a:endParaRPr lang="zh-TW" sz="1800" kern="1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marL="360000" indent="-457200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Calibri"/>
                        </a:rPr>
                        <a:t>2.</a:t>
                      </a:r>
                      <a:r>
                        <a:rPr lang="zh-TW" sz="1800" kern="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Calibri"/>
                        </a:rPr>
                        <a:t>沒有設置兒童遊樂區的門市，小孩不易控制又危險。</a:t>
                      </a:r>
                      <a:endParaRPr lang="zh-TW" sz="1800" kern="1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marL="360000" indent="-457200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Calibri"/>
                        </a:rPr>
                        <a:t>3.</a:t>
                      </a:r>
                      <a:r>
                        <a:rPr lang="zh-TW" sz="1800" kern="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Calibri"/>
                        </a:rPr>
                        <a:t>臺灣中、老年人不易踏入麥當勞。</a:t>
                      </a:r>
                      <a:endParaRPr lang="zh-TW" sz="1800" kern="1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marL="360000" indent="-457200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Calibri"/>
                        </a:rPr>
                        <a:t>4.</a:t>
                      </a:r>
                      <a:r>
                        <a:rPr lang="zh-TW" sz="1800" kern="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Calibri"/>
                        </a:rPr>
                        <a:t>增加許多新速食品牌。</a:t>
                      </a:r>
                      <a:endParaRPr lang="zh-TW" sz="1800" kern="1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  <a:p>
                      <a:pPr marL="360000" indent="-457200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Calibri"/>
                        </a:rPr>
                        <a:t> </a:t>
                      </a:r>
                      <a:endParaRPr lang="zh-TW" sz="1600" kern="1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6" marR="68586" marT="0" marB="0">
                    <a:lnB w="9525" cap="flat" cmpd="sng" algn="ctr">
                      <a:noFill/>
                      <a:prstDash val="solid"/>
                    </a:lnB>
                  </a:tcPr>
                </a:tc>
              </a:tr>
              <a:tr h="45885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bg1"/>
                          </a:solidFill>
                          <a:latin typeface="Agency FB" pitchFamily="34" charset="0"/>
                          <a:ea typeface="微軟正黑體" pitchFamily="34" charset="-120"/>
                        </a:rPr>
                        <a:t>Opportunity</a:t>
                      </a:r>
                      <a:r>
                        <a:rPr lang="zh-TW" altLang="zh-TW" sz="1800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機會</a:t>
                      </a:r>
                      <a:endParaRPr lang="zh-TW" altLang="en-US" sz="1800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9" marR="91449" marT="45719" marB="45719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bg1"/>
                          </a:solidFill>
                          <a:latin typeface="Agency FB" pitchFamily="34" charset="0"/>
                          <a:ea typeface="微軟正黑體" pitchFamily="34" charset="-120"/>
                        </a:rPr>
                        <a:t>Threat</a:t>
                      </a:r>
                      <a:r>
                        <a:rPr lang="zh-TW" altLang="zh-TW" sz="1800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威脅</a:t>
                      </a:r>
                      <a:endParaRPr lang="zh-TW" altLang="en-US" sz="1800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9" marR="91449" marT="45719" marB="45719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1810771">
                <a:tc>
                  <a:txBody>
                    <a:bodyPr/>
                    <a:lstStyle/>
                    <a:p>
                      <a:pPr marL="360000" indent="-571500"/>
                      <a:r>
                        <a:rPr lang="en-US" altLang="zh-TW" sz="18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</a:t>
                      </a:r>
                      <a:r>
                        <a:rPr lang="zh-TW" altLang="zh-TW" sz="18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以當地的主食來研發新產品或口味。</a:t>
                      </a:r>
                      <a:endParaRPr lang="en-US" altLang="zh-TW" sz="1800" b="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360000" lvl="0" indent="-571500"/>
                      <a:r>
                        <a:rPr lang="en-US" altLang="zh-TW" sz="18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2.</a:t>
                      </a:r>
                      <a:r>
                        <a:rPr lang="zh-TW" altLang="zh-TW" sz="18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結盟合作企業。</a:t>
                      </a:r>
                      <a:endParaRPr lang="en-US" altLang="zh-TW" sz="1800" b="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360000" lvl="0" indent="-571500"/>
                      <a:r>
                        <a:rPr lang="en-US" altLang="zh-TW" sz="18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3.</a:t>
                      </a:r>
                      <a:r>
                        <a:rPr lang="zh-TW" altLang="zh-TW" sz="18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給消費者更多元的選擇。</a:t>
                      </a:r>
                      <a:endParaRPr lang="en-US" altLang="zh-TW" sz="1800" b="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360000"/>
                      <a:endParaRPr lang="zh-TW" altLang="en-US" sz="18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9" marR="91449" marT="45719" marB="45719">
                    <a:lnT w="9525" cap="flat" cmpd="sng" algn="ctr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71500" lvl="0" indent="-571500"/>
                      <a:r>
                        <a:rPr lang="en-US" altLang="zh-TW" sz="18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1.</a:t>
                      </a:r>
                      <a:r>
                        <a:rPr lang="zh-TW" altLang="zh-TW" sz="18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新競爭者的加入。</a:t>
                      </a:r>
                      <a:endParaRPr lang="en-US" altLang="zh-TW" sz="1800" b="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571500" lvl="0" indent="-571500"/>
                      <a:r>
                        <a:rPr lang="en-US" altLang="zh-TW" sz="18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2.</a:t>
                      </a:r>
                      <a:r>
                        <a:rPr lang="zh-TW" altLang="zh-TW" sz="18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健康意識抬頭。</a:t>
                      </a:r>
                    </a:p>
                    <a:p>
                      <a:pPr marL="571500" lvl="0" indent="-571500"/>
                      <a:r>
                        <a:rPr lang="en-US" altLang="zh-TW" sz="18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3.</a:t>
                      </a:r>
                      <a:r>
                        <a:rPr lang="zh-TW" altLang="zh-TW" sz="18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顧客對品牌信心不足。</a:t>
                      </a:r>
                    </a:p>
                    <a:p>
                      <a:pPr marL="571500" lvl="0" indent="-571500"/>
                      <a:r>
                        <a:rPr lang="en-US" altLang="zh-TW" sz="18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4.</a:t>
                      </a:r>
                      <a:r>
                        <a:rPr lang="zh-TW" altLang="zh-TW" sz="1800" b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原物料成本提高。</a:t>
                      </a:r>
                    </a:p>
                  </a:txBody>
                  <a:tcPr marL="91449" marR="91449" marT="45719" marB="45719">
                    <a:lnT w="9525" cap="flat" cmpd="sng" algn="ctr">
                      <a:noFill/>
                      <a:prstDash val="solid"/>
                    </a:lnT>
                  </a:tcPr>
                </a:tc>
              </a:tr>
            </a:tbl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4" b="6087"/>
          <a:stretch>
            <a:fillRect/>
          </a:stretch>
        </p:blipFill>
        <p:spPr bwMode="auto">
          <a:xfrm>
            <a:off x="7437438" y="385763"/>
            <a:ext cx="16002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4375 0.66944 C -0.82605 0.67245 -0.80834 0.67592 -0.79167 0.68472 C -0.79063 0.68541 -0.78091 0.68726 -0.78021 0.6875 C -0.77448 0.68912 -0.7691 0.69189 -0.76355 0.69444 C -0.75816 0.69675 -0.75244 0.69606 -0.74688 0.69722 C -0.73473 0.69976 -0.72257 0.70138 -0.71042 0.70416 C -0.55035 0.7037 -0.39028 0.7037 -0.23021 0.70277 C -0.21563 0.70277 -0.19862 0.69513 -0.18438 0.69166 C -0.18091 0.69074 -0.17396 0.68888 -0.17396 0.68888 C -0.17084 0.6868 -0.16737 0.68588 -0.16459 0.68333 C -0.16355 0.6824 -0.16355 0.68009 -0.1625 0.67916 C -0.15504 0.67152 -0.15869 0.67731 -0.15313 0.67361 C -0.14723 0.66967 -0.14219 0.66412 -0.13646 0.65972 C -0.13264 0.65671 -0.12605 0.64907 -0.12396 0.64722 C -0.11303 0.6375 -0.10244 0.62754 -0.09167 0.61805 C -0.08907 0.61273 -0.08577 0.6125 -0.0823 0.60833 C -0.079 0.60439 -0.07605 0.6 -0.07292 0.59583 C -0.0665 0.58726 -0.05764 0.58101 -0.05105 0.57222 C -0.04462 0.56365 -0.03716 0.54884 -0.03334 0.5375 C -0.03056 0.52916 -0.0316 0.52685 -0.02709 0.52083 C -0.02744 0.50879 -0.02744 0.49675 -0.02813 0.48472 C -0.02865 0.47615 -0.04931 0.46713 -0.05521 0.46527 C -0.06459 0.45694 -0.079 0.45648 -0.08959 0.45555 C -0.10105 0.45648 -0.1125 0.45717 -0.12396 0.45833 C -0.13299 0.45925 -0.14202 0.46365 -0.15105 0.46527 C -0.1724 0.46435 -0.18282 0.46226 -0.20209 0.46388 C -0.20487 0.46944 -0.20695 0.47592 -0.21042 0.48055 C -0.21007 0.4912 -0.21077 0.50208 -0.20938 0.5125 C -0.20903 0.51574 -0.2066 0.51805 -0.20521 0.52083 C -0.19862 0.53402 -0.1882 0.54884 -0.17605 0.55277 C -0.16823 0.56319 -0.14914 0.57037 -0.1375 0.57222 C -0.1224 0.58217 -0.10625 0.58495 -0.08959 0.5875 C -0.07084 0.58518 -0.05174 0.58564 -0.03334 0.58055 C -0.00087 0.57152 -0.05521 0.58078 -0.01667 0.575 C -0.00573 0.57129 -0.01858 0.57638 -0.00938 0.57083 C -0.0073 0.56967 -0.00313 0.56805 -0.00313 0.56805 C 0.00069 0.56296 0.0019 0.55717 0.0052 0.55138 C 0.01284 0.53773 0.02204 0.5243 0.02708 0.50833 C 0.03229 0.49166 0.0342 0.47291 0.0375 0.45555 C 0.03715 0.44004 0.04097 0.40879 0.03229 0.39166 C 0.03125 0.38611 0.03055 0.3824 0.02812 0.37777 C 0.02777 0.37546 0.02795 0.37291 0.02708 0.37083 C 0.02638 0.36898 0.02447 0.36851 0.02395 0.36666 C 0.01718 0.34629 0.02864 0.36851 0.01979 0.35277 C 0.01423 0.32338 0.00017 0.2956 3.05556E-6 0.26388 C -0.00035 0.17592 3.05556E-6 0.08796 3.05556E-6 1.11111E-6 " pathEditMode="relative" ptsTypes="fffffffffffffffffffffffffffffffffffffffffffff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82550"/>
            <a:ext cx="9337676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圖片 7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82550"/>
            <a:ext cx="9337676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82550"/>
            <a:ext cx="9337676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圖片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82550"/>
            <a:ext cx="9337676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 b="1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五、</a:t>
            </a:r>
            <a:r>
              <a:rPr lang="zh-TW" altLang="zh-TW" sz="4800" b="1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問卷調查</a:t>
            </a:r>
            <a:endParaRPr lang="zh-TW" altLang="en-US" sz="4800" b="1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18488" cy="3989388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zh-TW" sz="3600" b="1" dirty="0">
                <a:latin typeface="微軟正黑體" pitchFamily="34" charset="-120"/>
                <a:ea typeface="微軟正黑體" pitchFamily="34" charset="-120"/>
              </a:rPr>
              <a:t>問卷調查的時間為</a:t>
            </a: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2015</a:t>
            </a:r>
            <a:r>
              <a:rPr lang="zh-TW" altLang="zh-TW" sz="3600" b="1" dirty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zh-TW" sz="3600" b="1" dirty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31</a:t>
            </a:r>
            <a:r>
              <a:rPr lang="zh-TW" altLang="zh-TW" sz="3600" b="1" dirty="0">
                <a:latin typeface="微軟正黑體" pitchFamily="34" charset="-120"/>
                <a:ea typeface="微軟正黑體" pitchFamily="34" charset="-120"/>
              </a:rPr>
              <a:t>日，地點為高雄市前鎮區瑞隆路</a:t>
            </a: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432</a:t>
            </a:r>
            <a:r>
              <a:rPr lang="zh-TW" altLang="zh-TW" sz="3600" b="1" dirty="0">
                <a:latin typeface="微軟正黑體" pitchFamily="34" charset="-120"/>
                <a:ea typeface="微軟正黑體" pitchFamily="34" charset="-120"/>
              </a:rPr>
              <a:t>號麥當勞，以當天進入麥當勞的消費者為母群體，一人一分的方式發放，總計發出</a:t>
            </a: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100</a:t>
            </a:r>
            <a:r>
              <a:rPr lang="zh-TW" altLang="zh-TW" sz="3600" b="1" dirty="0">
                <a:latin typeface="微軟正黑體" pitchFamily="34" charset="-120"/>
                <a:ea typeface="微軟正黑體" pitchFamily="34" charset="-120"/>
              </a:rPr>
              <a:t>份問卷，無效問卷</a:t>
            </a: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zh-TW" sz="3600" b="1" dirty="0">
                <a:latin typeface="微軟正黑體" pitchFamily="34" charset="-120"/>
                <a:ea typeface="微軟正黑體" pitchFamily="34" charset="-120"/>
              </a:rPr>
              <a:t>份，回收率</a:t>
            </a: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94%</a:t>
            </a:r>
            <a:r>
              <a:rPr lang="zh-TW" altLang="zh-TW" sz="36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zh-TW" sz="36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zh-TW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</TotalTime>
  <Words>1769</Words>
  <Application>Microsoft Office PowerPoint</Application>
  <PresentationFormat>如螢幕大小 (4:3)</PresentationFormat>
  <Paragraphs>239</Paragraphs>
  <Slides>14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Office 佈景主題</vt:lpstr>
      <vt:lpstr>麥叔叔的行銷秘笈</vt:lpstr>
      <vt:lpstr>壹、前言</vt:lpstr>
      <vt:lpstr>PowerPoint 簡報</vt:lpstr>
      <vt:lpstr>貳、正文</vt:lpstr>
      <vt:lpstr>PowerPoint 簡報</vt:lpstr>
      <vt:lpstr>PowerPoint 簡報</vt:lpstr>
      <vt:lpstr>PowerPoint 簡報</vt:lpstr>
      <vt:lpstr>PowerPoint 簡報</vt:lpstr>
      <vt:lpstr>五、問卷調查</vt:lpstr>
      <vt:lpstr>（一）資料分析</vt:lpstr>
      <vt:lpstr>2. 對麥當勞的行銷活動 </vt:lpstr>
      <vt:lpstr>PowerPoint 簡報</vt:lpstr>
      <vt:lpstr>參●結論</vt:lpstr>
      <vt:lpstr>肆●引註資料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麥當勞的行銷企劃</dc:title>
  <dc:creator>USER</dc:creator>
  <cp:lastModifiedBy>wang</cp:lastModifiedBy>
  <cp:revision>95</cp:revision>
  <dcterms:created xsi:type="dcterms:W3CDTF">2014-12-23T06:01:30Z</dcterms:created>
  <dcterms:modified xsi:type="dcterms:W3CDTF">2015-05-08T00:26:13Z</dcterms:modified>
</cp:coreProperties>
</file>