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71" r:id="rId4"/>
    <p:sldId id="259" r:id="rId5"/>
    <p:sldId id="262" r:id="rId6"/>
    <p:sldId id="261" r:id="rId7"/>
    <p:sldId id="267" r:id="rId8"/>
    <p:sldId id="264" r:id="rId9"/>
    <p:sldId id="268" r:id="rId10"/>
    <p:sldId id="269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787" autoAdjust="0"/>
  </p:normalViewPr>
  <p:slideViewPr>
    <p:cSldViewPr>
      <p:cViewPr>
        <p:scale>
          <a:sx n="82" d="100"/>
          <a:sy n="82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C5C459-762E-4A90-9285-08C8A308C87C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</dgm:pt>
    <dgm:pt modelId="{4EEDFB86-2237-47DE-A215-EC883D46E2D9}">
      <dgm:prSet phldrT="[文字]" custT="1"/>
      <dgm:spPr/>
      <dgm:t>
        <a:bodyPr/>
        <a:lstStyle/>
        <a:p>
          <a:r>
            <a:rPr lang="zh-TW" altLang="en-US" sz="2500" dirty="0" smtClean="0">
              <a:latin typeface="+mn-ea"/>
              <a:ea typeface="+mn-ea"/>
            </a:rPr>
            <a:t>討論研究主題及內容 </a:t>
          </a:r>
          <a:endParaRPr lang="zh-TW" altLang="en-US" sz="2500" dirty="0">
            <a:latin typeface="+mn-ea"/>
            <a:ea typeface="+mn-ea"/>
          </a:endParaRPr>
        </a:p>
      </dgm:t>
    </dgm:pt>
    <dgm:pt modelId="{A04EC1F8-F26C-4C69-8A06-041AEC140877}" type="parTrans" cxnId="{6C37ECF2-94EA-4682-9422-A2458454D8B9}">
      <dgm:prSet/>
      <dgm:spPr/>
      <dgm:t>
        <a:bodyPr/>
        <a:lstStyle/>
        <a:p>
          <a:endParaRPr lang="zh-TW" altLang="en-US"/>
        </a:p>
      </dgm:t>
    </dgm:pt>
    <dgm:pt modelId="{AD3FDFD4-2746-4648-B3FE-7B7753667080}" type="sibTrans" cxnId="{6C37ECF2-94EA-4682-9422-A2458454D8B9}">
      <dgm:prSet/>
      <dgm:spPr/>
      <dgm:t>
        <a:bodyPr/>
        <a:lstStyle/>
        <a:p>
          <a:endParaRPr lang="zh-TW" altLang="en-US"/>
        </a:p>
      </dgm:t>
    </dgm:pt>
    <dgm:pt modelId="{82AAAEDE-0E54-46C4-9908-2E09F715F3C4}">
      <dgm:prSet phldrT="[文字]" custT="1"/>
      <dgm:spPr/>
      <dgm:t>
        <a:bodyPr/>
        <a:lstStyle/>
        <a:p>
          <a:r>
            <a:rPr lang="zh-TW" altLang="en-US" sz="2500" dirty="0" smtClean="0">
              <a:latin typeface="+mn-ea"/>
              <a:ea typeface="+mn-ea"/>
            </a:rPr>
            <a:t>收集資料 </a:t>
          </a:r>
          <a:endParaRPr lang="zh-TW" altLang="en-US" sz="2500" dirty="0">
            <a:latin typeface="+mn-ea"/>
            <a:ea typeface="+mn-ea"/>
          </a:endParaRPr>
        </a:p>
      </dgm:t>
    </dgm:pt>
    <dgm:pt modelId="{FB083400-5421-4623-A5F1-ABBFDB776F11}" type="parTrans" cxnId="{68A08362-3F18-4CEE-9808-AB9501FB6A5C}">
      <dgm:prSet/>
      <dgm:spPr/>
      <dgm:t>
        <a:bodyPr/>
        <a:lstStyle/>
        <a:p>
          <a:endParaRPr lang="zh-TW" altLang="en-US"/>
        </a:p>
      </dgm:t>
    </dgm:pt>
    <dgm:pt modelId="{404B5908-8A91-4B18-A78D-8F7CA60D68DA}" type="sibTrans" cxnId="{68A08362-3F18-4CEE-9808-AB9501FB6A5C}">
      <dgm:prSet/>
      <dgm:spPr/>
      <dgm:t>
        <a:bodyPr/>
        <a:lstStyle/>
        <a:p>
          <a:endParaRPr lang="zh-TW" altLang="en-US"/>
        </a:p>
      </dgm:t>
    </dgm:pt>
    <dgm:pt modelId="{08425AC9-26E7-4B63-82D7-51AE96A5D80B}">
      <dgm:prSet custT="1"/>
      <dgm:spPr/>
      <dgm:t>
        <a:bodyPr/>
        <a:lstStyle/>
        <a:p>
          <a:r>
            <a:rPr lang="zh-TW" altLang="en-US" sz="2500" dirty="0" smtClean="0">
              <a:latin typeface="+mn-ea"/>
              <a:ea typeface="+mn-ea"/>
            </a:rPr>
            <a:t>分析與比較 </a:t>
          </a:r>
          <a:endParaRPr lang="zh-TW" altLang="en-US" sz="2500" dirty="0">
            <a:latin typeface="+mn-ea"/>
            <a:ea typeface="+mn-ea"/>
          </a:endParaRPr>
        </a:p>
      </dgm:t>
    </dgm:pt>
    <dgm:pt modelId="{AF56CC79-C0B1-4FB3-BF32-F5F0CF151301}" type="parTrans" cxnId="{EBC1CEC6-A114-4A1C-B2D8-1885E9826E59}">
      <dgm:prSet/>
      <dgm:spPr/>
      <dgm:t>
        <a:bodyPr/>
        <a:lstStyle/>
        <a:p>
          <a:endParaRPr lang="zh-TW" altLang="en-US"/>
        </a:p>
      </dgm:t>
    </dgm:pt>
    <dgm:pt modelId="{2D818A22-1B49-45C7-930A-EDA6253DA923}" type="sibTrans" cxnId="{EBC1CEC6-A114-4A1C-B2D8-1885E9826E59}">
      <dgm:prSet/>
      <dgm:spPr/>
      <dgm:t>
        <a:bodyPr/>
        <a:lstStyle/>
        <a:p>
          <a:endParaRPr lang="zh-TW" altLang="en-US"/>
        </a:p>
      </dgm:t>
    </dgm:pt>
    <dgm:pt modelId="{F20E5C54-692C-4899-9060-E43582BF66B0}">
      <dgm:prSet custT="1"/>
      <dgm:spPr/>
      <dgm:t>
        <a:bodyPr/>
        <a:lstStyle/>
        <a:p>
          <a:r>
            <a:rPr lang="zh-TW" altLang="en-US" sz="2500" dirty="0">
              <a:latin typeface="+mn-ea"/>
              <a:ea typeface="+mn-ea"/>
            </a:rPr>
            <a:t>結    論</a:t>
          </a:r>
        </a:p>
      </dgm:t>
    </dgm:pt>
    <dgm:pt modelId="{5C0098F7-24F9-46A9-ADD5-34A5AFAC4ED2}" type="parTrans" cxnId="{F8F9B0CA-42A4-4B73-9FA2-96648094DE30}">
      <dgm:prSet/>
      <dgm:spPr/>
      <dgm:t>
        <a:bodyPr/>
        <a:lstStyle/>
        <a:p>
          <a:endParaRPr lang="zh-TW" altLang="en-US"/>
        </a:p>
      </dgm:t>
    </dgm:pt>
    <dgm:pt modelId="{023AF0B4-95CB-4F24-993D-F5F2873EC699}" type="sibTrans" cxnId="{F8F9B0CA-42A4-4B73-9FA2-96648094DE30}">
      <dgm:prSet/>
      <dgm:spPr/>
      <dgm:t>
        <a:bodyPr/>
        <a:lstStyle/>
        <a:p>
          <a:endParaRPr lang="zh-TW" altLang="en-US"/>
        </a:p>
      </dgm:t>
    </dgm:pt>
    <dgm:pt modelId="{B5272B4C-1830-4012-9F14-5ED3F40FDC79}">
      <dgm:prSet custT="1"/>
      <dgm:spPr/>
      <dgm:t>
        <a:bodyPr/>
        <a:lstStyle/>
        <a:p>
          <a:r>
            <a:rPr lang="zh-TW" altLang="en-US" sz="2500" dirty="0">
              <a:latin typeface="+mn-ea"/>
              <a:ea typeface="+mn-ea"/>
            </a:rPr>
            <a:t>整理資料</a:t>
          </a:r>
        </a:p>
      </dgm:t>
    </dgm:pt>
    <dgm:pt modelId="{E81A97BB-DA10-406E-878C-182C2A1AA5F2}" type="parTrans" cxnId="{65835ECB-21A6-45DA-BE81-91E3EDA61D03}">
      <dgm:prSet/>
      <dgm:spPr/>
      <dgm:t>
        <a:bodyPr/>
        <a:lstStyle/>
        <a:p>
          <a:endParaRPr lang="zh-TW" altLang="en-US"/>
        </a:p>
      </dgm:t>
    </dgm:pt>
    <dgm:pt modelId="{58E6D739-408A-4188-A1C0-A0184962577B}" type="sibTrans" cxnId="{65835ECB-21A6-45DA-BE81-91E3EDA61D03}">
      <dgm:prSet/>
      <dgm:spPr/>
      <dgm:t>
        <a:bodyPr/>
        <a:lstStyle/>
        <a:p>
          <a:endParaRPr lang="zh-TW" altLang="en-US"/>
        </a:p>
      </dgm:t>
    </dgm:pt>
    <dgm:pt modelId="{400DA0D6-CA32-49B3-86EE-46B9487EA316}" type="pres">
      <dgm:prSet presAssocID="{E0C5C459-762E-4A90-9285-08C8A308C87C}" presName="Name0" presStyleCnt="0">
        <dgm:presLayoutVars>
          <dgm:dir/>
          <dgm:animLvl val="lvl"/>
          <dgm:resizeHandles val="exact"/>
        </dgm:presLayoutVars>
      </dgm:prSet>
      <dgm:spPr/>
    </dgm:pt>
    <dgm:pt modelId="{279D65EF-A3AF-4354-8958-A6D291162E59}" type="pres">
      <dgm:prSet presAssocID="{F20E5C54-692C-4899-9060-E43582BF66B0}" presName="boxAndChildren" presStyleCnt="0"/>
      <dgm:spPr/>
    </dgm:pt>
    <dgm:pt modelId="{9F66DEE6-0752-4B39-8A99-0629EBEE20C7}" type="pres">
      <dgm:prSet presAssocID="{F20E5C54-692C-4899-9060-E43582BF66B0}" presName="parentTextBox" presStyleLbl="node1" presStyleIdx="0" presStyleCnt="5" custLinFactNeighborY="340"/>
      <dgm:spPr/>
      <dgm:t>
        <a:bodyPr/>
        <a:lstStyle/>
        <a:p>
          <a:endParaRPr lang="zh-TW" altLang="en-US"/>
        </a:p>
      </dgm:t>
    </dgm:pt>
    <dgm:pt modelId="{8B4C1987-2CD2-46A5-8F84-6835F96D11B9}" type="pres">
      <dgm:prSet presAssocID="{58E6D739-408A-4188-A1C0-A0184962577B}" presName="sp" presStyleCnt="0"/>
      <dgm:spPr/>
    </dgm:pt>
    <dgm:pt modelId="{E769D161-041B-46CD-A206-FA09510677DA}" type="pres">
      <dgm:prSet presAssocID="{B5272B4C-1830-4012-9F14-5ED3F40FDC79}" presName="arrowAndChildren" presStyleCnt="0"/>
      <dgm:spPr/>
    </dgm:pt>
    <dgm:pt modelId="{1BD6CDC1-EABF-4445-A757-537E73F371A0}" type="pres">
      <dgm:prSet presAssocID="{B5272B4C-1830-4012-9F14-5ED3F40FDC79}" presName="parentTextArrow" presStyleLbl="node1" presStyleIdx="1" presStyleCnt="5"/>
      <dgm:spPr/>
      <dgm:t>
        <a:bodyPr/>
        <a:lstStyle/>
        <a:p>
          <a:endParaRPr lang="zh-TW" altLang="en-US"/>
        </a:p>
      </dgm:t>
    </dgm:pt>
    <dgm:pt modelId="{CC2E5CC2-3980-4D17-A65E-B7EAD568B7E3}" type="pres">
      <dgm:prSet presAssocID="{2D818A22-1B49-45C7-930A-EDA6253DA923}" presName="sp" presStyleCnt="0"/>
      <dgm:spPr/>
    </dgm:pt>
    <dgm:pt modelId="{3BCF917B-8A06-42E7-83F9-87AEFDF2D660}" type="pres">
      <dgm:prSet presAssocID="{08425AC9-26E7-4B63-82D7-51AE96A5D80B}" presName="arrowAndChildren" presStyleCnt="0"/>
      <dgm:spPr/>
    </dgm:pt>
    <dgm:pt modelId="{2ADBBB31-F169-44E4-8575-AE0C7ECCBB18}" type="pres">
      <dgm:prSet presAssocID="{08425AC9-26E7-4B63-82D7-51AE96A5D80B}" presName="parentTextArrow" presStyleLbl="node1" presStyleIdx="2" presStyleCnt="5"/>
      <dgm:spPr/>
      <dgm:t>
        <a:bodyPr/>
        <a:lstStyle/>
        <a:p>
          <a:endParaRPr lang="zh-TW" altLang="en-US"/>
        </a:p>
      </dgm:t>
    </dgm:pt>
    <dgm:pt modelId="{5AAB2CBD-469E-454E-8019-42AF5D30F6DE}" type="pres">
      <dgm:prSet presAssocID="{404B5908-8A91-4B18-A78D-8F7CA60D68DA}" presName="sp" presStyleCnt="0"/>
      <dgm:spPr/>
    </dgm:pt>
    <dgm:pt modelId="{659BFC2D-28CC-4CFA-827A-ABFDA33B8C92}" type="pres">
      <dgm:prSet presAssocID="{82AAAEDE-0E54-46C4-9908-2E09F715F3C4}" presName="arrowAndChildren" presStyleCnt="0"/>
      <dgm:spPr/>
    </dgm:pt>
    <dgm:pt modelId="{306087A9-B15E-456E-B27E-A480E3104DFB}" type="pres">
      <dgm:prSet presAssocID="{82AAAEDE-0E54-46C4-9908-2E09F715F3C4}" presName="parentTextArrow" presStyleLbl="node1" presStyleIdx="3" presStyleCnt="5"/>
      <dgm:spPr/>
      <dgm:t>
        <a:bodyPr/>
        <a:lstStyle/>
        <a:p>
          <a:endParaRPr lang="zh-TW" altLang="en-US"/>
        </a:p>
      </dgm:t>
    </dgm:pt>
    <dgm:pt modelId="{CB4AC5B2-54E1-44E2-AA85-924A56A70B38}" type="pres">
      <dgm:prSet presAssocID="{AD3FDFD4-2746-4648-B3FE-7B7753667080}" presName="sp" presStyleCnt="0"/>
      <dgm:spPr/>
    </dgm:pt>
    <dgm:pt modelId="{4984321F-7215-4878-99AD-B32A21B2DD52}" type="pres">
      <dgm:prSet presAssocID="{4EEDFB86-2237-47DE-A215-EC883D46E2D9}" presName="arrowAndChildren" presStyleCnt="0"/>
      <dgm:spPr/>
    </dgm:pt>
    <dgm:pt modelId="{7538A11D-EF64-4DF5-9D14-B64E1D5F1EBA}" type="pres">
      <dgm:prSet presAssocID="{4EEDFB86-2237-47DE-A215-EC883D46E2D9}" presName="parentTextArrow" presStyleLbl="node1" presStyleIdx="4" presStyleCnt="5" custLinFactNeighborX="-2874" custLinFactNeighborY="-221"/>
      <dgm:spPr/>
      <dgm:t>
        <a:bodyPr/>
        <a:lstStyle/>
        <a:p>
          <a:endParaRPr lang="zh-TW" altLang="en-US"/>
        </a:p>
      </dgm:t>
    </dgm:pt>
  </dgm:ptLst>
  <dgm:cxnLst>
    <dgm:cxn modelId="{89D8B3F6-1339-4B7F-A098-3CB5D009E16C}" type="presOf" srcId="{08425AC9-26E7-4B63-82D7-51AE96A5D80B}" destId="{2ADBBB31-F169-44E4-8575-AE0C7ECCBB18}" srcOrd="0" destOrd="0" presId="urn:microsoft.com/office/officeart/2005/8/layout/process4"/>
    <dgm:cxn modelId="{EBC1CEC6-A114-4A1C-B2D8-1885E9826E59}" srcId="{E0C5C459-762E-4A90-9285-08C8A308C87C}" destId="{08425AC9-26E7-4B63-82D7-51AE96A5D80B}" srcOrd="2" destOrd="0" parTransId="{AF56CC79-C0B1-4FB3-BF32-F5F0CF151301}" sibTransId="{2D818A22-1B49-45C7-930A-EDA6253DA923}"/>
    <dgm:cxn modelId="{F8F9B0CA-42A4-4B73-9FA2-96648094DE30}" srcId="{E0C5C459-762E-4A90-9285-08C8A308C87C}" destId="{F20E5C54-692C-4899-9060-E43582BF66B0}" srcOrd="4" destOrd="0" parTransId="{5C0098F7-24F9-46A9-ADD5-34A5AFAC4ED2}" sibTransId="{023AF0B4-95CB-4F24-993D-F5F2873EC699}"/>
    <dgm:cxn modelId="{243B3D71-58DA-4F05-A947-46E7C5EE300A}" type="presOf" srcId="{F20E5C54-692C-4899-9060-E43582BF66B0}" destId="{9F66DEE6-0752-4B39-8A99-0629EBEE20C7}" srcOrd="0" destOrd="0" presId="urn:microsoft.com/office/officeart/2005/8/layout/process4"/>
    <dgm:cxn modelId="{6C37ECF2-94EA-4682-9422-A2458454D8B9}" srcId="{E0C5C459-762E-4A90-9285-08C8A308C87C}" destId="{4EEDFB86-2237-47DE-A215-EC883D46E2D9}" srcOrd="0" destOrd="0" parTransId="{A04EC1F8-F26C-4C69-8A06-041AEC140877}" sibTransId="{AD3FDFD4-2746-4648-B3FE-7B7753667080}"/>
    <dgm:cxn modelId="{4EE0CDD2-861F-4AC9-BBF4-9F01163B68B2}" type="presOf" srcId="{82AAAEDE-0E54-46C4-9908-2E09F715F3C4}" destId="{306087A9-B15E-456E-B27E-A480E3104DFB}" srcOrd="0" destOrd="0" presId="urn:microsoft.com/office/officeart/2005/8/layout/process4"/>
    <dgm:cxn modelId="{BFD055A6-E5BE-4570-BA67-669610FBE72F}" type="presOf" srcId="{B5272B4C-1830-4012-9F14-5ED3F40FDC79}" destId="{1BD6CDC1-EABF-4445-A757-537E73F371A0}" srcOrd="0" destOrd="0" presId="urn:microsoft.com/office/officeart/2005/8/layout/process4"/>
    <dgm:cxn modelId="{68A08362-3F18-4CEE-9808-AB9501FB6A5C}" srcId="{E0C5C459-762E-4A90-9285-08C8A308C87C}" destId="{82AAAEDE-0E54-46C4-9908-2E09F715F3C4}" srcOrd="1" destOrd="0" parTransId="{FB083400-5421-4623-A5F1-ABBFDB776F11}" sibTransId="{404B5908-8A91-4B18-A78D-8F7CA60D68DA}"/>
    <dgm:cxn modelId="{65835ECB-21A6-45DA-BE81-91E3EDA61D03}" srcId="{E0C5C459-762E-4A90-9285-08C8A308C87C}" destId="{B5272B4C-1830-4012-9F14-5ED3F40FDC79}" srcOrd="3" destOrd="0" parTransId="{E81A97BB-DA10-406E-878C-182C2A1AA5F2}" sibTransId="{58E6D739-408A-4188-A1C0-A0184962577B}"/>
    <dgm:cxn modelId="{3DE5FDC8-7C92-4566-A273-81961ABC030D}" type="presOf" srcId="{4EEDFB86-2237-47DE-A215-EC883D46E2D9}" destId="{7538A11D-EF64-4DF5-9D14-B64E1D5F1EBA}" srcOrd="0" destOrd="0" presId="urn:microsoft.com/office/officeart/2005/8/layout/process4"/>
    <dgm:cxn modelId="{969A8573-EEE9-4E0F-BB05-21788E499E27}" type="presOf" srcId="{E0C5C459-762E-4A90-9285-08C8A308C87C}" destId="{400DA0D6-CA32-49B3-86EE-46B9487EA316}" srcOrd="0" destOrd="0" presId="urn:microsoft.com/office/officeart/2005/8/layout/process4"/>
    <dgm:cxn modelId="{61D3BD3A-06AE-40AE-88EB-E1B8B61B73F7}" type="presParOf" srcId="{400DA0D6-CA32-49B3-86EE-46B9487EA316}" destId="{279D65EF-A3AF-4354-8958-A6D291162E59}" srcOrd="0" destOrd="0" presId="urn:microsoft.com/office/officeart/2005/8/layout/process4"/>
    <dgm:cxn modelId="{30D4B185-3C22-496A-B0CE-CA197FBAF8AD}" type="presParOf" srcId="{279D65EF-A3AF-4354-8958-A6D291162E59}" destId="{9F66DEE6-0752-4B39-8A99-0629EBEE20C7}" srcOrd="0" destOrd="0" presId="urn:microsoft.com/office/officeart/2005/8/layout/process4"/>
    <dgm:cxn modelId="{5325F931-0160-49B4-8CDB-4F36CF14C6FE}" type="presParOf" srcId="{400DA0D6-CA32-49B3-86EE-46B9487EA316}" destId="{8B4C1987-2CD2-46A5-8F84-6835F96D11B9}" srcOrd="1" destOrd="0" presId="urn:microsoft.com/office/officeart/2005/8/layout/process4"/>
    <dgm:cxn modelId="{5E80D277-A9FB-4777-B153-CB609556EFDA}" type="presParOf" srcId="{400DA0D6-CA32-49B3-86EE-46B9487EA316}" destId="{E769D161-041B-46CD-A206-FA09510677DA}" srcOrd="2" destOrd="0" presId="urn:microsoft.com/office/officeart/2005/8/layout/process4"/>
    <dgm:cxn modelId="{CE8A98E9-115C-45D7-B12D-10F3888973B0}" type="presParOf" srcId="{E769D161-041B-46CD-A206-FA09510677DA}" destId="{1BD6CDC1-EABF-4445-A757-537E73F371A0}" srcOrd="0" destOrd="0" presId="urn:microsoft.com/office/officeart/2005/8/layout/process4"/>
    <dgm:cxn modelId="{DEC4461E-7A19-4BFC-B3D1-E4FE3DF924A2}" type="presParOf" srcId="{400DA0D6-CA32-49B3-86EE-46B9487EA316}" destId="{CC2E5CC2-3980-4D17-A65E-B7EAD568B7E3}" srcOrd="3" destOrd="0" presId="urn:microsoft.com/office/officeart/2005/8/layout/process4"/>
    <dgm:cxn modelId="{E3C9BC86-7518-470C-B6EC-C940592D0A41}" type="presParOf" srcId="{400DA0D6-CA32-49B3-86EE-46B9487EA316}" destId="{3BCF917B-8A06-42E7-83F9-87AEFDF2D660}" srcOrd="4" destOrd="0" presId="urn:microsoft.com/office/officeart/2005/8/layout/process4"/>
    <dgm:cxn modelId="{13840505-1C7A-4E02-BB6B-D5ED4F3DB566}" type="presParOf" srcId="{3BCF917B-8A06-42E7-83F9-87AEFDF2D660}" destId="{2ADBBB31-F169-44E4-8575-AE0C7ECCBB18}" srcOrd="0" destOrd="0" presId="urn:microsoft.com/office/officeart/2005/8/layout/process4"/>
    <dgm:cxn modelId="{D38ED448-C046-49BC-AC77-6E38ACF5E808}" type="presParOf" srcId="{400DA0D6-CA32-49B3-86EE-46B9487EA316}" destId="{5AAB2CBD-469E-454E-8019-42AF5D30F6DE}" srcOrd="5" destOrd="0" presId="urn:microsoft.com/office/officeart/2005/8/layout/process4"/>
    <dgm:cxn modelId="{0AE832D5-169B-48EB-B9C5-10E3C7B40E91}" type="presParOf" srcId="{400DA0D6-CA32-49B3-86EE-46B9487EA316}" destId="{659BFC2D-28CC-4CFA-827A-ABFDA33B8C92}" srcOrd="6" destOrd="0" presId="urn:microsoft.com/office/officeart/2005/8/layout/process4"/>
    <dgm:cxn modelId="{7825F49C-EB5D-4578-9774-320BBBDD68DC}" type="presParOf" srcId="{659BFC2D-28CC-4CFA-827A-ABFDA33B8C92}" destId="{306087A9-B15E-456E-B27E-A480E3104DFB}" srcOrd="0" destOrd="0" presId="urn:microsoft.com/office/officeart/2005/8/layout/process4"/>
    <dgm:cxn modelId="{82620709-85F2-4D48-B325-03CA01FB1A1C}" type="presParOf" srcId="{400DA0D6-CA32-49B3-86EE-46B9487EA316}" destId="{CB4AC5B2-54E1-44E2-AA85-924A56A70B38}" srcOrd="7" destOrd="0" presId="urn:microsoft.com/office/officeart/2005/8/layout/process4"/>
    <dgm:cxn modelId="{E337B49A-096D-46ED-BD3F-B57337F44C94}" type="presParOf" srcId="{400DA0D6-CA32-49B3-86EE-46B9487EA316}" destId="{4984321F-7215-4878-99AD-B32A21B2DD52}" srcOrd="8" destOrd="0" presId="urn:microsoft.com/office/officeart/2005/8/layout/process4"/>
    <dgm:cxn modelId="{88C4E0D5-5062-4022-8F52-877399BBA22F}" type="presParOf" srcId="{4984321F-7215-4878-99AD-B32A21B2DD52}" destId="{7538A11D-EF64-4DF5-9D14-B64E1D5F1EB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66DEE6-0752-4B39-8A99-0629EBEE20C7}">
      <dsp:nvSpPr>
        <dsp:cNvPr id="0" name=""/>
        <dsp:cNvSpPr/>
      </dsp:nvSpPr>
      <dsp:spPr>
        <a:xfrm>
          <a:off x="0" y="2691998"/>
          <a:ext cx="6264695" cy="4413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>
              <a:latin typeface="+mn-ea"/>
              <a:ea typeface="+mn-ea"/>
            </a:rPr>
            <a:t>結    論</a:t>
          </a:r>
        </a:p>
      </dsp:txBody>
      <dsp:txXfrm>
        <a:off x="0" y="2691998"/>
        <a:ext cx="6264695" cy="441399"/>
      </dsp:txXfrm>
    </dsp:sp>
    <dsp:sp modelId="{1BD6CDC1-EABF-4445-A757-537E73F371A0}">
      <dsp:nvSpPr>
        <dsp:cNvPr id="0" name=""/>
        <dsp:cNvSpPr/>
      </dsp:nvSpPr>
      <dsp:spPr>
        <a:xfrm rot="10800000">
          <a:off x="0" y="2018250"/>
          <a:ext cx="6264695" cy="67887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>
              <a:latin typeface="+mn-ea"/>
              <a:ea typeface="+mn-ea"/>
            </a:rPr>
            <a:t>整理資料</a:t>
          </a:r>
        </a:p>
      </dsp:txBody>
      <dsp:txXfrm rot="10800000">
        <a:off x="0" y="2018250"/>
        <a:ext cx="6264695" cy="441110"/>
      </dsp:txXfrm>
    </dsp:sp>
    <dsp:sp modelId="{2ADBBB31-F169-44E4-8575-AE0C7ECCBB18}">
      <dsp:nvSpPr>
        <dsp:cNvPr id="0" name=""/>
        <dsp:cNvSpPr/>
      </dsp:nvSpPr>
      <dsp:spPr>
        <a:xfrm rot="10800000">
          <a:off x="0" y="1345999"/>
          <a:ext cx="6264695" cy="67887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>
              <a:latin typeface="+mn-ea"/>
              <a:ea typeface="+mn-ea"/>
            </a:rPr>
            <a:t>分析與比較 </a:t>
          </a:r>
          <a:endParaRPr lang="zh-TW" altLang="en-US" sz="2500" kern="1200" dirty="0">
            <a:latin typeface="+mn-ea"/>
            <a:ea typeface="+mn-ea"/>
          </a:endParaRPr>
        </a:p>
      </dsp:txBody>
      <dsp:txXfrm rot="10800000">
        <a:off x="0" y="1345999"/>
        <a:ext cx="6264695" cy="441110"/>
      </dsp:txXfrm>
    </dsp:sp>
    <dsp:sp modelId="{306087A9-B15E-456E-B27E-A480E3104DFB}">
      <dsp:nvSpPr>
        <dsp:cNvPr id="0" name=""/>
        <dsp:cNvSpPr/>
      </dsp:nvSpPr>
      <dsp:spPr>
        <a:xfrm rot="10800000">
          <a:off x="0" y="673748"/>
          <a:ext cx="6264695" cy="67887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>
              <a:latin typeface="+mn-ea"/>
              <a:ea typeface="+mn-ea"/>
            </a:rPr>
            <a:t>收集資料 </a:t>
          </a:r>
          <a:endParaRPr lang="zh-TW" altLang="en-US" sz="2500" kern="1200" dirty="0">
            <a:latin typeface="+mn-ea"/>
            <a:ea typeface="+mn-ea"/>
          </a:endParaRPr>
        </a:p>
      </dsp:txBody>
      <dsp:txXfrm rot="10800000">
        <a:off x="0" y="673748"/>
        <a:ext cx="6264695" cy="441110"/>
      </dsp:txXfrm>
    </dsp:sp>
    <dsp:sp modelId="{7538A11D-EF64-4DF5-9D14-B64E1D5F1EBA}">
      <dsp:nvSpPr>
        <dsp:cNvPr id="0" name=""/>
        <dsp:cNvSpPr/>
      </dsp:nvSpPr>
      <dsp:spPr>
        <a:xfrm rot="10800000">
          <a:off x="0" y="0"/>
          <a:ext cx="6264695" cy="67887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>
              <a:latin typeface="+mn-ea"/>
              <a:ea typeface="+mn-ea"/>
            </a:rPr>
            <a:t>討論研究主題及內容 </a:t>
          </a:r>
          <a:endParaRPr lang="zh-TW" altLang="en-US" sz="2500" kern="1200" dirty="0">
            <a:latin typeface="+mn-ea"/>
            <a:ea typeface="+mn-ea"/>
          </a:endParaRPr>
        </a:p>
      </dsp:txBody>
      <dsp:txXfrm rot="10800000">
        <a:off x="0" y="0"/>
        <a:ext cx="6264695" cy="4411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092F4-92F1-449E-A39C-1E891389AFC6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CC7CD-39E7-4213-B021-9FF25D9292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2486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CC7CD-39E7-4213-B021-9FF25D929289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241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13" name="Freeform 12"/>
          <p:cNvSpPr/>
          <p:nvPr/>
        </p:nvSpPr>
        <p:spPr>
          <a:xfrm>
            <a:off x="-8467" y="-16933"/>
            <a:ext cx="8754534" cy="6451600"/>
          </a:xfrm>
          <a:custGeom>
            <a:avLst/>
            <a:gdLst/>
            <a:ahLst/>
            <a:cxnLst/>
            <a:rect l="l" t="t" r="r" b="b"/>
            <a:pathLst>
              <a:path w="8754534" h="6451600">
                <a:moveTo>
                  <a:pt x="8373534" y="0"/>
                </a:moveTo>
                <a:lnTo>
                  <a:pt x="8754534" y="5994400"/>
                </a:lnTo>
                <a:lnTo>
                  <a:pt x="0" y="6451600"/>
                </a:lnTo>
                <a:lnTo>
                  <a:pt x="0" y="0"/>
                </a:lnTo>
                <a:lnTo>
                  <a:pt x="8373534" y="0"/>
                </a:lnTo>
                <a:close/>
              </a:path>
            </a:pathLst>
          </a:custGeom>
          <a:ln>
            <a:noFill/>
          </a:ln>
          <a:effectLst>
            <a:outerShdw blurRad="98425" dist="76200" dir="4380000" algn="tl" rotWithShape="0">
              <a:srgbClr val="00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Freeform 22"/>
          <p:cNvSpPr/>
          <p:nvPr/>
        </p:nvSpPr>
        <p:spPr>
          <a:xfrm>
            <a:off x="-10379" y="4445000"/>
            <a:ext cx="8464695" cy="1715811"/>
          </a:xfrm>
          <a:custGeom>
            <a:avLst/>
            <a:gdLst/>
            <a:ahLst/>
            <a:cxnLst/>
            <a:rect l="l" t="t" r="r" b="b"/>
            <a:pathLst>
              <a:path w="8428428" h="1878553">
                <a:moveTo>
                  <a:pt x="0" y="438229"/>
                </a:moveTo>
                <a:lnTo>
                  <a:pt x="8343246" y="0"/>
                </a:lnTo>
                <a:lnTo>
                  <a:pt x="8428428" y="1424838"/>
                </a:lnTo>
                <a:lnTo>
                  <a:pt x="7515" y="1878553"/>
                </a:lnTo>
                <a:lnTo>
                  <a:pt x="0" y="438229"/>
                </a:ln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 28"/>
          <p:cNvSpPr/>
          <p:nvPr/>
        </p:nvSpPr>
        <p:spPr>
          <a:xfrm>
            <a:off x="-2864" y="0"/>
            <a:ext cx="5811235" cy="321615"/>
          </a:xfrm>
          <a:custGeom>
            <a:avLst/>
            <a:gdLst/>
            <a:ahLst/>
            <a:cxnLst/>
            <a:rect l="l" t="t" r="r" b="b"/>
            <a:pathLst>
              <a:path w="5811235" h="321615">
                <a:moveTo>
                  <a:pt x="0" y="0"/>
                </a:moveTo>
                <a:lnTo>
                  <a:pt x="5811235" y="0"/>
                </a:lnTo>
                <a:lnTo>
                  <a:pt x="1" y="321615"/>
                </a:lnTo>
                <a:cubicBezTo>
                  <a:pt x="1" y="214410"/>
                  <a:pt x="0" y="107205"/>
                  <a:pt x="0" y="0"/>
                </a:cubicBezTo>
                <a:close/>
              </a:path>
            </a:pathLst>
          </a:custGeom>
          <a:gradFill flip="none" rotWithShape="1">
            <a:gsLst>
              <a:gs pos="34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Freeform 29"/>
          <p:cNvSpPr/>
          <p:nvPr/>
        </p:nvSpPr>
        <p:spPr>
          <a:xfrm rot="21420000">
            <a:off x="-170768" y="213023"/>
            <a:ext cx="8480534" cy="5746008"/>
          </a:xfrm>
          <a:custGeom>
            <a:avLst/>
            <a:gdLst/>
            <a:ahLst/>
            <a:cxnLst/>
            <a:rect l="l" t="t" r="r" b="b"/>
            <a:pathLst>
              <a:path w="11307378" h="5746008">
                <a:moveTo>
                  <a:pt x="11270997" y="0"/>
                </a:moveTo>
                <a:lnTo>
                  <a:pt x="11307378" y="5746008"/>
                </a:lnTo>
                <a:lnTo>
                  <a:pt x="1" y="5743137"/>
                </a:lnTo>
              </a:path>
            </a:pathLst>
          </a:custGeom>
          <a:ln w="825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20000">
            <a:off x="451416" y="668338"/>
            <a:ext cx="7533524" cy="2766528"/>
          </a:xfrm>
        </p:spPr>
        <p:txBody>
          <a:bodyPr anchor="b">
            <a:normAutofit/>
          </a:bodyPr>
          <a:lstStyle>
            <a:lvl1pPr algn="r">
              <a:defRPr sz="7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420000">
            <a:off x="554462" y="3446830"/>
            <a:ext cx="7512060" cy="550333"/>
          </a:xfrm>
        </p:spPr>
        <p:txBody>
          <a:bodyPr anchor="t">
            <a:noAutofit/>
          </a:bodyPr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1420000">
            <a:off x="3669071" y="4714242"/>
            <a:ext cx="4607740" cy="942356"/>
          </a:xfrm>
        </p:spPr>
        <p:txBody>
          <a:bodyPr/>
          <a:lstStyle>
            <a:lvl1pPr algn="ctr">
              <a:defRPr sz="4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BBF41B0-16C1-4DB5-AD9A-0BAE43C5500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1420000">
            <a:off x="-12134" y="4954635"/>
            <a:ext cx="2987069" cy="918361"/>
          </a:xfrm>
        </p:spPr>
        <p:txBody>
          <a:bodyPr vert="horz" lIns="91440" tIns="45720" rIns="91440" bIns="45720" rtlCol="0" anchor="ctr"/>
          <a:lstStyle>
            <a:lvl1pPr algn="r">
              <a:defRPr lang="en-US" sz="4200" dirty="0"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1420000">
            <a:off x="7401518" y="3819948"/>
            <a:ext cx="680390" cy="498470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FCB4BC1-8A1E-4580-9A88-61384A1CD9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3" name="5-Point Star 32"/>
          <p:cNvSpPr/>
          <p:nvPr/>
        </p:nvSpPr>
        <p:spPr>
          <a:xfrm rot="21420000">
            <a:off x="3121951" y="5057183"/>
            <a:ext cx="515386" cy="515386"/>
          </a:xfrm>
          <a:prstGeom prst="star5">
            <a:avLst>
              <a:gd name="adj" fmla="val 26693"/>
              <a:gd name="hf" fmla="val 105146"/>
              <a:gd name="vf" fmla="val 110557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031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106333"/>
            <a:ext cx="7796031" cy="58884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351" y="685800"/>
            <a:ext cx="7794385" cy="319490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702923"/>
            <a:ext cx="7796046" cy="682472"/>
          </a:xfrm>
        </p:spPr>
        <p:txBody>
          <a:bodyPr anchor="t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1B0-16C1-4DB5-AD9A-0BAE43C5500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4BC1-8A1E-4580-9A88-61384A1CD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1468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77" cy="3194903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35" y="4106333"/>
            <a:ext cx="7796047" cy="127360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1B0-16C1-4DB5-AD9A-0BAE43C5500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4BC1-8A1E-4580-9A88-61384A1CD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6054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99" y="685800"/>
            <a:ext cx="7143765" cy="2916704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62698" y="3610032"/>
            <a:ext cx="6500967" cy="37776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106334"/>
            <a:ext cx="7797662" cy="126825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1B0-16C1-4DB5-AD9A-0BAE43C5500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4BC1-8A1E-4580-9A88-61384A1CD92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04280" y="88785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7147" y="290648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1877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1723855"/>
            <a:ext cx="7796030" cy="251183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4247468"/>
            <a:ext cx="7796030" cy="114064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1B0-16C1-4DB5-AD9A-0BAE43C5500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4BC1-8A1E-4580-9A88-61384A1CD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0980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2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52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5967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175966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7785" y="206339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27785" y="2639658"/>
            <a:ext cx="2482596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1B0-16C1-4DB5-AD9A-0BAE43C5500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4BC1-8A1E-4580-9A88-61384A1CD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071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8880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4335" y="2063396"/>
            <a:ext cx="2482596" cy="1536725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8880" y="4389288"/>
            <a:ext cx="2482596" cy="9852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7805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176999" y="2063396"/>
            <a:ext cx="2482596" cy="1535237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176998" y="4389286"/>
            <a:ext cx="2483655" cy="98530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26708" y="3813025"/>
            <a:ext cx="24825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26614" y="2063394"/>
            <a:ext cx="2482596" cy="1537196"/>
          </a:xfrm>
          <a:prstGeom prst="roundRect">
            <a:avLst>
              <a:gd name="adj" fmla="val 0"/>
            </a:avLst>
          </a:prstGeo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26614" y="4389284"/>
            <a:ext cx="2482596" cy="98530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1B0-16C1-4DB5-AD9A-0BAE43C5500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4BC1-8A1E-4580-9A88-61384A1CD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5996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2063396"/>
            <a:ext cx="7796030" cy="331119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1B0-16C1-4DB5-AD9A-0BAE43C5500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4BC1-8A1E-4580-9A88-61384A1CD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4273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1896" y="685801"/>
            <a:ext cx="1698485" cy="468878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4351" y="685801"/>
            <a:ext cx="5928323" cy="4688785"/>
          </a:xfrm>
        </p:spPr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1B0-16C1-4DB5-AD9A-0BAE43C5500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4BC1-8A1E-4580-9A88-61384A1CD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7070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1B0-16C1-4DB5-AD9A-0BAE43C5500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4BC1-8A1E-4580-9A88-61384A1CD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3084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6030" cy="319348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3742267"/>
            <a:ext cx="7796030" cy="163961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1B0-16C1-4DB5-AD9A-0BAE43C5500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4BC1-8A1E-4580-9A88-61384A1CD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144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1B0-16C1-4DB5-AD9A-0BAE43C5500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4BC1-8A1E-4580-9A88-61384A1CD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838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6030" cy="115814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569" y="2063396"/>
            <a:ext cx="3591317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4352" y="2861733"/>
            <a:ext cx="3816534" cy="2512852"/>
          </a:xfrm>
        </p:spPr>
        <p:txBody>
          <a:bodyPr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340" y="2063396"/>
            <a:ext cx="3596671" cy="679994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495477" y="2861733"/>
            <a:ext cx="3816535" cy="2512852"/>
          </a:xfrm>
        </p:spPr>
        <p:txBody>
          <a:bodyPr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1B0-16C1-4DB5-AD9A-0BAE43C5500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4BC1-8A1E-4580-9A88-61384A1CD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9549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1B0-16C1-4DB5-AD9A-0BAE43C5500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4BC1-8A1E-4580-9A88-61384A1CD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5146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1B0-16C1-4DB5-AD9A-0BAE43C5500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4BC1-8A1E-4580-9A88-61384A1CD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5306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232" y="685800"/>
            <a:ext cx="3095145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784600" y="685801"/>
            <a:ext cx="4525781" cy="468878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232" y="2709053"/>
            <a:ext cx="3095146" cy="2665533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1B0-16C1-4DB5-AD9A-0BAE43C5500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4BC1-8A1E-4580-9A88-61384A1CD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9910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4408172" cy="2023252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47740" y="1"/>
            <a:ext cx="3162641" cy="5071533"/>
          </a:xfrm>
          <a:ln w="57150" cmpd="thinThick">
            <a:solidFill>
              <a:schemeClr val="bg1">
                <a:lumMod val="50000"/>
              </a:schemeClr>
            </a:solidFill>
            <a:miter lim="800000"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2709053"/>
            <a:ext cx="4408171" cy="236248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F41B0-16C1-4DB5-AD9A-0BAE43C5500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4BC1-8A1E-4580-9A88-61384A1CD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1824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rickwork-SD-R1acrop.jp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-19048" y="1"/>
            <a:ext cx="9004013" cy="6644081"/>
            <a:chOff x="-25397" y="0"/>
            <a:chExt cx="12005350" cy="6644081"/>
          </a:xfrm>
        </p:grpSpPr>
        <p:sp useBgFill="1">
          <p:nvSpPr>
            <p:cNvPr id="11" name="Rectangle 10"/>
            <p:cNvSpPr/>
            <p:nvPr/>
          </p:nvSpPr>
          <p:spPr>
            <a:xfrm>
              <a:off x="1" y="0"/>
              <a:ext cx="11979952" cy="6644081"/>
            </a:xfrm>
            <a:prstGeom prst="rect">
              <a:avLst/>
            </a:prstGeom>
            <a:ln>
              <a:noFill/>
            </a:ln>
            <a:effectLst>
              <a:outerShdw blurRad="98425" dist="76200" dir="4380000" algn="tl" rotWithShape="0">
                <a:srgbClr val="000000">
                  <a:alpha val="68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" y="5600215"/>
              <a:ext cx="11706512" cy="780581"/>
            </a:xfrm>
            <a:prstGeom prst="rect">
              <a:avLst/>
            </a:prstGeom>
            <a:gradFill flip="none" rotWithShape="1">
              <a:gsLst>
                <a:gs pos="34000">
                  <a:schemeClr val="accent1"/>
                </a:gs>
                <a:gs pos="100000">
                  <a:schemeClr val="accent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-25397" y="0"/>
              <a:ext cx="11773291" cy="6419514"/>
            </a:xfrm>
            <a:custGeom>
              <a:avLst/>
              <a:gdLst/>
              <a:ahLst/>
              <a:cxnLst/>
              <a:rect l="l" t="t" r="r" b="b"/>
              <a:pathLst>
                <a:path w="11773291" h="6419514">
                  <a:moveTo>
                    <a:pt x="11750059" y="0"/>
                  </a:moveTo>
                  <a:lnTo>
                    <a:pt x="11773291" y="6419514"/>
                  </a:lnTo>
                  <a:lnTo>
                    <a:pt x="0" y="6411047"/>
                  </a:lnTo>
                </a:path>
              </a:pathLst>
            </a:custGeom>
            <a:ln w="82550">
              <a:solidFill>
                <a:schemeClr val="tx1">
                  <a:lumMod val="50000"/>
                  <a:lumOff val="50000"/>
                </a:schemeClr>
              </a:solidFill>
              <a:miter lim="800000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85801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063396"/>
            <a:ext cx="7797662" cy="33111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73562" y="5757334"/>
            <a:ext cx="283845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BBF41B0-16C1-4DB5-AD9A-0BAE43C5500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757334"/>
            <a:ext cx="4124789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15341" y="5757334"/>
            <a:ext cx="680390" cy="498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FCB4BC1-8A1E-4580-9A88-61384A1CD9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822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60000"/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77224" y="692696"/>
            <a:ext cx="7774632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zh-TW" b="1" dirty="0"/>
              <a:t>篇名： </a:t>
            </a:r>
            <a:r>
              <a:rPr lang="zh-TW" altLang="zh-TW" dirty="0"/>
              <a:t/>
            </a:r>
            <a:br>
              <a:rPr lang="zh-TW" altLang="zh-TW" dirty="0"/>
            </a:br>
            <a:r>
              <a:rPr lang="zh-TW" altLang="zh-TW" b="1" dirty="0"/>
              <a:t>高雄交通，捷運</a:t>
            </a:r>
            <a:r>
              <a:rPr lang="en-US" altLang="zh-TW" b="1" dirty="0"/>
              <a:t>GO</a:t>
            </a:r>
            <a:endParaRPr lang="zh-TW" altLang="zh-TW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zh-TW" altLang="zh-TW" sz="7200" b="1" dirty="0">
                <a:solidFill>
                  <a:srgbClr val="002060"/>
                </a:solidFill>
                <a:latin typeface="+mn-ea"/>
              </a:rPr>
              <a:t>作者：</a:t>
            </a:r>
            <a:endParaRPr lang="zh-TW" altLang="zh-TW" sz="7200" dirty="0">
              <a:solidFill>
                <a:srgbClr val="002060"/>
              </a:solidFill>
              <a:latin typeface="+mn-ea"/>
            </a:endParaRPr>
          </a:p>
          <a:p>
            <a:r>
              <a:rPr lang="zh-TW" altLang="zh-TW" sz="7200" b="1" i="1" dirty="0">
                <a:solidFill>
                  <a:srgbClr val="002060"/>
                </a:solidFill>
                <a:latin typeface="+mn-ea"/>
              </a:rPr>
              <a:t>李計筠。私立三信家商。高三</a:t>
            </a:r>
            <a:r>
              <a:rPr lang="en-US" altLang="zh-TW" sz="7200" b="1" i="1" dirty="0">
                <a:solidFill>
                  <a:srgbClr val="002060"/>
                </a:solidFill>
                <a:latin typeface="+mn-ea"/>
              </a:rPr>
              <a:t>10</a:t>
            </a:r>
            <a:r>
              <a:rPr lang="zh-TW" altLang="zh-TW" sz="7200" b="1" i="1" dirty="0">
                <a:solidFill>
                  <a:srgbClr val="002060"/>
                </a:solidFill>
                <a:latin typeface="+mn-ea"/>
              </a:rPr>
              <a:t>組</a:t>
            </a:r>
            <a:endParaRPr lang="zh-TW" altLang="zh-TW" sz="7200" dirty="0">
              <a:solidFill>
                <a:srgbClr val="002060"/>
              </a:solidFill>
              <a:latin typeface="+mn-ea"/>
            </a:endParaRPr>
          </a:p>
          <a:p>
            <a:r>
              <a:rPr lang="zh-TW" altLang="zh-TW" sz="7200" b="1" i="1" dirty="0">
                <a:solidFill>
                  <a:srgbClr val="002060"/>
                </a:solidFill>
                <a:latin typeface="+mn-ea"/>
              </a:rPr>
              <a:t>劉芳君。私立三信家商。高三</a:t>
            </a:r>
            <a:r>
              <a:rPr lang="en-US" altLang="zh-TW" sz="7200" b="1" i="1" dirty="0">
                <a:solidFill>
                  <a:srgbClr val="002060"/>
                </a:solidFill>
                <a:latin typeface="+mn-ea"/>
              </a:rPr>
              <a:t>10</a:t>
            </a:r>
            <a:r>
              <a:rPr lang="zh-TW" altLang="zh-TW" sz="7200" b="1" i="1" dirty="0">
                <a:solidFill>
                  <a:srgbClr val="002060"/>
                </a:solidFill>
                <a:latin typeface="+mn-ea"/>
              </a:rPr>
              <a:t>組</a:t>
            </a:r>
            <a:endParaRPr lang="zh-TW" altLang="zh-TW" sz="7200" dirty="0">
              <a:solidFill>
                <a:srgbClr val="002060"/>
              </a:solidFill>
              <a:latin typeface="+mn-ea"/>
            </a:endParaRPr>
          </a:p>
          <a:p>
            <a:r>
              <a:rPr lang="en-US" altLang="zh-TW" sz="7200" b="1" dirty="0">
                <a:latin typeface="+mn-ea"/>
              </a:rPr>
              <a:t> </a:t>
            </a:r>
            <a:endParaRPr lang="zh-TW" altLang="zh-TW" sz="7200" dirty="0">
              <a:latin typeface="+mn-ea"/>
            </a:endParaRPr>
          </a:p>
          <a:p>
            <a:r>
              <a:rPr lang="zh-TW" altLang="zh-TW" sz="7200" b="1" dirty="0">
                <a:solidFill>
                  <a:srgbClr val="00B0F0"/>
                </a:solidFill>
                <a:latin typeface="+mn-ea"/>
              </a:rPr>
              <a:t>指導老師：</a:t>
            </a:r>
            <a:endParaRPr lang="zh-TW" altLang="zh-TW" sz="7200" dirty="0">
              <a:solidFill>
                <a:srgbClr val="00B0F0"/>
              </a:solidFill>
              <a:latin typeface="+mn-ea"/>
            </a:endParaRPr>
          </a:p>
          <a:p>
            <a:r>
              <a:rPr lang="zh-TW" altLang="zh-TW" sz="7200" b="1" i="1" dirty="0">
                <a:solidFill>
                  <a:srgbClr val="00B0F0"/>
                </a:solidFill>
                <a:latin typeface="+mn-ea"/>
              </a:rPr>
              <a:t>董瓊雲老師</a:t>
            </a:r>
            <a:endParaRPr lang="zh-TW" altLang="zh-TW" sz="7200" i="1" dirty="0">
              <a:solidFill>
                <a:srgbClr val="00B0F0"/>
              </a:solidFill>
              <a:latin typeface="+mn-ea"/>
            </a:endParaRPr>
          </a:p>
          <a:p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172199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67544" y="1496620"/>
            <a:ext cx="806489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500" b="1" dirty="0">
                <a:latin typeface="+mj-ea"/>
                <a:ea typeface="+mj-ea"/>
              </a:rPr>
              <a:t>五</a:t>
            </a:r>
            <a:r>
              <a:rPr lang="zh-TW" altLang="zh-TW" sz="2500" b="1" dirty="0" smtClean="0">
                <a:latin typeface="+mj-ea"/>
                <a:ea typeface="+mj-ea"/>
              </a:rPr>
              <a:t>、</a:t>
            </a:r>
            <a:r>
              <a:rPr lang="zh-TW" altLang="zh-TW" sz="2500" b="1" dirty="0">
                <a:latin typeface="+mj-ea"/>
                <a:ea typeface="+mj-ea"/>
              </a:rPr>
              <a:t>參考文獻</a:t>
            </a:r>
            <a:endParaRPr lang="zh-TW" altLang="zh-TW" sz="2500" dirty="0">
              <a:latin typeface="+mj-ea"/>
              <a:ea typeface="+mj-ea"/>
            </a:endParaRPr>
          </a:p>
          <a:p>
            <a:r>
              <a:rPr lang="en-US" altLang="zh-TW" sz="2500" b="1" dirty="0">
                <a:latin typeface="+mj-ea"/>
                <a:ea typeface="+mj-ea"/>
              </a:rPr>
              <a:t>           </a:t>
            </a:r>
            <a:endParaRPr lang="zh-TW" altLang="zh-TW" sz="2500" dirty="0">
              <a:latin typeface="+mj-ea"/>
              <a:ea typeface="+mj-ea"/>
            </a:endParaRPr>
          </a:p>
          <a:p>
            <a:r>
              <a:rPr lang="en-US" altLang="zh-TW" sz="2500" dirty="0">
                <a:latin typeface="+mj-ea"/>
                <a:ea typeface="+mj-ea"/>
              </a:rPr>
              <a:t> </a:t>
            </a:r>
            <a:r>
              <a:rPr lang="en-US" altLang="zh-TW" sz="2500" dirty="0">
                <a:latin typeface="+mn-ea"/>
              </a:rPr>
              <a:t>(</a:t>
            </a:r>
            <a:r>
              <a:rPr lang="zh-TW" altLang="zh-TW" sz="2500" dirty="0">
                <a:latin typeface="+mn-ea"/>
              </a:rPr>
              <a:t>一</a:t>
            </a:r>
            <a:r>
              <a:rPr lang="en-US" altLang="zh-TW" sz="2500" dirty="0">
                <a:latin typeface="+mn-ea"/>
              </a:rPr>
              <a:t>)</a:t>
            </a:r>
            <a:r>
              <a:rPr lang="zh-TW" altLang="zh-TW" sz="2500" dirty="0">
                <a:latin typeface="+mn-ea"/>
              </a:rPr>
              <a:t>吳欣芳（</a:t>
            </a:r>
            <a:r>
              <a:rPr lang="en-US" altLang="zh-TW" sz="2500" dirty="0">
                <a:latin typeface="+mn-ea"/>
              </a:rPr>
              <a:t>2013</a:t>
            </a:r>
            <a:r>
              <a:rPr lang="zh-TW" altLang="zh-TW" sz="2500" dirty="0">
                <a:latin typeface="+mn-ea"/>
              </a:rPr>
              <a:t>）。乘客搭乘高雄捷運滿意度影響因素之分析</a:t>
            </a:r>
            <a:r>
              <a:rPr lang="zh-TW" altLang="zh-TW" sz="2500" dirty="0" smtClean="0">
                <a:latin typeface="+mn-ea"/>
              </a:rPr>
              <a:t>。國立</a:t>
            </a:r>
            <a:r>
              <a:rPr lang="zh-TW" altLang="zh-TW" sz="2500" dirty="0">
                <a:latin typeface="+mn-ea"/>
              </a:rPr>
              <a:t>中山大學經濟學研究所：碩</a:t>
            </a:r>
            <a:r>
              <a:rPr lang="en-US" altLang="zh-TW" sz="2500" dirty="0">
                <a:latin typeface="+mn-ea"/>
              </a:rPr>
              <a:t> (</a:t>
            </a:r>
            <a:r>
              <a:rPr lang="zh-TW" altLang="zh-TW" sz="2500" dirty="0">
                <a:latin typeface="+mn-ea"/>
              </a:rPr>
              <a:t>博</a:t>
            </a:r>
            <a:r>
              <a:rPr lang="en-US" altLang="zh-TW" sz="2500" dirty="0">
                <a:latin typeface="+mn-ea"/>
              </a:rPr>
              <a:t>)</a:t>
            </a:r>
            <a:r>
              <a:rPr lang="zh-TW" altLang="zh-TW" sz="2500" dirty="0">
                <a:latin typeface="+mn-ea"/>
              </a:rPr>
              <a:t>士論文。</a:t>
            </a:r>
          </a:p>
          <a:p>
            <a:r>
              <a:rPr lang="en-US" altLang="zh-TW" sz="2500" dirty="0">
                <a:latin typeface="+mn-ea"/>
              </a:rPr>
              <a:t> (</a:t>
            </a:r>
            <a:r>
              <a:rPr lang="zh-TW" altLang="zh-TW" sz="2500" dirty="0">
                <a:latin typeface="+mn-ea"/>
              </a:rPr>
              <a:t>二</a:t>
            </a:r>
            <a:r>
              <a:rPr lang="en-US" altLang="zh-TW" sz="2500" dirty="0">
                <a:latin typeface="+mn-ea"/>
              </a:rPr>
              <a:t>)</a:t>
            </a:r>
            <a:r>
              <a:rPr lang="zh-TW" altLang="zh-TW" sz="2500" dirty="0">
                <a:latin typeface="+mn-ea"/>
              </a:rPr>
              <a:t>三多商圈站。維基百科</a:t>
            </a:r>
          </a:p>
          <a:p>
            <a:r>
              <a:rPr lang="en-US" altLang="zh-TW" sz="2500" dirty="0">
                <a:latin typeface="+mn-ea"/>
              </a:rPr>
              <a:t> (</a:t>
            </a:r>
            <a:r>
              <a:rPr lang="zh-TW" altLang="zh-TW" sz="2500" dirty="0">
                <a:latin typeface="+mn-ea"/>
              </a:rPr>
              <a:t>三</a:t>
            </a:r>
            <a:r>
              <a:rPr lang="en-US" altLang="zh-TW" sz="2500" dirty="0">
                <a:latin typeface="+mn-ea"/>
              </a:rPr>
              <a:t>)</a:t>
            </a:r>
            <a:r>
              <a:rPr lang="zh-TW" altLang="zh-TW" sz="2500" dirty="0">
                <a:latin typeface="+mn-ea"/>
              </a:rPr>
              <a:t>中央公園站。維基百科</a:t>
            </a:r>
          </a:p>
          <a:p>
            <a:r>
              <a:rPr lang="en-US" altLang="zh-TW" sz="2500" dirty="0">
                <a:latin typeface="+mn-ea"/>
              </a:rPr>
              <a:t> (</a:t>
            </a:r>
            <a:r>
              <a:rPr lang="zh-TW" altLang="zh-TW" sz="2500" dirty="0">
                <a:latin typeface="+mn-ea"/>
              </a:rPr>
              <a:t>四</a:t>
            </a:r>
            <a:r>
              <a:rPr lang="en-US" altLang="zh-TW" sz="2500" dirty="0">
                <a:latin typeface="+mn-ea"/>
              </a:rPr>
              <a:t>)</a:t>
            </a:r>
            <a:r>
              <a:rPr lang="zh-TW" altLang="zh-TW" sz="2500" dirty="0">
                <a:latin typeface="+mn-ea"/>
              </a:rPr>
              <a:t>美麗島站。維基百科</a:t>
            </a:r>
          </a:p>
          <a:p>
            <a:r>
              <a:rPr lang="en-US" altLang="zh-TW" sz="2500" dirty="0">
                <a:latin typeface="+mn-ea"/>
              </a:rPr>
              <a:t> (</a:t>
            </a:r>
            <a:r>
              <a:rPr lang="zh-TW" altLang="zh-TW" sz="2500" dirty="0">
                <a:latin typeface="+mn-ea"/>
              </a:rPr>
              <a:t>五</a:t>
            </a:r>
            <a:r>
              <a:rPr lang="en-US" altLang="zh-TW" sz="2500" dirty="0">
                <a:latin typeface="+mn-ea"/>
              </a:rPr>
              <a:t>)</a:t>
            </a:r>
            <a:r>
              <a:rPr lang="zh-TW" altLang="zh-TW" sz="2500" dirty="0">
                <a:latin typeface="+mn-ea"/>
              </a:rPr>
              <a:t>世運站。維基百科</a:t>
            </a:r>
          </a:p>
          <a:p>
            <a:r>
              <a:rPr lang="en-US" altLang="zh-TW" b="1" dirty="0"/>
              <a:t> 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138615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797662" cy="1151965"/>
          </a:xfrm>
        </p:spPr>
        <p:txBody>
          <a:bodyPr>
            <a:normAutofit/>
          </a:bodyPr>
          <a:lstStyle/>
          <a:p>
            <a:pPr lvl="0"/>
            <a:r>
              <a:rPr lang="zh-TW" altLang="en-US" sz="4000" b="1" dirty="0" smtClean="0"/>
              <a:t>壹、</a:t>
            </a:r>
            <a:r>
              <a:rPr lang="zh-TW" altLang="zh-TW" sz="4000" b="1" dirty="0" smtClean="0"/>
              <a:t>前言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946081" cy="374578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zh-TW" altLang="en-US" b="1" dirty="0" smtClean="0">
                <a:latin typeface="+mj-ea"/>
                <a:ea typeface="+mj-ea"/>
              </a:rPr>
              <a:t>一、</a:t>
            </a:r>
            <a:r>
              <a:rPr lang="zh-TW" altLang="zh-TW" b="1" dirty="0" smtClean="0">
                <a:latin typeface="+mj-ea"/>
                <a:ea typeface="+mj-ea"/>
              </a:rPr>
              <a:t>研究</a:t>
            </a:r>
            <a:r>
              <a:rPr lang="zh-TW" altLang="zh-TW" b="1" dirty="0">
                <a:latin typeface="+mj-ea"/>
                <a:ea typeface="+mj-ea"/>
              </a:rPr>
              <a:t>背景與動機 </a:t>
            </a:r>
            <a:endParaRPr lang="zh-TW" altLang="zh-TW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dirty="0" smtClean="0"/>
              <a:t>            </a:t>
            </a:r>
            <a:r>
              <a:rPr lang="zh-TW" altLang="zh-TW" dirty="0" smtClean="0">
                <a:latin typeface="+mn-ea"/>
              </a:rPr>
              <a:t>隨著</a:t>
            </a:r>
            <a:r>
              <a:rPr lang="zh-TW" altLang="zh-TW" dirty="0">
                <a:latin typeface="+mn-ea"/>
              </a:rPr>
              <a:t>台灣漸漸走入國際化時代，外國旅客來臺也越來越多，交通運輸工具更是現代重要的代步工具之一。因此，台灣政府積極建造讓人民更便利的</a:t>
            </a:r>
            <a:r>
              <a:rPr lang="zh-TW" altLang="zh-TW" dirty="0" smtClean="0">
                <a:latin typeface="+mn-ea"/>
              </a:rPr>
              <a:t>交通工具</a:t>
            </a:r>
            <a:r>
              <a:rPr lang="zh-TW" altLang="en-US" dirty="0" smtClean="0">
                <a:latin typeface="+mn-ea"/>
              </a:rPr>
              <a:t>。</a:t>
            </a:r>
            <a:r>
              <a:rPr lang="zh-TW" altLang="zh-TW" dirty="0" smtClean="0">
                <a:latin typeface="+mn-ea"/>
              </a:rPr>
              <a:t>高雄</a:t>
            </a:r>
            <a:r>
              <a:rPr lang="zh-TW" altLang="zh-TW" dirty="0">
                <a:latin typeface="+mn-ea"/>
              </a:rPr>
              <a:t>捷運也在</a:t>
            </a:r>
            <a:r>
              <a:rPr lang="en-US" altLang="zh-TW" dirty="0">
                <a:latin typeface="+mn-ea"/>
              </a:rPr>
              <a:t>2008</a:t>
            </a:r>
            <a:r>
              <a:rPr lang="zh-TW" altLang="zh-TW" dirty="0">
                <a:latin typeface="+mn-ea"/>
              </a:rPr>
              <a:t>年</a:t>
            </a:r>
            <a:r>
              <a:rPr lang="en-US" altLang="zh-TW" dirty="0">
                <a:latin typeface="+mn-ea"/>
              </a:rPr>
              <a:t>3</a:t>
            </a:r>
            <a:r>
              <a:rPr lang="zh-TW" altLang="zh-TW" dirty="0">
                <a:latin typeface="+mn-ea"/>
              </a:rPr>
              <a:t>月</a:t>
            </a:r>
            <a:r>
              <a:rPr lang="en-US" altLang="zh-TW" dirty="0">
                <a:latin typeface="+mn-ea"/>
              </a:rPr>
              <a:t>9</a:t>
            </a:r>
            <a:r>
              <a:rPr lang="zh-TW" altLang="zh-TW" dirty="0">
                <a:latin typeface="+mn-ea"/>
              </a:rPr>
              <a:t>日正式</a:t>
            </a:r>
            <a:r>
              <a:rPr lang="zh-TW" altLang="zh-TW" dirty="0">
                <a:latin typeface="+mn-ea"/>
              </a:rPr>
              <a:t>營運，捷運</a:t>
            </a:r>
            <a:r>
              <a:rPr lang="zh-TW" altLang="zh-TW" dirty="0">
                <a:latin typeface="+mn-ea"/>
              </a:rPr>
              <a:t>的開通，不僅縮短了民眾的通勤時間，且擴大居民的活動範圍，帶給人民舒適、省時的運輸工具</a:t>
            </a:r>
            <a:r>
              <a:rPr lang="zh-TW" altLang="zh-TW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</a:t>
            </a:r>
            <a:r>
              <a:rPr lang="zh-TW" altLang="zh-TW" dirty="0" smtClean="0">
                <a:latin typeface="+mn-ea"/>
              </a:rPr>
              <a:t>高雄</a:t>
            </a:r>
            <a:r>
              <a:rPr lang="zh-TW" altLang="zh-TW" dirty="0">
                <a:latin typeface="+mn-ea"/>
              </a:rPr>
              <a:t>都會區捷運系統，是臺灣第二座啟用的大眾捷運系統，以高雄市區為中心，同時向高雄市的郊區提供更多服務，高捷也還在增加環狀輕軌當中。因此，我們決定以高雄捷運作為標題，讓大家更了解高雄捷環境整體規劃是否更加完善，了解高雄運輸工具帶來的影響</a:t>
            </a:r>
            <a:r>
              <a:rPr lang="zh-TW" altLang="zh-TW" dirty="0"/>
              <a:t>。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5389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83568" y="1628800"/>
            <a:ext cx="676875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2000" b="1" dirty="0">
                <a:latin typeface="+mn-ea"/>
              </a:rPr>
              <a:t>二、</a:t>
            </a:r>
            <a:r>
              <a:rPr lang="zh-TW" altLang="zh-TW" sz="2000" b="1" dirty="0">
                <a:latin typeface="+mn-ea"/>
              </a:rPr>
              <a:t>研究目的 </a:t>
            </a:r>
            <a:endParaRPr lang="zh-TW" altLang="zh-TW" sz="2000" dirty="0">
              <a:latin typeface="+mn-ea"/>
            </a:endParaRPr>
          </a:p>
          <a:p>
            <a:r>
              <a:rPr lang="en-US" altLang="zh-TW" sz="2000" b="1" dirty="0">
                <a:latin typeface="+mn-ea"/>
              </a:rPr>
              <a:t> </a:t>
            </a:r>
            <a:endParaRPr lang="zh-TW" altLang="zh-TW" sz="2400" dirty="0">
              <a:latin typeface="+mn-ea"/>
            </a:endParaRPr>
          </a:p>
          <a:p>
            <a:r>
              <a:rPr lang="zh-TW" altLang="zh-TW" sz="2400" b="1" dirty="0">
                <a:latin typeface="+mn-ea"/>
              </a:rPr>
              <a:t>　</a:t>
            </a:r>
            <a:r>
              <a:rPr lang="zh-TW" altLang="zh-TW" sz="2400" dirty="0">
                <a:latin typeface="+mn-ea"/>
              </a:rPr>
              <a:t>（一）捷運帶來的經濟與</a:t>
            </a:r>
            <a:r>
              <a:rPr lang="zh-TW" altLang="zh-TW" sz="2400" dirty="0" smtClean="0">
                <a:latin typeface="+mn-ea"/>
              </a:rPr>
              <a:t>人群</a:t>
            </a:r>
            <a:endParaRPr lang="en-US" altLang="zh-TW" sz="2400" dirty="0" smtClean="0">
              <a:latin typeface="+mn-ea"/>
            </a:endParaRPr>
          </a:p>
          <a:p>
            <a:r>
              <a:rPr lang="en-US" altLang="zh-TW" sz="2400" dirty="0">
                <a:latin typeface="+mn-ea"/>
              </a:rPr>
              <a:t/>
            </a:r>
            <a:br>
              <a:rPr lang="en-US" altLang="zh-TW" sz="2400" dirty="0">
                <a:latin typeface="+mn-ea"/>
              </a:rPr>
            </a:br>
            <a:r>
              <a:rPr lang="en-US" altLang="zh-TW" sz="2400" dirty="0">
                <a:latin typeface="+mn-ea"/>
              </a:rPr>
              <a:t>    </a:t>
            </a:r>
            <a:r>
              <a:rPr lang="zh-TW" altLang="zh-TW" sz="2400" dirty="0">
                <a:latin typeface="+mn-ea"/>
              </a:rPr>
              <a:t>（二）捷運對我們未來的影響</a:t>
            </a:r>
            <a:r>
              <a:rPr lang="en-US" altLang="zh-TW" sz="2400" dirty="0">
                <a:latin typeface="+mn-ea"/>
              </a:rPr>
              <a:t> </a:t>
            </a:r>
            <a:endParaRPr lang="en-US" altLang="zh-TW" sz="2400" dirty="0" smtClean="0">
              <a:latin typeface="+mn-ea"/>
            </a:endParaRPr>
          </a:p>
          <a:p>
            <a:r>
              <a:rPr lang="en-US" altLang="zh-TW" sz="2400" dirty="0">
                <a:latin typeface="+mn-ea"/>
              </a:rPr>
              <a:t/>
            </a:r>
            <a:br>
              <a:rPr lang="en-US" altLang="zh-TW" sz="2400" dirty="0">
                <a:latin typeface="+mn-ea"/>
              </a:rPr>
            </a:br>
            <a:r>
              <a:rPr lang="en-US" altLang="zh-TW" sz="2400" dirty="0">
                <a:latin typeface="+mn-ea"/>
              </a:rPr>
              <a:t>    </a:t>
            </a:r>
            <a:r>
              <a:rPr lang="zh-TW" altLang="zh-TW" sz="2400" dirty="0">
                <a:latin typeface="+mn-ea"/>
              </a:rPr>
              <a:t>（三）知道捷運有哪些可以改進的</a:t>
            </a:r>
            <a:r>
              <a:rPr lang="zh-TW" altLang="zh-TW" sz="2400" dirty="0" smtClean="0">
                <a:latin typeface="+mn-ea"/>
              </a:rPr>
              <a:t>地方</a:t>
            </a:r>
            <a:endParaRPr lang="en-US" altLang="zh-TW" sz="2400" dirty="0" smtClean="0">
              <a:latin typeface="+mn-ea"/>
            </a:endParaRPr>
          </a:p>
          <a:p>
            <a:endParaRPr lang="en-US" altLang="zh-TW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483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1560" y="535613"/>
            <a:ext cx="648072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2500" dirty="0">
              <a:latin typeface="+mn-ea"/>
            </a:endParaRPr>
          </a:p>
          <a:p>
            <a:r>
              <a:rPr lang="zh-TW" altLang="zh-TW" sz="2500" b="1" dirty="0">
                <a:latin typeface="+mj-ea"/>
                <a:ea typeface="+mj-ea"/>
              </a:rPr>
              <a:t>三、研究流程</a:t>
            </a:r>
            <a:endParaRPr lang="zh-TW" altLang="zh-TW" sz="2500" dirty="0">
              <a:latin typeface="+mj-ea"/>
              <a:ea typeface="+mj-ea"/>
            </a:endParaRPr>
          </a:p>
          <a:p>
            <a:r>
              <a:rPr lang="en-US" altLang="zh-TW" dirty="0"/>
              <a:t> </a:t>
            </a:r>
            <a:endParaRPr lang="zh-TW" altLang="zh-TW" dirty="0"/>
          </a:p>
          <a:p>
            <a:endParaRPr lang="zh-TW" altLang="zh-TW" dirty="0"/>
          </a:p>
          <a:p>
            <a:r>
              <a:rPr lang="en-US" altLang="zh-TW" b="1" dirty="0"/>
              <a:t> </a:t>
            </a:r>
            <a:endParaRPr lang="zh-TW" altLang="zh-TW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40705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3301616493"/>
              </p:ext>
            </p:extLst>
          </p:nvPr>
        </p:nvGraphicFramePr>
        <p:xfrm>
          <a:off x="1115616" y="1916832"/>
          <a:ext cx="6264696" cy="3133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4176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0694" y="421355"/>
            <a:ext cx="7797662" cy="1151965"/>
          </a:xfrm>
        </p:spPr>
        <p:txBody>
          <a:bodyPr>
            <a:normAutofit/>
          </a:bodyPr>
          <a:lstStyle/>
          <a:p>
            <a:pPr lvl="0"/>
            <a:r>
              <a:rPr lang="zh-TW" altLang="en-US" sz="4000" b="1" dirty="0"/>
              <a:t>貳、</a:t>
            </a:r>
            <a:r>
              <a:rPr lang="zh-TW" altLang="zh-TW" sz="4000" b="1" dirty="0"/>
              <a:t>正文 </a:t>
            </a:r>
            <a:endParaRPr lang="zh-TW" altLang="zh-TW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514351" y="1340768"/>
            <a:ext cx="7796030" cy="403381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zh-TW" altLang="en-US" sz="2900" b="1" dirty="0" smtClean="0"/>
              <a:t>一</a:t>
            </a:r>
            <a:r>
              <a:rPr lang="zh-TW" altLang="en-US" sz="2900" b="1" dirty="0"/>
              <a:t>、</a:t>
            </a:r>
            <a:r>
              <a:rPr lang="zh-TW" altLang="zh-TW" sz="2900" b="1" dirty="0"/>
              <a:t>高雄捷運路線</a:t>
            </a:r>
            <a:r>
              <a:rPr lang="zh-TW" altLang="zh-TW" sz="2900" dirty="0"/>
              <a:t/>
            </a:r>
            <a:br>
              <a:rPr lang="zh-TW" altLang="zh-TW" sz="2900" dirty="0"/>
            </a:br>
            <a:r>
              <a:rPr lang="en-US" altLang="zh-TW" sz="2900" dirty="0"/>
              <a:t> </a:t>
            </a:r>
            <a:r>
              <a:rPr lang="zh-TW" altLang="zh-TW" sz="2900" dirty="0"/>
              <a:t>　　高雄捷運分為紅線與橘線，紅線為南崗山－小港；橘線為西子灣－大寮，而其中美麗島站為規模最大也是高雄捷運初期路網唯一的轉乘車站。美麗島車站內部之公共藝術作品—光之穹頂，乃由義大利藝術家水仙</a:t>
            </a:r>
            <a:r>
              <a:rPr lang="zh-TW" altLang="zh-TW" sz="2900" dirty="0" smtClean="0"/>
              <a:t>大</a:t>
            </a:r>
            <a:r>
              <a:rPr lang="zh-TW" altLang="zh-TW" sz="2900" dirty="0" smtClean="0">
                <a:latin typeface="+mn-ea"/>
              </a:rPr>
              <a:t>（</a:t>
            </a:r>
            <a:r>
              <a:rPr lang="en-US" altLang="zh-TW" sz="2900" dirty="0">
                <a:latin typeface="+mn-ea"/>
              </a:rPr>
              <a:t>Narcissus </a:t>
            </a:r>
            <a:r>
              <a:rPr lang="en-US" altLang="zh-TW" sz="2900" dirty="0" err="1">
                <a:latin typeface="+mn-ea"/>
              </a:rPr>
              <a:t>Quagliata</a:t>
            </a:r>
            <a:r>
              <a:rPr lang="zh-TW" altLang="zh-TW" sz="2900" dirty="0">
                <a:latin typeface="+mn-ea"/>
              </a:rPr>
              <a:t>）親手打造</a:t>
            </a:r>
            <a:r>
              <a:rPr lang="zh-TW" altLang="zh-TW" sz="2900" dirty="0" smtClean="0">
                <a:latin typeface="+mn-ea"/>
              </a:rPr>
              <a:t>。</a:t>
            </a:r>
            <a:endParaRPr lang="en-US" altLang="zh-TW" sz="29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900" dirty="0" smtClean="0">
                <a:latin typeface="+mn-ea"/>
              </a:rPr>
              <a:t>        </a:t>
            </a:r>
            <a:r>
              <a:rPr lang="zh-TW" altLang="zh-TW" sz="2900" dirty="0" smtClean="0">
                <a:latin typeface="+mn-ea"/>
              </a:rPr>
              <a:t>美國</a:t>
            </a:r>
            <a:r>
              <a:rPr lang="zh-TW" altLang="zh-TW" sz="2900" dirty="0">
                <a:latin typeface="+mn-ea"/>
              </a:rPr>
              <a:t>旅遊網站「</a:t>
            </a:r>
            <a:r>
              <a:rPr lang="en-US" altLang="zh-TW" sz="2900" dirty="0" err="1">
                <a:latin typeface="+mn-ea"/>
              </a:rPr>
              <a:t>BootsnAll</a:t>
            </a:r>
            <a:r>
              <a:rPr lang="zh-TW" altLang="zh-TW" sz="2900" dirty="0">
                <a:latin typeface="+mn-ea"/>
              </a:rPr>
              <a:t>」於</a:t>
            </a:r>
            <a:r>
              <a:rPr lang="en-US" altLang="zh-TW" sz="2900" dirty="0">
                <a:latin typeface="+mn-ea"/>
              </a:rPr>
              <a:t>2012</a:t>
            </a:r>
            <a:r>
              <a:rPr lang="zh-TW" altLang="zh-TW" sz="2900" dirty="0">
                <a:latin typeface="+mn-ea"/>
              </a:rPr>
              <a:t>年初評選全世界最美麗的</a:t>
            </a:r>
            <a:r>
              <a:rPr lang="en-US" altLang="zh-TW" sz="2900" dirty="0">
                <a:latin typeface="+mn-ea"/>
              </a:rPr>
              <a:t>15</a:t>
            </a:r>
            <a:r>
              <a:rPr lang="zh-TW" altLang="zh-TW" sz="2900" dirty="0">
                <a:latin typeface="+mn-ea"/>
              </a:rPr>
              <a:t>座地鐵</a:t>
            </a:r>
            <a:r>
              <a:rPr lang="zh-TW" altLang="zh-TW" sz="2900" dirty="0"/>
              <a:t>站，美麗島站排名第二名，由於獲得這項榮耀，許多觀光客來到高雄時，會特地去參訪的捷運轉運站。</a:t>
            </a:r>
            <a:br>
              <a:rPr lang="zh-TW" altLang="zh-TW" sz="2900" dirty="0"/>
            </a:br>
            <a:r>
              <a:rPr lang="en-US" altLang="zh-TW" sz="2900" dirty="0"/>
              <a:t>    </a:t>
            </a:r>
            <a:r>
              <a:rPr lang="en-US" altLang="zh-TW" sz="2900" dirty="0" smtClean="0"/>
              <a:t>     </a:t>
            </a:r>
            <a:r>
              <a:rPr lang="zh-TW" altLang="zh-TW" sz="2900" dirty="0" smtClean="0"/>
              <a:t>最近</a:t>
            </a:r>
            <a:r>
              <a:rPr lang="zh-TW" altLang="zh-TW" sz="2900" dirty="0"/>
              <a:t>也有新增更多的捷運在審核當中，把觸角伸到高雄的各個角落，讓更多的人可以更便利的生活。</a:t>
            </a:r>
            <a:endParaRPr lang="zh-TW" altLang="en-US" sz="2900" dirty="0"/>
          </a:p>
        </p:txBody>
      </p:sp>
    </p:spTree>
    <p:extLst>
      <p:ext uri="{BB962C8B-B14F-4D97-AF65-F5344CB8AC3E}">
        <p14:creationId xmlns:p14="http://schemas.microsoft.com/office/powerpoint/2010/main" val="169762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15721" y="1124744"/>
            <a:ext cx="8139868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itchFamily="18" charset="0"/>
              </a:rPr>
              <a:t>二、捷運硬體設施</a:t>
            </a:r>
            <a:endParaRPr kumimoji="1" lang="zh-TW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itchFamily="18" charset="0"/>
              </a:rPr>
              <a:t>        </a:t>
            </a:r>
            <a:r>
              <a:rPr kumimoji="1" lang="zh-TW" alt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高雄</a:t>
            </a:r>
            <a:r>
              <a:rPr kumimoji="1" lang="zh-TW" alt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捷運總共站數有</a:t>
            </a:r>
            <a:r>
              <a:rPr kumimoji="1" lang="en-US" altLang="zh-TW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38</a:t>
            </a:r>
            <a:r>
              <a:rPr kumimoji="1" lang="zh-TW" alt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站，紅線為</a:t>
            </a:r>
            <a:r>
              <a:rPr kumimoji="1" lang="en-US" altLang="zh-TW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24</a:t>
            </a:r>
            <a:r>
              <a:rPr kumimoji="1" lang="zh-TW" alt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站；橘線為</a:t>
            </a:r>
            <a:r>
              <a:rPr kumimoji="1" lang="en-US" altLang="zh-TW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14</a:t>
            </a:r>
            <a:r>
              <a:rPr kumimoji="1" lang="zh-TW" alt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站，其中鄰近重要都市活動結點之八個重要車站（</a:t>
            </a:r>
            <a:r>
              <a:rPr kumimoji="1" lang="en-US" altLang="zh-TW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R4</a:t>
            </a:r>
            <a:r>
              <a:rPr kumimoji="1" lang="zh-TW" alt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高雄國際機場站、</a:t>
            </a:r>
            <a:r>
              <a:rPr kumimoji="1" lang="en-US" altLang="zh-TW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R8</a:t>
            </a:r>
            <a:r>
              <a:rPr kumimoji="1" lang="zh-TW" alt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三多商圈站、</a:t>
            </a:r>
            <a:r>
              <a:rPr kumimoji="1" lang="en-US" altLang="zh-TW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R9</a:t>
            </a:r>
            <a:r>
              <a:rPr kumimoji="1" lang="zh-TW" alt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中央公園站、</a:t>
            </a:r>
            <a:r>
              <a:rPr kumimoji="1" lang="en-US" altLang="zh-TW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O5/R10</a:t>
            </a:r>
            <a:r>
              <a:rPr kumimoji="1" lang="zh-TW" alt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美麗島站、</a:t>
            </a:r>
            <a:r>
              <a:rPr kumimoji="1" lang="en-US" altLang="zh-TW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R11</a:t>
            </a:r>
            <a:r>
              <a:rPr kumimoji="1" lang="zh-TW" alt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高雄車站、</a:t>
            </a:r>
            <a:r>
              <a:rPr kumimoji="1" lang="en-US" altLang="zh-TW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R17</a:t>
            </a:r>
            <a:r>
              <a:rPr kumimoji="1" lang="zh-TW" alt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世運站、</a:t>
            </a:r>
            <a:r>
              <a:rPr kumimoji="1" lang="en-US" altLang="zh-TW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R23</a:t>
            </a:r>
            <a:r>
              <a:rPr kumimoji="1" lang="zh-TW" alt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橋頭火車站、</a:t>
            </a:r>
            <a:r>
              <a:rPr kumimoji="1" lang="en-US" altLang="zh-TW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O9</a:t>
            </a:r>
            <a:r>
              <a:rPr kumimoji="1" lang="zh-TW" alt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itchFamily="18" charset="0"/>
              </a:rPr>
              <a:t>技擊館站），定義為「特殊車站」。何謂「特殊車站」？捷運公司將建築設計結合公共藝術以列為建造關鍵之一，藉以圕照良好公共空間，展現創意設計，讓民眾搭乘捷運時也能享有視覺饗宴的效果。</a:t>
            </a:r>
            <a:endParaRPr kumimoji="1" lang="zh-TW" alt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1909376"/>
            <a:ext cx="2551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  </a:t>
            </a:r>
            <a:endParaRPr kumimoji="1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3442901"/>
            <a:ext cx="2551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  </a:t>
            </a:r>
            <a:endParaRPr kumimoji="1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0555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548680"/>
            <a:ext cx="7067129" cy="576064"/>
          </a:xfrm>
        </p:spPr>
        <p:txBody>
          <a:bodyPr>
            <a:normAutofit fontScale="90000"/>
          </a:bodyPr>
          <a:lstStyle/>
          <a:p>
            <a:pPr lvl="0"/>
            <a:r>
              <a:rPr kumimoji="1" lang="zh-TW" altLang="zh-TW" b="1" cap="none" dirty="0">
                <a:solidFill>
                  <a:schemeClr val="tx1"/>
                </a:solidFill>
                <a:latin typeface="+mj-ea"/>
                <a:cs typeface="Times New Roman" pitchFamily="18" charset="0"/>
              </a:rPr>
              <a:t>二、捷運硬體設施</a:t>
            </a:r>
            <a:r>
              <a:rPr kumimoji="1" lang="zh-TW" altLang="zh-TW" cap="none" dirty="0">
                <a:solidFill>
                  <a:schemeClr val="tx1"/>
                </a:solidFill>
                <a:latin typeface="+mj-ea"/>
                <a:cs typeface="新細明體" pitchFamily="18" charset="-120"/>
              </a:rPr>
              <a:t/>
            </a:r>
            <a:br>
              <a:rPr kumimoji="1" lang="zh-TW" altLang="zh-TW" cap="none" dirty="0">
                <a:solidFill>
                  <a:schemeClr val="tx1"/>
                </a:solidFill>
                <a:latin typeface="+mj-ea"/>
                <a:cs typeface="新細明體" pitchFamily="18" charset="-120"/>
              </a:rPr>
            </a:br>
            <a:endParaRPr lang="zh-TW" altLang="en-US" dirty="0"/>
          </a:p>
        </p:txBody>
      </p:sp>
      <p:pic>
        <p:nvPicPr>
          <p:cNvPr id="4" name="圖片 5" descr="描述: http://upload.wikimedia.org/wikipedia/commons/thumb/1/1e/Glassart_in_Formosa_Boulevard_Station.JPG/240px-Glassart_in_Formosa_Boulevard_Station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2814032" cy="1903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3607285" y="3107538"/>
            <a:ext cx="18710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dirty="0">
                <a:solidFill>
                  <a:prstClr val="black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美麗島</a:t>
            </a:r>
            <a:r>
              <a:rPr kumimoji="1" lang="en-US" altLang="zh-TW" dirty="0">
                <a:solidFill>
                  <a:prstClr val="black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-</a:t>
            </a:r>
            <a:r>
              <a:rPr kumimoji="1" lang="zh-TW" altLang="en-US" dirty="0">
                <a:solidFill>
                  <a:prstClr val="black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光之穹頂</a:t>
            </a:r>
            <a:endParaRPr kumimoji="1" lang="zh-TW" altLang="en-US" sz="1600" dirty="0">
              <a:solidFill>
                <a:prstClr val="black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pic>
        <p:nvPicPr>
          <p:cNvPr id="6" name="圖片 3" descr="描述: http://upload.wikimedia.org/wikipedia/commons/thumb/6/64/Image-Platform_of_Sanduo_Shopping_District_station.JPG/250px-Image-Platform_of_Sanduo_Shopping_District_sta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60" y="3717032"/>
            <a:ext cx="2813298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 9"/>
          <p:cNvSpPr/>
          <p:nvPr/>
        </p:nvSpPr>
        <p:spPr>
          <a:xfrm>
            <a:off x="3491870" y="4981058"/>
            <a:ext cx="2101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dirty="0">
                <a:solidFill>
                  <a:prstClr val="black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三多商圈</a:t>
            </a:r>
            <a:r>
              <a:rPr kumimoji="1" lang="en-US" altLang="zh-TW" dirty="0">
                <a:solidFill>
                  <a:prstClr val="black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-</a:t>
            </a:r>
            <a:r>
              <a:rPr kumimoji="1" lang="zh-TW" altLang="en-US" dirty="0">
                <a:solidFill>
                  <a:prstClr val="black"/>
                </a:solidFill>
                <a:latin typeface="Calibri" pitchFamily="34" charset="0"/>
                <a:ea typeface="新細明體" pitchFamily="18" charset="-120"/>
                <a:cs typeface="Times New Roman" pitchFamily="18" charset="0"/>
              </a:rPr>
              <a:t>捷運之眼</a:t>
            </a:r>
            <a:endParaRPr kumimoji="1" lang="zh-TW" altLang="en-US" sz="1600" dirty="0">
              <a:solidFill>
                <a:prstClr val="black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pic>
        <p:nvPicPr>
          <p:cNvPr id="11" name="圖片 6" descr="描述: http://upload.wikimedia.org/wikipedia/commons/thumb/c/c8/%E9%AB%98%E9%9B%84%E6%8D%B7%E9%81%8B_MiNe-KissX_104-0778RG_%283944442890%29.jpg/200px-%E9%AB%98%E9%9B%84%E6%8D%B7%E9%81%8B_MiNe-KissX_104-0778RG_%283944442890%2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151426"/>
            <a:ext cx="190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矩形 11"/>
          <p:cNvSpPr/>
          <p:nvPr/>
        </p:nvSpPr>
        <p:spPr>
          <a:xfrm>
            <a:off x="6673391" y="5123041"/>
            <a:ext cx="2101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dirty="0">
                <a:latin typeface="Calibri" pitchFamily="34" charset="0"/>
                <a:ea typeface="新細明體" pitchFamily="18" charset="-120"/>
                <a:cs typeface="Times New Roman" pitchFamily="18" charset="0"/>
              </a:rPr>
              <a:t>世運站</a:t>
            </a:r>
            <a:r>
              <a:rPr kumimoji="1" lang="en-US" altLang="zh-TW" dirty="0">
                <a:latin typeface="Calibri" pitchFamily="34" charset="0"/>
                <a:ea typeface="新細明體" pitchFamily="18" charset="-120"/>
                <a:cs typeface="Times New Roman" pitchFamily="18" charset="0"/>
              </a:rPr>
              <a:t>-</a:t>
            </a:r>
            <a:r>
              <a:rPr kumimoji="1" lang="zh-TW" altLang="en-US" dirty="0">
                <a:latin typeface="Calibri" pitchFamily="34" charset="0"/>
                <a:ea typeface="新細明體" pitchFamily="18" charset="-120"/>
                <a:cs typeface="Times New Roman" pitchFamily="18" charset="0"/>
              </a:rPr>
              <a:t>空中的雨林</a:t>
            </a:r>
            <a:endParaRPr kumimoji="1" lang="zh-TW" altLang="en-US" sz="2800" dirty="0"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8819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1460370"/>
            <a:ext cx="81369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500" b="1" dirty="0">
                <a:latin typeface="+mj-ea"/>
                <a:ea typeface="+mj-ea"/>
              </a:rPr>
              <a:t>三、捷運軟體設施</a:t>
            </a:r>
            <a:endParaRPr lang="zh-TW" altLang="zh-TW" sz="2500" dirty="0">
              <a:latin typeface="+mj-ea"/>
              <a:ea typeface="+mj-ea"/>
            </a:endParaRPr>
          </a:p>
          <a:p>
            <a:r>
              <a:rPr lang="en-US" altLang="zh-TW" sz="2500" b="1" dirty="0"/>
              <a:t> </a:t>
            </a:r>
            <a:endParaRPr lang="zh-TW" altLang="zh-TW" sz="2500" dirty="0"/>
          </a:p>
          <a:p>
            <a:r>
              <a:rPr lang="en-US" altLang="zh-TW" sz="2500" b="1" dirty="0"/>
              <a:t>    </a:t>
            </a:r>
            <a:r>
              <a:rPr lang="en-US" altLang="zh-TW" sz="2500" b="1" dirty="0" smtClean="0"/>
              <a:t>     </a:t>
            </a:r>
            <a:r>
              <a:rPr lang="en-US" altLang="zh-TW" sz="2500" b="1" dirty="0" smtClean="0"/>
              <a:t>  </a:t>
            </a:r>
            <a:r>
              <a:rPr lang="zh-TW" altLang="zh-TW" sz="2500" dirty="0" smtClean="0"/>
              <a:t>高雄</a:t>
            </a:r>
            <a:r>
              <a:rPr lang="zh-TW" altLang="zh-TW" sz="2500" dirty="0"/>
              <a:t>捷運的開通不僅為高雄周邊帶來眾多生活機能，例如：捷運周遭的房價上漲、交通往來比起以往更來的方便、人們的休閒娛樂逐漸變多等</a:t>
            </a:r>
            <a:r>
              <a:rPr lang="en-US" altLang="zh-TW" sz="2500" dirty="0"/>
              <a:t>...</a:t>
            </a:r>
            <a:r>
              <a:rPr lang="zh-TW" altLang="zh-TW" sz="2500" dirty="0"/>
              <a:t>，也因為捷運開通，讓高雄增添加不少的觀光人潮更為大家帶來方便性，並為附近商家增添更多商機，無論到哪都有捷運的專車服務。</a:t>
            </a:r>
          </a:p>
          <a:p>
            <a:r>
              <a:rPr lang="en-US" altLang="zh-TW" sz="2500" dirty="0"/>
              <a:t> </a:t>
            </a:r>
            <a:endParaRPr lang="zh-TW" altLang="zh-TW" sz="2500" dirty="0"/>
          </a:p>
        </p:txBody>
      </p:sp>
    </p:spTree>
    <p:extLst>
      <p:ext uri="{BB962C8B-B14F-4D97-AF65-F5344CB8AC3E}">
        <p14:creationId xmlns:p14="http://schemas.microsoft.com/office/powerpoint/2010/main" val="102042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836711"/>
            <a:ext cx="756084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500" b="1" dirty="0">
                <a:latin typeface="+mj-ea"/>
                <a:ea typeface="+mj-ea"/>
              </a:rPr>
              <a:t>四</a:t>
            </a:r>
            <a:r>
              <a:rPr lang="zh-TW" altLang="zh-TW" sz="2500" b="1" dirty="0" smtClean="0">
                <a:latin typeface="+mj-ea"/>
                <a:ea typeface="+mj-ea"/>
              </a:rPr>
              <a:t>、</a:t>
            </a:r>
            <a:r>
              <a:rPr lang="zh-TW" altLang="zh-TW" sz="2500" b="1" dirty="0">
                <a:latin typeface="+mj-ea"/>
                <a:ea typeface="+mj-ea"/>
              </a:rPr>
              <a:t>結論</a:t>
            </a:r>
            <a:endParaRPr lang="zh-TW" altLang="zh-TW" sz="2500" dirty="0">
              <a:latin typeface="+mj-ea"/>
              <a:ea typeface="+mj-ea"/>
            </a:endParaRPr>
          </a:p>
          <a:p>
            <a:r>
              <a:rPr lang="en-US" altLang="zh-TW" sz="2500" b="1" dirty="0"/>
              <a:t> </a:t>
            </a:r>
            <a:endParaRPr lang="zh-TW" altLang="zh-TW" sz="2500" dirty="0"/>
          </a:p>
          <a:p>
            <a:pPr marL="342900" indent="-342900">
              <a:buFont typeface="Wingdings" pitchFamily="2" charset="2"/>
              <a:buChar char="p"/>
            </a:pPr>
            <a:r>
              <a:rPr lang="zh-TW" altLang="zh-TW" sz="2500" dirty="0" smtClean="0"/>
              <a:t>搭乘</a:t>
            </a:r>
            <a:r>
              <a:rPr lang="zh-TW" altLang="zh-TW" sz="2500" dirty="0"/>
              <a:t>捷運能夠</a:t>
            </a:r>
            <a:r>
              <a:rPr lang="zh-TW" altLang="zh-TW" sz="2500" dirty="0">
                <a:latin typeface="+mn-ea"/>
              </a:rPr>
              <a:t>替</a:t>
            </a:r>
            <a:r>
              <a:rPr lang="en-US" altLang="zh-TW" sz="2500" dirty="0">
                <a:latin typeface="+mn-ea"/>
              </a:rPr>
              <a:t> 90%</a:t>
            </a:r>
            <a:r>
              <a:rPr lang="zh-TW" altLang="zh-TW" sz="2500" dirty="0">
                <a:latin typeface="+mn-ea"/>
              </a:rPr>
              <a:t>的民眾減少近</a:t>
            </a:r>
            <a:r>
              <a:rPr lang="en-US" altLang="zh-TW" sz="2500" dirty="0">
                <a:latin typeface="+mn-ea"/>
              </a:rPr>
              <a:t> 30 </a:t>
            </a:r>
            <a:r>
              <a:rPr lang="zh-TW" altLang="zh-TW" sz="2500" dirty="0">
                <a:latin typeface="+mn-ea"/>
              </a:rPr>
              <a:t>分鐘的通勤時間</a:t>
            </a:r>
            <a:r>
              <a:rPr lang="zh-TW" altLang="zh-TW" sz="2500" dirty="0" smtClean="0">
                <a:latin typeface="+mn-ea"/>
              </a:rPr>
              <a:t>，大幅</a:t>
            </a:r>
            <a:r>
              <a:rPr lang="zh-TW" altLang="zh-TW" sz="2500" dirty="0">
                <a:latin typeface="+mn-ea"/>
              </a:rPr>
              <a:t>民眾縮短通勤的時間，而且也可以利用接駁車達到省錢又</a:t>
            </a:r>
            <a:r>
              <a:rPr lang="zh-TW" altLang="zh-TW" sz="2500" dirty="0" smtClean="0">
                <a:latin typeface="+mn-ea"/>
              </a:rPr>
              <a:t>環保</a:t>
            </a:r>
            <a:endParaRPr lang="en-US" altLang="zh-TW" sz="2500" dirty="0" smtClean="0">
              <a:latin typeface="+mn-ea"/>
            </a:endParaRPr>
          </a:p>
          <a:p>
            <a:pPr marL="342900" indent="-342900">
              <a:buFont typeface="Wingdings" pitchFamily="2" charset="2"/>
              <a:buChar char="p"/>
            </a:pPr>
            <a:r>
              <a:rPr lang="zh-TW" altLang="zh-TW" sz="2500" dirty="0" smtClean="0">
                <a:latin typeface="+mn-ea"/>
              </a:rPr>
              <a:t>對於</a:t>
            </a:r>
            <a:r>
              <a:rPr lang="zh-TW" altLang="zh-TW" sz="2500" dirty="0">
                <a:latin typeface="+mn-ea"/>
              </a:rPr>
              <a:t>捷運帶來的環保效應，研究結果指出有 </a:t>
            </a:r>
            <a:r>
              <a:rPr lang="en-US" altLang="zh-TW" sz="2500" dirty="0">
                <a:latin typeface="+mn-ea"/>
              </a:rPr>
              <a:t>70%</a:t>
            </a:r>
            <a:r>
              <a:rPr lang="zh-TW" altLang="zh-TW" sz="2500" dirty="0">
                <a:latin typeface="+mn-ea"/>
              </a:rPr>
              <a:t>的民眾認為搭乘捷運能減少廢氣排放以及愛護</a:t>
            </a:r>
            <a:r>
              <a:rPr lang="zh-TW" altLang="zh-TW" sz="2500" dirty="0" smtClean="0">
                <a:latin typeface="+mn-ea"/>
              </a:rPr>
              <a:t>地球</a:t>
            </a:r>
            <a:endParaRPr lang="en-US" altLang="zh-TW" sz="2500" dirty="0" smtClean="0">
              <a:latin typeface="+mn-ea"/>
            </a:endParaRPr>
          </a:p>
          <a:p>
            <a:pPr marL="342900" indent="-342900">
              <a:buFont typeface="Wingdings" pitchFamily="2" charset="2"/>
              <a:buChar char="p"/>
            </a:pPr>
            <a:r>
              <a:rPr lang="zh-TW" altLang="zh-TW" sz="2500" dirty="0" smtClean="0">
                <a:latin typeface="+mn-ea"/>
              </a:rPr>
              <a:t>我們</a:t>
            </a:r>
            <a:r>
              <a:rPr lang="zh-TW" altLang="zh-TW" sz="2500" dirty="0">
                <a:latin typeface="+mn-ea"/>
              </a:rPr>
              <a:t>建議</a:t>
            </a:r>
            <a:r>
              <a:rPr lang="zh-TW" altLang="zh-TW" sz="2500" dirty="0"/>
              <a:t>民眾外出時應盡量搭乘大眾交通工具〈如：高雄捷運、</a:t>
            </a:r>
            <a:r>
              <a:rPr lang="zh-TW" altLang="zh-TW" sz="2500" dirty="0" smtClean="0"/>
              <a:t>公車等</a:t>
            </a:r>
            <a:r>
              <a:rPr lang="zh-TW" altLang="zh-TW" sz="2500" dirty="0"/>
              <a:t>〉，以利於減少通勤時間。它帶給民眾的不單是便捷的運輸，亦是都市型態的塑造者，及優質生活的推手。</a:t>
            </a:r>
          </a:p>
        </p:txBody>
      </p:sp>
    </p:spTree>
    <p:extLst>
      <p:ext uri="{BB962C8B-B14F-4D97-AF65-F5344CB8AC3E}">
        <p14:creationId xmlns:p14="http://schemas.microsoft.com/office/powerpoint/2010/main" val="373442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主要賽事">
  <a:themeElements>
    <a:clrScheme name="主要賽事">
      <a:dk1>
        <a:sysClr val="windowText" lastClr="000000"/>
      </a:dk1>
      <a:lt1>
        <a:sysClr val="window" lastClr="FFFFFF"/>
      </a:lt1>
      <a:dk2>
        <a:srgbClr val="424242"/>
      </a:dk2>
      <a:lt2>
        <a:srgbClr val="C8C8C8"/>
      </a:lt2>
      <a:accent1>
        <a:srgbClr val="B80E0F"/>
      </a:accent1>
      <a:accent2>
        <a:srgbClr val="A6987D"/>
      </a:accent2>
      <a:accent3>
        <a:srgbClr val="7F9A71"/>
      </a:accent3>
      <a:accent4>
        <a:srgbClr val="64969F"/>
      </a:accent4>
      <a:accent5>
        <a:srgbClr val="9B75B2"/>
      </a:accent5>
      <a:accent6>
        <a:srgbClr val="80737A"/>
      </a:accent6>
      <a:hlink>
        <a:srgbClr val="F21213"/>
      </a:hlink>
      <a:folHlink>
        <a:srgbClr val="B6A394"/>
      </a:folHlink>
    </a:clrScheme>
    <a:fontScheme name="主要賽事">
      <a:majorFont>
        <a:latin typeface="Impac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Impac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主要賽事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blipFill>
          <a:blip xmlns:r="http://schemas.openxmlformats.org/officeDocument/2006/relationships" r:embed="rId1">
            <a:duotone>
              <a:schemeClr val="phClr">
                <a:shade val="88000"/>
                <a:lumMod val="88000"/>
              </a:schemeClr>
              <a:schemeClr val="phClr"/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25400" dist="127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48000"/>
                <a:satMod val="110000"/>
                <a:lumMod val="40000"/>
              </a:schemeClr>
              <a:schemeClr val="phClr">
                <a:tint val="90000"/>
                <a:lumMod val="10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in Event" id="{AC372BB4-D83D-411E-B849-B641926BA760}" vid="{F1EFBDE3-1A95-4E3D-81AD-1F53D65BEA0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TM04033927[[fn=主要賽事]]</Template>
  <TotalTime>193</TotalTime>
  <Words>469</Words>
  <Application>Microsoft Office PowerPoint</Application>
  <PresentationFormat>如螢幕大小 (4:3)</PresentationFormat>
  <Paragraphs>55</Paragraphs>
  <Slides>10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主要賽事</vt:lpstr>
      <vt:lpstr>篇名：  高雄交通，捷運GO</vt:lpstr>
      <vt:lpstr>壹、前言</vt:lpstr>
      <vt:lpstr>PowerPoint 簡報</vt:lpstr>
      <vt:lpstr>PowerPoint 簡報</vt:lpstr>
      <vt:lpstr>貳、正文 </vt:lpstr>
      <vt:lpstr>PowerPoint 簡報</vt:lpstr>
      <vt:lpstr>二、捷運硬體設施 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篇名：  高雄交通，捷運GO</dc:title>
  <dc:creator>sansin</dc:creator>
  <cp:lastModifiedBy>wang</cp:lastModifiedBy>
  <cp:revision>15</cp:revision>
  <dcterms:created xsi:type="dcterms:W3CDTF">2015-04-07T05:59:47Z</dcterms:created>
  <dcterms:modified xsi:type="dcterms:W3CDTF">2015-05-08T00:55:15Z</dcterms:modified>
</cp:coreProperties>
</file>