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9" r:id="rId3"/>
    <p:sldId id="260" r:id="rId4"/>
    <p:sldId id="257" r:id="rId5"/>
    <p:sldId id="258" r:id="rId6"/>
    <p:sldId id="27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FF1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72" y="-2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895FB6-D6BD-4043-883D-AD11A7885B60}" type="doc">
      <dgm:prSet loTypeId="urn:microsoft.com/office/officeart/2005/8/layout/matrix2" loCatId="matrix" qsTypeId="urn:microsoft.com/office/officeart/2005/8/quickstyle/simple1" qsCatId="simple" csTypeId="urn:microsoft.com/office/officeart/2005/8/colors/colorful4" csCatId="colorful" phldr="1"/>
      <dgm:spPr/>
      <dgm:t>
        <a:bodyPr/>
        <a:lstStyle/>
        <a:p>
          <a:endParaRPr lang="zh-TW" altLang="en-US"/>
        </a:p>
      </dgm:t>
    </dgm:pt>
    <dgm:pt modelId="{1692FC32-4C3C-475C-AB83-62E576196827}">
      <dgm:prSet phldrT="[文字]" custT="1"/>
      <dgm:spPr/>
      <dgm:t>
        <a:bodyPr/>
        <a:lstStyle/>
        <a:p>
          <a:r>
            <a:rPr lang="en-US" sz="2000" dirty="0" smtClean="0">
              <a:solidFill>
                <a:schemeClr val="accent3"/>
              </a:solidFill>
              <a:latin typeface="華康粗圓體" pitchFamily="49" charset="-120"/>
              <a:ea typeface="華康粗圓體" pitchFamily="49" charset="-120"/>
            </a:rPr>
            <a:t>(</a:t>
          </a:r>
          <a:r>
            <a:rPr lang="zh-TW" sz="2000" dirty="0" smtClean="0">
              <a:solidFill>
                <a:schemeClr val="accent3"/>
              </a:solidFill>
              <a:latin typeface="華康粗圓體" pitchFamily="49" charset="-120"/>
              <a:ea typeface="華康粗圓體" pitchFamily="49" charset="-120"/>
            </a:rPr>
            <a:t>一</a:t>
          </a:r>
          <a:r>
            <a:rPr lang="en-US" sz="2000" dirty="0" smtClean="0">
              <a:solidFill>
                <a:schemeClr val="accent3"/>
              </a:solidFill>
              <a:latin typeface="華康粗圓體" pitchFamily="49" charset="-120"/>
              <a:ea typeface="華康粗圓體" pitchFamily="49" charset="-120"/>
            </a:rPr>
            <a:t>)</a:t>
          </a:r>
          <a:r>
            <a:rPr lang="zh-TW" sz="2000" dirty="0" smtClean="0">
              <a:solidFill>
                <a:schemeClr val="accent3"/>
              </a:solidFill>
              <a:latin typeface="華康粗圓體" pitchFamily="49" charset="-120"/>
              <a:ea typeface="華康粗圓體" pitchFamily="49" charset="-120"/>
            </a:rPr>
            <a:t>分析王品集團成功關鍵的因素。</a:t>
          </a:r>
          <a:endParaRPr lang="zh-TW" altLang="en-US" sz="2000" dirty="0">
            <a:solidFill>
              <a:schemeClr val="accent3"/>
            </a:solidFill>
            <a:latin typeface="華康粗圓體" pitchFamily="49" charset="-120"/>
            <a:ea typeface="華康粗圓體" pitchFamily="49" charset="-120"/>
          </a:endParaRPr>
        </a:p>
      </dgm:t>
    </dgm:pt>
    <dgm:pt modelId="{5B4BD72E-3F83-4504-ABC6-93E626DFF075}" type="parTrans" cxnId="{E5A10741-E0AB-453F-A2E1-71B25A1EFF43}">
      <dgm:prSet/>
      <dgm:spPr/>
      <dgm:t>
        <a:bodyPr/>
        <a:lstStyle/>
        <a:p>
          <a:endParaRPr lang="zh-TW" altLang="en-US"/>
        </a:p>
      </dgm:t>
    </dgm:pt>
    <dgm:pt modelId="{DA68C89C-3417-494D-8A29-4B2AD6A84C27}" type="sibTrans" cxnId="{E5A10741-E0AB-453F-A2E1-71B25A1EFF43}">
      <dgm:prSet/>
      <dgm:spPr/>
      <dgm:t>
        <a:bodyPr/>
        <a:lstStyle/>
        <a:p>
          <a:endParaRPr lang="zh-TW" altLang="en-US"/>
        </a:p>
      </dgm:t>
    </dgm:pt>
    <dgm:pt modelId="{6B9DE66B-E785-4139-9519-0AD33CD9DB8A}">
      <dgm:prSet phldrT="[文字]" custT="1"/>
      <dgm:spPr/>
      <dgm:t>
        <a:bodyPr/>
        <a:lstStyle/>
        <a:p>
          <a:r>
            <a:rPr lang="en-US" sz="2000" dirty="0" smtClean="0">
              <a:solidFill>
                <a:schemeClr val="accent6">
                  <a:lumMod val="75000"/>
                </a:schemeClr>
              </a:solidFill>
              <a:latin typeface="華康粗圓體" pitchFamily="49" charset="-120"/>
              <a:ea typeface="華康粗圓體" pitchFamily="49" charset="-120"/>
            </a:rPr>
            <a:t>(</a:t>
          </a:r>
          <a:r>
            <a:rPr lang="zh-TW" sz="2000" dirty="0" smtClean="0">
              <a:solidFill>
                <a:schemeClr val="accent6">
                  <a:lumMod val="75000"/>
                </a:schemeClr>
              </a:solidFill>
              <a:latin typeface="華康粗圓體" pitchFamily="49" charset="-120"/>
              <a:ea typeface="華康粗圓體" pitchFamily="49" charset="-120"/>
            </a:rPr>
            <a:t>二</a:t>
          </a:r>
          <a:r>
            <a:rPr lang="en-US" sz="2000" dirty="0" smtClean="0">
              <a:solidFill>
                <a:schemeClr val="accent6">
                  <a:lumMod val="75000"/>
                </a:schemeClr>
              </a:solidFill>
              <a:latin typeface="華康粗圓體" pitchFamily="49" charset="-120"/>
              <a:ea typeface="華康粗圓體" pitchFamily="49" charset="-120"/>
            </a:rPr>
            <a:t>)</a:t>
          </a:r>
          <a:r>
            <a:rPr lang="zh-TW" sz="2000" dirty="0" smtClean="0">
              <a:solidFill>
                <a:schemeClr val="accent6">
                  <a:lumMod val="75000"/>
                </a:schemeClr>
              </a:solidFill>
              <a:latin typeface="華康粗圓體" pitchFamily="49" charset="-120"/>
              <a:ea typeface="華康粗圓體" pitchFamily="49" charset="-120"/>
            </a:rPr>
            <a:t>探討王品集團的</a:t>
          </a:r>
          <a:r>
            <a:rPr lang="en-US" sz="2000" dirty="0" smtClean="0">
              <a:solidFill>
                <a:schemeClr val="accent6">
                  <a:lumMod val="75000"/>
                </a:schemeClr>
              </a:solidFill>
              <a:latin typeface="華康粗圓體" pitchFamily="49" charset="-120"/>
              <a:ea typeface="華康粗圓體" pitchFamily="49" charset="-120"/>
            </a:rPr>
            <a:t>4P</a:t>
          </a:r>
          <a:r>
            <a:rPr lang="zh-TW" sz="2000" dirty="0" smtClean="0">
              <a:solidFill>
                <a:schemeClr val="accent6">
                  <a:lumMod val="75000"/>
                </a:schemeClr>
              </a:solidFill>
              <a:latin typeface="華康粗圓體" pitchFamily="49" charset="-120"/>
              <a:ea typeface="華康粗圓體" pitchFamily="49" charset="-120"/>
            </a:rPr>
            <a:t>與交叉分析表。</a:t>
          </a:r>
          <a:endParaRPr lang="zh-TW" altLang="en-US" sz="2000" dirty="0">
            <a:solidFill>
              <a:schemeClr val="accent6">
                <a:lumMod val="75000"/>
              </a:schemeClr>
            </a:solidFill>
            <a:latin typeface="華康粗圓體" pitchFamily="49" charset="-120"/>
            <a:ea typeface="華康粗圓體" pitchFamily="49" charset="-120"/>
          </a:endParaRPr>
        </a:p>
      </dgm:t>
    </dgm:pt>
    <dgm:pt modelId="{930BE182-D763-4919-BA6E-5367AB8E854B}" type="parTrans" cxnId="{680D406A-0EDF-4820-A983-FEACE4519021}">
      <dgm:prSet/>
      <dgm:spPr/>
      <dgm:t>
        <a:bodyPr/>
        <a:lstStyle/>
        <a:p>
          <a:endParaRPr lang="zh-TW" altLang="en-US"/>
        </a:p>
      </dgm:t>
    </dgm:pt>
    <dgm:pt modelId="{1449E991-D93C-48CA-B478-26DB6E95EE4B}" type="sibTrans" cxnId="{680D406A-0EDF-4820-A983-FEACE4519021}">
      <dgm:prSet/>
      <dgm:spPr/>
      <dgm:t>
        <a:bodyPr/>
        <a:lstStyle/>
        <a:p>
          <a:endParaRPr lang="zh-TW" altLang="en-US"/>
        </a:p>
      </dgm:t>
    </dgm:pt>
    <dgm:pt modelId="{1A7B4933-3126-44B8-B64A-F68687DB2E2B}">
      <dgm:prSet phldrT="[文字]" custT="1"/>
      <dgm:spPr/>
      <dgm:t>
        <a:bodyPr/>
        <a:lstStyle/>
        <a:p>
          <a:r>
            <a:rPr lang="en-US" sz="2000" dirty="0" smtClean="0">
              <a:solidFill>
                <a:schemeClr val="accent2">
                  <a:lumMod val="75000"/>
                </a:schemeClr>
              </a:solidFill>
              <a:latin typeface="華康粗圓體" pitchFamily="49" charset="-120"/>
              <a:ea typeface="華康粗圓體" pitchFamily="49" charset="-120"/>
            </a:rPr>
            <a:t>(</a:t>
          </a:r>
          <a:r>
            <a:rPr lang="zh-TW" sz="2000" dirty="0" smtClean="0">
              <a:solidFill>
                <a:schemeClr val="accent2">
                  <a:lumMod val="75000"/>
                </a:schemeClr>
              </a:solidFill>
              <a:latin typeface="華康粗圓體" pitchFamily="49" charset="-120"/>
              <a:ea typeface="華康粗圓體" pitchFamily="49" charset="-120"/>
            </a:rPr>
            <a:t>三</a:t>
          </a:r>
          <a:r>
            <a:rPr lang="en-US" sz="2000" dirty="0" smtClean="0">
              <a:solidFill>
                <a:schemeClr val="accent2">
                  <a:lumMod val="75000"/>
                </a:schemeClr>
              </a:solidFill>
              <a:latin typeface="華康粗圓體" pitchFamily="49" charset="-120"/>
              <a:ea typeface="華康粗圓體" pitchFamily="49" charset="-120"/>
            </a:rPr>
            <a:t>)</a:t>
          </a:r>
          <a:r>
            <a:rPr lang="zh-TW" sz="2000" dirty="0" smtClean="0">
              <a:solidFill>
                <a:schemeClr val="accent2">
                  <a:lumMod val="75000"/>
                </a:schemeClr>
              </a:solidFill>
              <a:latin typeface="華康粗圓體" pitchFamily="49" charset="-120"/>
              <a:ea typeface="華康粗圓體" pitchFamily="49" charset="-120"/>
            </a:rPr>
            <a:t>發問卷了解消費者的滿意度調查。</a:t>
          </a:r>
        </a:p>
      </dgm:t>
    </dgm:pt>
    <dgm:pt modelId="{B4E4FA54-80B7-441E-BC61-F1F11962D28B}" type="parTrans" cxnId="{27B324DA-D1AF-4D63-923A-B3DF3090A5B0}">
      <dgm:prSet/>
      <dgm:spPr/>
      <dgm:t>
        <a:bodyPr/>
        <a:lstStyle/>
        <a:p>
          <a:endParaRPr lang="zh-TW" altLang="en-US"/>
        </a:p>
      </dgm:t>
    </dgm:pt>
    <dgm:pt modelId="{9A5A76D8-06F0-48FA-AD64-701573A8BC1F}" type="sibTrans" cxnId="{27B324DA-D1AF-4D63-923A-B3DF3090A5B0}">
      <dgm:prSet/>
      <dgm:spPr/>
      <dgm:t>
        <a:bodyPr/>
        <a:lstStyle/>
        <a:p>
          <a:endParaRPr lang="zh-TW" altLang="en-US"/>
        </a:p>
      </dgm:t>
    </dgm:pt>
    <dgm:pt modelId="{DEC1A2EE-42EA-4046-9176-76D214749E9D}">
      <dgm:prSet phldrT="[文字]" custT="1"/>
      <dgm:spPr/>
      <dgm:t>
        <a:bodyPr/>
        <a:lstStyle/>
        <a:p>
          <a:r>
            <a:rPr lang="en-US" sz="2000" dirty="0" smtClean="0">
              <a:solidFill>
                <a:srgbClr val="FF0000"/>
              </a:solidFill>
              <a:latin typeface="華康粗圓體" pitchFamily="49" charset="-120"/>
              <a:ea typeface="華康粗圓體" pitchFamily="49" charset="-120"/>
            </a:rPr>
            <a:t>(</a:t>
          </a:r>
          <a:r>
            <a:rPr lang="zh-TW" sz="2000" dirty="0" smtClean="0">
              <a:solidFill>
                <a:srgbClr val="FF0000"/>
              </a:solidFill>
              <a:latin typeface="華康粗圓體" pitchFamily="49" charset="-120"/>
              <a:ea typeface="華康粗圓體" pitchFamily="49" charset="-120"/>
            </a:rPr>
            <a:t>四</a:t>
          </a:r>
          <a:r>
            <a:rPr lang="en-US" sz="2000" dirty="0" smtClean="0">
              <a:solidFill>
                <a:srgbClr val="FF0000"/>
              </a:solidFill>
              <a:latin typeface="華康粗圓體" pitchFamily="49" charset="-120"/>
              <a:ea typeface="華康粗圓體" pitchFamily="49" charset="-120"/>
            </a:rPr>
            <a:t>) </a:t>
          </a:r>
          <a:r>
            <a:rPr lang="zh-TW" sz="2000" dirty="0" smtClean="0">
              <a:solidFill>
                <a:srgbClr val="FF0000"/>
              </a:solidFill>
              <a:latin typeface="華康粗圓體" pitchFamily="49" charset="-120"/>
              <a:ea typeface="華康粗圓體" pitchFamily="49" charset="-120"/>
            </a:rPr>
            <a:t>提出對王品集團日後營運有效的建議，以供企業之參考。</a:t>
          </a:r>
          <a:endParaRPr lang="zh-TW" altLang="en-US" sz="2000" dirty="0">
            <a:solidFill>
              <a:srgbClr val="FF0000"/>
            </a:solidFill>
            <a:latin typeface="華康粗圓體" pitchFamily="49" charset="-120"/>
            <a:ea typeface="華康粗圓體" pitchFamily="49" charset="-120"/>
          </a:endParaRPr>
        </a:p>
      </dgm:t>
    </dgm:pt>
    <dgm:pt modelId="{8D2768C2-9FEE-4428-B7B5-FBB8365E2A46}" type="parTrans" cxnId="{60987AEC-7C66-4936-9EA4-1135ABE0F2A3}">
      <dgm:prSet/>
      <dgm:spPr/>
      <dgm:t>
        <a:bodyPr/>
        <a:lstStyle/>
        <a:p>
          <a:endParaRPr lang="zh-TW" altLang="en-US"/>
        </a:p>
      </dgm:t>
    </dgm:pt>
    <dgm:pt modelId="{9E8C0B53-C5EB-4A60-84E6-3413190C17C0}" type="sibTrans" cxnId="{60987AEC-7C66-4936-9EA4-1135ABE0F2A3}">
      <dgm:prSet/>
      <dgm:spPr/>
      <dgm:t>
        <a:bodyPr/>
        <a:lstStyle/>
        <a:p>
          <a:endParaRPr lang="zh-TW" altLang="en-US"/>
        </a:p>
      </dgm:t>
    </dgm:pt>
    <dgm:pt modelId="{5842DE79-A7A0-4A84-93E0-64650419A988}" type="pres">
      <dgm:prSet presAssocID="{E1895FB6-D6BD-4043-883D-AD11A7885B60}" presName="matrix" presStyleCnt="0">
        <dgm:presLayoutVars>
          <dgm:chMax val="1"/>
          <dgm:dir/>
          <dgm:resizeHandles val="exact"/>
        </dgm:presLayoutVars>
      </dgm:prSet>
      <dgm:spPr/>
      <dgm:t>
        <a:bodyPr/>
        <a:lstStyle/>
        <a:p>
          <a:endParaRPr lang="zh-TW" altLang="en-US"/>
        </a:p>
      </dgm:t>
    </dgm:pt>
    <dgm:pt modelId="{D453B98E-519C-4260-A4EB-E7359CFBB331}" type="pres">
      <dgm:prSet presAssocID="{E1895FB6-D6BD-4043-883D-AD11A7885B60}" presName="axisShape" presStyleLbl="bgShp" presStyleIdx="0" presStyleCnt="1"/>
      <dgm:spPr/>
    </dgm:pt>
    <dgm:pt modelId="{D9E5DBED-21E7-4140-81B2-2439E331B0A9}" type="pres">
      <dgm:prSet presAssocID="{E1895FB6-D6BD-4043-883D-AD11A7885B60}" presName="rect1" presStyleLbl="node1" presStyleIdx="0" presStyleCnt="4">
        <dgm:presLayoutVars>
          <dgm:chMax val="0"/>
          <dgm:chPref val="0"/>
          <dgm:bulletEnabled val="1"/>
        </dgm:presLayoutVars>
      </dgm:prSet>
      <dgm:spPr/>
      <dgm:t>
        <a:bodyPr/>
        <a:lstStyle/>
        <a:p>
          <a:endParaRPr lang="zh-TW" altLang="en-US"/>
        </a:p>
      </dgm:t>
    </dgm:pt>
    <dgm:pt modelId="{CB88B7BE-7778-4CE2-8779-AE8D31F9C12A}" type="pres">
      <dgm:prSet presAssocID="{E1895FB6-D6BD-4043-883D-AD11A7885B60}" presName="rect2" presStyleLbl="node1" presStyleIdx="1" presStyleCnt="4">
        <dgm:presLayoutVars>
          <dgm:chMax val="0"/>
          <dgm:chPref val="0"/>
          <dgm:bulletEnabled val="1"/>
        </dgm:presLayoutVars>
      </dgm:prSet>
      <dgm:spPr/>
      <dgm:t>
        <a:bodyPr/>
        <a:lstStyle/>
        <a:p>
          <a:endParaRPr lang="zh-TW" altLang="en-US"/>
        </a:p>
      </dgm:t>
    </dgm:pt>
    <dgm:pt modelId="{69A9924E-CBA1-4B99-B0D3-CDC836620045}" type="pres">
      <dgm:prSet presAssocID="{E1895FB6-D6BD-4043-883D-AD11A7885B60}" presName="rect3" presStyleLbl="node1" presStyleIdx="2" presStyleCnt="4">
        <dgm:presLayoutVars>
          <dgm:chMax val="0"/>
          <dgm:chPref val="0"/>
          <dgm:bulletEnabled val="1"/>
        </dgm:presLayoutVars>
      </dgm:prSet>
      <dgm:spPr/>
      <dgm:t>
        <a:bodyPr/>
        <a:lstStyle/>
        <a:p>
          <a:endParaRPr lang="zh-TW" altLang="en-US"/>
        </a:p>
      </dgm:t>
    </dgm:pt>
    <dgm:pt modelId="{1CEAEFAD-5BA9-416B-A842-54BA103E94EA}" type="pres">
      <dgm:prSet presAssocID="{E1895FB6-D6BD-4043-883D-AD11A7885B60}" presName="rect4" presStyleLbl="node1" presStyleIdx="3" presStyleCnt="4">
        <dgm:presLayoutVars>
          <dgm:chMax val="0"/>
          <dgm:chPref val="0"/>
          <dgm:bulletEnabled val="1"/>
        </dgm:presLayoutVars>
      </dgm:prSet>
      <dgm:spPr/>
      <dgm:t>
        <a:bodyPr/>
        <a:lstStyle/>
        <a:p>
          <a:endParaRPr lang="zh-TW" altLang="en-US"/>
        </a:p>
      </dgm:t>
    </dgm:pt>
  </dgm:ptLst>
  <dgm:cxnLst>
    <dgm:cxn modelId="{4E6B83A6-866D-4728-B8A4-C57425D28DE5}" type="presOf" srcId="{1A7B4933-3126-44B8-B64A-F68687DB2E2B}" destId="{69A9924E-CBA1-4B99-B0D3-CDC836620045}" srcOrd="0" destOrd="0" presId="urn:microsoft.com/office/officeart/2005/8/layout/matrix2"/>
    <dgm:cxn modelId="{A20B5EB5-2191-4427-B373-F175F39B13A0}" type="presOf" srcId="{1692FC32-4C3C-475C-AB83-62E576196827}" destId="{D9E5DBED-21E7-4140-81B2-2439E331B0A9}" srcOrd="0" destOrd="0" presId="urn:microsoft.com/office/officeart/2005/8/layout/matrix2"/>
    <dgm:cxn modelId="{451B57BC-FC64-41AD-A63A-2D092C819D78}" type="presOf" srcId="{6B9DE66B-E785-4139-9519-0AD33CD9DB8A}" destId="{CB88B7BE-7778-4CE2-8779-AE8D31F9C12A}" srcOrd="0" destOrd="0" presId="urn:microsoft.com/office/officeart/2005/8/layout/matrix2"/>
    <dgm:cxn modelId="{60987AEC-7C66-4936-9EA4-1135ABE0F2A3}" srcId="{E1895FB6-D6BD-4043-883D-AD11A7885B60}" destId="{DEC1A2EE-42EA-4046-9176-76D214749E9D}" srcOrd="3" destOrd="0" parTransId="{8D2768C2-9FEE-4428-B7B5-FBB8365E2A46}" sibTransId="{9E8C0B53-C5EB-4A60-84E6-3413190C17C0}"/>
    <dgm:cxn modelId="{6D8CF676-0B1B-4EED-93C8-D2AEEEB06FBD}" type="presOf" srcId="{E1895FB6-D6BD-4043-883D-AD11A7885B60}" destId="{5842DE79-A7A0-4A84-93E0-64650419A988}" srcOrd="0" destOrd="0" presId="urn:microsoft.com/office/officeart/2005/8/layout/matrix2"/>
    <dgm:cxn modelId="{27B324DA-D1AF-4D63-923A-B3DF3090A5B0}" srcId="{E1895FB6-D6BD-4043-883D-AD11A7885B60}" destId="{1A7B4933-3126-44B8-B64A-F68687DB2E2B}" srcOrd="2" destOrd="0" parTransId="{B4E4FA54-80B7-441E-BC61-F1F11962D28B}" sibTransId="{9A5A76D8-06F0-48FA-AD64-701573A8BC1F}"/>
    <dgm:cxn modelId="{680D406A-0EDF-4820-A983-FEACE4519021}" srcId="{E1895FB6-D6BD-4043-883D-AD11A7885B60}" destId="{6B9DE66B-E785-4139-9519-0AD33CD9DB8A}" srcOrd="1" destOrd="0" parTransId="{930BE182-D763-4919-BA6E-5367AB8E854B}" sibTransId="{1449E991-D93C-48CA-B478-26DB6E95EE4B}"/>
    <dgm:cxn modelId="{E5A10741-E0AB-453F-A2E1-71B25A1EFF43}" srcId="{E1895FB6-D6BD-4043-883D-AD11A7885B60}" destId="{1692FC32-4C3C-475C-AB83-62E576196827}" srcOrd="0" destOrd="0" parTransId="{5B4BD72E-3F83-4504-ABC6-93E626DFF075}" sibTransId="{DA68C89C-3417-494D-8A29-4B2AD6A84C27}"/>
    <dgm:cxn modelId="{01AC2DDF-CE32-40D2-829C-C8EE2AE01DAF}" type="presOf" srcId="{DEC1A2EE-42EA-4046-9176-76D214749E9D}" destId="{1CEAEFAD-5BA9-416B-A842-54BA103E94EA}" srcOrd="0" destOrd="0" presId="urn:microsoft.com/office/officeart/2005/8/layout/matrix2"/>
    <dgm:cxn modelId="{34FADA67-ADCF-4137-9EFD-2F86FBD540C5}" type="presParOf" srcId="{5842DE79-A7A0-4A84-93E0-64650419A988}" destId="{D453B98E-519C-4260-A4EB-E7359CFBB331}" srcOrd="0" destOrd="0" presId="urn:microsoft.com/office/officeart/2005/8/layout/matrix2"/>
    <dgm:cxn modelId="{96CC2BCB-29D9-4038-88C3-FC43BA65D462}" type="presParOf" srcId="{5842DE79-A7A0-4A84-93E0-64650419A988}" destId="{D9E5DBED-21E7-4140-81B2-2439E331B0A9}" srcOrd="1" destOrd="0" presId="urn:microsoft.com/office/officeart/2005/8/layout/matrix2"/>
    <dgm:cxn modelId="{D711B121-A33C-4DEC-8ED6-50935F4BCA08}" type="presParOf" srcId="{5842DE79-A7A0-4A84-93E0-64650419A988}" destId="{CB88B7BE-7778-4CE2-8779-AE8D31F9C12A}" srcOrd="2" destOrd="0" presId="urn:microsoft.com/office/officeart/2005/8/layout/matrix2"/>
    <dgm:cxn modelId="{E889A5CE-9F9C-415C-AD84-A12D2AA2AA08}" type="presParOf" srcId="{5842DE79-A7A0-4A84-93E0-64650419A988}" destId="{69A9924E-CBA1-4B99-B0D3-CDC836620045}" srcOrd="3" destOrd="0" presId="urn:microsoft.com/office/officeart/2005/8/layout/matrix2"/>
    <dgm:cxn modelId="{984B0387-E4B1-4F38-BE63-F8260570299E}" type="presParOf" srcId="{5842DE79-A7A0-4A84-93E0-64650419A988}" destId="{1CEAEFAD-5BA9-416B-A842-54BA103E94EA}"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947F96-E0B4-4EFF-974A-C8DABF772C08}" type="doc">
      <dgm:prSet loTypeId="urn:microsoft.com/office/officeart/2005/8/layout/vList4" loCatId="picture" qsTypeId="urn:microsoft.com/office/officeart/2005/8/quickstyle/3d3" qsCatId="3D" csTypeId="urn:microsoft.com/office/officeart/2005/8/colors/accent3_2" csCatId="accent3" phldr="1"/>
      <dgm:spPr/>
      <dgm:t>
        <a:bodyPr/>
        <a:lstStyle/>
        <a:p>
          <a:endParaRPr lang="zh-TW" altLang="en-US"/>
        </a:p>
      </dgm:t>
    </dgm:pt>
    <dgm:pt modelId="{DFE481C3-777C-4CFB-82C1-596EAEE87A68}">
      <dgm:prSet phldrT="[文字]" custT="1"/>
      <dgm:spPr/>
      <dgm:t>
        <a:bodyPr/>
        <a:lstStyle/>
        <a:p>
          <a:r>
            <a:rPr lang="en-US" sz="1800" dirty="0" smtClean="0">
              <a:solidFill>
                <a:schemeClr val="bg2">
                  <a:lumMod val="75000"/>
                </a:schemeClr>
              </a:solidFill>
              <a:latin typeface="華康粗圓體" pitchFamily="49" charset="-120"/>
              <a:ea typeface="華康粗圓體" pitchFamily="49" charset="-120"/>
            </a:rPr>
            <a:t>(</a:t>
          </a:r>
          <a:r>
            <a:rPr lang="zh-TW" sz="1800" dirty="0" smtClean="0">
              <a:solidFill>
                <a:schemeClr val="bg2">
                  <a:lumMod val="75000"/>
                </a:schemeClr>
              </a:solidFill>
              <a:latin typeface="華康粗圓體" pitchFamily="49" charset="-120"/>
              <a:ea typeface="華康粗圓體" pitchFamily="49" charset="-120"/>
            </a:rPr>
            <a:t>一</a:t>
          </a:r>
          <a:r>
            <a:rPr lang="en-US" sz="1800" dirty="0" smtClean="0">
              <a:solidFill>
                <a:schemeClr val="bg2">
                  <a:lumMod val="75000"/>
                </a:schemeClr>
              </a:solidFill>
              <a:latin typeface="華康粗圓體" pitchFamily="49" charset="-120"/>
              <a:ea typeface="華康粗圓體" pitchFamily="49" charset="-120"/>
            </a:rPr>
            <a:t>)</a:t>
          </a:r>
          <a:r>
            <a:rPr lang="zh-TW" sz="1800" dirty="0" smtClean="0">
              <a:solidFill>
                <a:schemeClr val="bg2">
                  <a:lumMod val="75000"/>
                </a:schemeClr>
              </a:solidFill>
              <a:latin typeface="華康粗圓體" pitchFamily="49" charset="-120"/>
              <a:ea typeface="華康粗圓體" pitchFamily="49" charset="-120"/>
            </a:rPr>
            <a:t>文獻分析法：利用網路資訊、教科書、雜誌報章等文獻資料並加以同整與分析最後整理出消費行為及消費滿意度。</a:t>
          </a:r>
          <a:endParaRPr lang="zh-TW" altLang="en-US" sz="1800" dirty="0">
            <a:solidFill>
              <a:schemeClr val="bg2">
                <a:lumMod val="75000"/>
              </a:schemeClr>
            </a:solidFill>
            <a:latin typeface="華康粗圓體" pitchFamily="49" charset="-120"/>
            <a:ea typeface="華康粗圓體" pitchFamily="49" charset="-120"/>
          </a:endParaRPr>
        </a:p>
      </dgm:t>
    </dgm:pt>
    <dgm:pt modelId="{2353C4AE-D40F-4572-9BAF-63B7FBC838AC}" type="parTrans" cxnId="{9D8C042B-D2BB-4641-9013-FF99977D0EEB}">
      <dgm:prSet/>
      <dgm:spPr/>
      <dgm:t>
        <a:bodyPr/>
        <a:lstStyle/>
        <a:p>
          <a:endParaRPr lang="zh-TW" altLang="en-US"/>
        </a:p>
      </dgm:t>
    </dgm:pt>
    <dgm:pt modelId="{7FC0E939-79A6-44EA-B1BB-0C352004C30F}" type="sibTrans" cxnId="{9D8C042B-D2BB-4641-9013-FF99977D0EEB}">
      <dgm:prSet/>
      <dgm:spPr/>
      <dgm:t>
        <a:bodyPr/>
        <a:lstStyle/>
        <a:p>
          <a:endParaRPr lang="zh-TW" altLang="en-US"/>
        </a:p>
      </dgm:t>
    </dgm:pt>
    <dgm:pt modelId="{0784E21D-8CAC-4415-A3E7-F7B28E2E00A7}">
      <dgm:prSet phldrT="[文字]" custT="1"/>
      <dgm:spPr/>
      <dgm:t>
        <a:bodyPr/>
        <a:lstStyle/>
        <a:p>
          <a:r>
            <a:rPr lang="en-US" sz="1800" dirty="0" smtClean="0">
              <a:solidFill>
                <a:schemeClr val="bg2">
                  <a:lumMod val="75000"/>
                </a:schemeClr>
              </a:solidFill>
              <a:latin typeface="華康粗圓體" pitchFamily="49" charset="-120"/>
              <a:ea typeface="華康粗圓體" pitchFamily="49" charset="-120"/>
            </a:rPr>
            <a:t>(</a:t>
          </a:r>
          <a:r>
            <a:rPr lang="zh-TW" sz="1800" dirty="0" smtClean="0">
              <a:solidFill>
                <a:schemeClr val="bg2">
                  <a:lumMod val="75000"/>
                </a:schemeClr>
              </a:solidFill>
              <a:latin typeface="華康粗圓體" pitchFamily="49" charset="-120"/>
              <a:ea typeface="華康粗圓體" pitchFamily="49" charset="-120"/>
            </a:rPr>
            <a:t>二</a:t>
          </a:r>
          <a:r>
            <a:rPr lang="en-US" sz="1800" dirty="0" smtClean="0">
              <a:solidFill>
                <a:schemeClr val="bg2">
                  <a:lumMod val="75000"/>
                </a:schemeClr>
              </a:solidFill>
              <a:latin typeface="華康粗圓體" pitchFamily="49" charset="-120"/>
              <a:ea typeface="華康粗圓體" pitchFamily="49" charset="-120"/>
            </a:rPr>
            <a:t>)</a:t>
          </a:r>
          <a:r>
            <a:rPr lang="zh-TW" sz="1800" dirty="0" smtClean="0">
              <a:solidFill>
                <a:schemeClr val="bg2">
                  <a:lumMod val="75000"/>
                </a:schemeClr>
              </a:solidFill>
              <a:latin typeface="華康粗圓體" pitchFamily="49" charset="-120"/>
              <a:ea typeface="華康粗圓體" pitchFamily="49" charset="-120"/>
            </a:rPr>
            <a:t>實地觀察法：到王品集團實地的觀察他們的服務態度、餐點品質。</a:t>
          </a:r>
          <a:endParaRPr lang="zh-TW" altLang="en-US" sz="1800" dirty="0">
            <a:solidFill>
              <a:schemeClr val="bg2">
                <a:lumMod val="75000"/>
              </a:schemeClr>
            </a:solidFill>
            <a:latin typeface="華康粗圓體" pitchFamily="49" charset="-120"/>
            <a:ea typeface="華康粗圓體" pitchFamily="49" charset="-120"/>
          </a:endParaRPr>
        </a:p>
      </dgm:t>
    </dgm:pt>
    <dgm:pt modelId="{D87D805A-F852-48B6-BAB5-230F090A4A65}" type="parTrans" cxnId="{06294F89-93E6-400F-BF79-0FB5522B46C0}">
      <dgm:prSet/>
      <dgm:spPr/>
      <dgm:t>
        <a:bodyPr/>
        <a:lstStyle/>
        <a:p>
          <a:endParaRPr lang="zh-TW" altLang="en-US"/>
        </a:p>
      </dgm:t>
    </dgm:pt>
    <dgm:pt modelId="{45B6D23F-0FF2-40E0-9341-6DB7F26670CB}" type="sibTrans" cxnId="{06294F89-93E6-400F-BF79-0FB5522B46C0}">
      <dgm:prSet/>
      <dgm:spPr/>
      <dgm:t>
        <a:bodyPr/>
        <a:lstStyle/>
        <a:p>
          <a:endParaRPr lang="zh-TW" altLang="en-US"/>
        </a:p>
      </dgm:t>
    </dgm:pt>
    <dgm:pt modelId="{3A1430F7-918F-4BBD-91FF-9766C91871AE}">
      <dgm:prSet phldrT="[文字]" custT="1"/>
      <dgm:spPr/>
      <dgm:t>
        <a:bodyPr/>
        <a:lstStyle/>
        <a:p>
          <a:r>
            <a:rPr lang="en-US" sz="1800" dirty="0" smtClean="0">
              <a:solidFill>
                <a:schemeClr val="bg2">
                  <a:lumMod val="75000"/>
                </a:schemeClr>
              </a:solidFill>
              <a:latin typeface="華康粗圓體" pitchFamily="49" charset="-120"/>
              <a:ea typeface="華康粗圓體" pitchFamily="49" charset="-120"/>
            </a:rPr>
            <a:t>(</a:t>
          </a:r>
          <a:r>
            <a:rPr lang="zh-TW" sz="1800" dirty="0" smtClean="0">
              <a:solidFill>
                <a:schemeClr val="bg2">
                  <a:lumMod val="75000"/>
                </a:schemeClr>
              </a:solidFill>
              <a:latin typeface="華康粗圓體" pitchFamily="49" charset="-120"/>
              <a:ea typeface="華康粗圓體" pitchFamily="49" charset="-120"/>
            </a:rPr>
            <a:t>三</a:t>
          </a:r>
          <a:r>
            <a:rPr lang="en-US" sz="1800" dirty="0" smtClean="0">
              <a:solidFill>
                <a:schemeClr val="bg2">
                  <a:lumMod val="75000"/>
                </a:schemeClr>
              </a:solidFill>
              <a:latin typeface="華康粗圓體" pitchFamily="49" charset="-120"/>
              <a:ea typeface="華康粗圓體" pitchFamily="49" charset="-120"/>
            </a:rPr>
            <a:t>) </a:t>
          </a:r>
          <a:r>
            <a:rPr lang="zh-TW" sz="1800" dirty="0" smtClean="0">
              <a:solidFill>
                <a:schemeClr val="bg2">
                  <a:lumMod val="75000"/>
                </a:schemeClr>
              </a:solidFill>
              <a:latin typeface="華康粗圓體" pitchFamily="49" charset="-120"/>
              <a:ea typeface="華康粗圓體" pitchFamily="49" charset="-120"/>
            </a:rPr>
            <a:t>問卷調查法：以發放問卷的方式對消費者進行訪問與調查，最後整理消費者實際的想法</a:t>
          </a:r>
          <a:r>
            <a:rPr lang="zh-TW" sz="1800" dirty="0" smtClean="0">
              <a:solidFill>
                <a:schemeClr val="bg2">
                  <a:lumMod val="75000"/>
                </a:schemeClr>
              </a:solidFill>
            </a:rPr>
            <a:t>。</a:t>
          </a:r>
          <a:endParaRPr lang="zh-TW" altLang="en-US" sz="1800" dirty="0">
            <a:solidFill>
              <a:schemeClr val="bg2">
                <a:lumMod val="75000"/>
              </a:schemeClr>
            </a:solidFill>
          </a:endParaRPr>
        </a:p>
      </dgm:t>
    </dgm:pt>
    <dgm:pt modelId="{F37C2BA2-7CE6-40F0-BA29-4806B3C40315}" type="parTrans" cxnId="{1662A064-796C-469A-9A09-F59969DE4B86}">
      <dgm:prSet/>
      <dgm:spPr/>
      <dgm:t>
        <a:bodyPr/>
        <a:lstStyle/>
        <a:p>
          <a:endParaRPr lang="zh-TW" altLang="en-US"/>
        </a:p>
      </dgm:t>
    </dgm:pt>
    <dgm:pt modelId="{B8586BCD-CBF5-4AFE-AF7B-24AE5B01C0E6}" type="sibTrans" cxnId="{1662A064-796C-469A-9A09-F59969DE4B86}">
      <dgm:prSet/>
      <dgm:spPr/>
      <dgm:t>
        <a:bodyPr/>
        <a:lstStyle/>
        <a:p>
          <a:endParaRPr lang="zh-TW" altLang="en-US"/>
        </a:p>
      </dgm:t>
    </dgm:pt>
    <dgm:pt modelId="{DD5483E2-8BD5-470F-BD48-A305691C3819}" type="pres">
      <dgm:prSet presAssocID="{B1947F96-E0B4-4EFF-974A-C8DABF772C08}" presName="linear" presStyleCnt="0">
        <dgm:presLayoutVars>
          <dgm:dir/>
          <dgm:resizeHandles val="exact"/>
        </dgm:presLayoutVars>
      </dgm:prSet>
      <dgm:spPr/>
      <dgm:t>
        <a:bodyPr/>
        <a:lstStyle/>
        <a:p>
          <a:endParaRPr lang="zh-TW" altLang="en-US"/>
        </a:p>
      </dgm:t>
    </dgm:pt>
    <dgm:pt modelId="{C7EE080D-B98F-49D9-9198-8BA174E56241}" type="pres">
      <dgm:prSet presAssocID="{DFE481C3-777C-4CFB-82C1-596EAEE87A68}" presName="comp" presStyleCnt="0"/>
      <dgm:spPr/>
    </dgm:pt>
    <dgm:pt modelId="{1D6268BD-E972-4CED-B967-CA83E3BD5EDF}" type="pres">
      <dgm:prSet presAssocID="{DFE481C3-777C-4CFB-82C1-596EAEE87A68}" presName="box" presStyleLbl="node1" presStyleIdx="0" presStyleCnt="3" custLinFactNeighborX="-2765"/>
      <dgm:spPr/>
      <dgm:t>
        <a:bodyPr/>
        <a:lstStyle/>
        <a:p>
          <a:endParaRPr lang="zh-TW" altLang="en-US"/>
        </a:p>
      </dgm:t>
    </dgm:pt>
    <dgm:pt modelId="{19D8F613-4E74-479A-99DB-454DD8D9BF46}" type="pres">
      <dgm:prSet presAssocID="{DFE481C3-777C-4CFB-82C1-596EAEE87A68}" presName="img" presStyleLbl="fgImgPlace1" presStyleIdx="0" presStyleCnt="3" custScaleX="87500" custScaleY="68958"/>
      <dgm:spPr>
        <a:prstGeom prst="rightArrow">
          <a:avLst/>
        </a:prstGeom>
      </dgm:spPr>
    </dgm:pt>
    <dgm:pt modelId="{6719A6DA-6437-438D-B3F2-167A60FF48C9}" type="pres">
      <dgm:prSet presAssocID="{DFE481C3-777C-4CFB-82C1-596EAEE87A68}" presName="text" presStyleLbl="node1" presStyleIdx="0" presStyleCnt="3">
        <dgm:presLayoutVars>
          <dgm:bulletEnabled val="1"/>
        </dgm:presLayoutVars>
      </dgm:prSet>
      <dgm:spPr/>
      <dgm:t>
        <a:bodyPr/>
        <a:lstStyle/>
        <a:p>
          <a:endParaRPr lang="zh-TW" altLang="en-US"/>
        </a:p>
      </dgm:t>
    </dgm:pt>
    <dgm:pt modelId="{2F5FA004-DD09-4CEB-BB4D-04A4F7174A23}" type="pres">
      <dgm:prSet presAssocID="{7FC0E939-79A6-44EA-B1BB-0C352004C30F}" presName="spacer" presStyleCnt="0"/>
      <dgm:spPr/>
    </dgm:pt>
    <dgm:pt modelId="{FB7EFF47-D530-4D23-83A9-5D9A5218F162}" type="pres">
      <dgm:prSet presAssocID="{0784E21D-8CAC-4415-A3E7-F7B28E2E00A7}" presName="comp" presStyleCnt="0"/>
      <dgm:spPr/>
    </dgm:pt>
    <dgm:pt modelId="{DCE0C1C1-F02E-40DD-AAD6-4D66E59FAC6F}" type="pres">
      <dgm:prSet presAssocID="{0784E21D-8CAC-4415-A3E7-F7B28E2E00A7}" presName="box" presStyleLbl="node1" presStyleIdx="1" presStyleCnt="3"/>
      <dgm:spPr/>
      <dgm:t>
        <a:bodyPr/>
        <a:lstStyle/>
        <a:p>
          <a:endParaRPr lang="zh-TW" altLang="en-US"/>
        </a:p>
      </dgm:t>
    </dgm:pt>
    <dgm:pt modelId="{60D3EA31-FEF2-4B10-B3D5-AF1DE38B6240}" type="pres">
      <dgm:prSet presAssocID="{0784E21D-8CAC-4415-A3E7-F7B28E2E00A7}" presName="img" presStyleLbl="fgImgPlace1" presStyleIdx="1" presStyleCnt="3" custScaleX="87500" custScaleY="68958"/>
      <dgm:spPr>
        <a:prstGeom prst="rightArrow">
          <a:avLst/>
        </a:prstGeom>
      </dgm:spPr>
    </dgm:pt>
    <dgm:pt modelId="{474FF76F-6FEB-41EA-885F-8471A3A3C19A}" type="pres">
      <dgm:prSet presAssocID="{0784E21D-8CAC-4415-A3E7-F7B28E2E00A7}" presName="text" presStyleLbl="node1" presStyleIdx="1" presStyleCnt="3">
        <dgm:presLayoutVars>
          <dgm:bulletEnabled val="1"/>
        </dgm:presLayoutVars>
      </dgm:prSet>
      <dgm:spPr/>
      <dgm:t>
        <a:bodyPr/>
        <a:lstStyle/>
        <a:p>
          <a:endParaRPr lang="zh-TW" altLang="en-US"/>
        </a:p>
      </dgm:t>
    </dgm:pt>
    <dgm:pt modelId="{8219032F-9F61-40FB-9588-EF4288089BB1}" type="pres">
      <dgm:prSet presAssocID="{45B6D23F-0FF2-40E0-9341-6DB7F26670CB}" presName="spacer" presStyleCnt="0"/>
      <dgm:spPr/>
    </dgm:pt>
    <dgm:pt modelId="{342120DC-DA04-4277-A44B-340B887A6B60}" type="pres">
      <dgm:prSet presAssocID="{3A1430F7-918F-4BBD-91FF-9766C91871AE}" presName="comp" presStyleCnt="0"/>
      <dgm:spPr/>
    </dgm:pt>
    <dgm:pt modelId="{A3E29A05-6FAC-4558-AC09-D5DEC605BF0A}" type="pres">
      <dgm:prSet presAssocID="{3A1430F7-918F-4BBD-91FF-9766C91871AE}" presName="box" presStyleLbl="node1" presStyleIdx="2" presStyleCnt="3" custLinFactNeighborX="14433" custLinFactNeighborY="690"/>
      <dgm:spPr/>
      <dgm:t>
        <a:bodyPr/>
        <a:lstStyle/>
        <a:p>
          <a:endParaRPr lang="zh-TW" altLang="en-US"/>
        </a:p>
      </dgm:t>
    </dgm:pt>
    <dgm:pt modelId="{4D62577D-685E-42B0-AAFF-C15B406BF846}" type="pres">
      <dgm:prSet presAssocID="{3A1430F7-918F-4BBD-91FF-9766C91871AE}" presName="img" presStyleLbl="fgImgPlace1" presStyleIdx="2" presStyleCnt="3" custScaleX="84583" custScaleY="68958" custLinFactNeighborX="-1587" custLinFactNeighborY="427"/>
      <dgm:spPr>
        <a:prstGeom prst="rightArrow">
          <a:avLst/>
        </a:prstGeom>
      </dgm:spPr>
    </dgm:pt>
    <dgm:pt modelId="{6CD75C59-4168-4C38-AAB7-F74585BBDFF6}" type="pres">
      <dgm:prSet presAssocID="{3A1430F7-918F-4BBD-91FF-9766C91871AE}" presName="text" presStyleLbl="node1" presStyleIdx="2" presStyleCnt="3">
        <dgm:presLayoutVars>
          <dgm:bulletEnabled val="1"/>
        </dgm:presLayoutVars>
      </dgm:prSet>
      <dgm:spPr/>
      <dgm:t>
        <a:bodyPr/>
        <a:lstStyle/>
        <a:p>
          <a:endParaRPr lang="zh-TW" altLang="en-US"/>
        </a:p>
      </dgm:t>
    </dgm:pt>
  </dgm:ptLst>
  <dgm:cxnLst>
    <dgm:cxn modelId="{7CDF3350-E317-464F-A790-E3C6CE3560E6}" type="presOf" srcId="{B1947F96-E0B4-4EFF-974A-C8DABF772C08}" destId="{DD5483E2-8BD5-470F-BD48-A305691C3819}" srcOrd="0" destOrd="0" presId="urn:microsoft.com/office/officeart/2005/8/layout/vList4"/>
    <dgm:cxn modelId="{F22D3430-C040-4E60-A3DB-CEEAFE6F0087}" type="presOf" srcId="{0784E21D-8CAC-4415-A3E7-F7B28E2E00A7}" destId="{474FF76F-6FEB-41EA-885F-8471A3A3C19A}" srcOrd="1" destOrd="0" presId="urn:microsoft.com/office/officeart/2005/8/layout/vList4"/>
    <dgm:cxn modelId="{06294F89-93E6-400F-BF79-0FB5522B46C0}" srcId="{B1947F96-E0B4-4EFF-974A-C8DABF772C08}" destId="{0784E21D-8CAC-4415-A3E7-F7B28E2E00A7}" srcOrd="1" destOrd="0" parTransId="{D87D805A-F852-48B6-BAB5-230F090A4A65}" sibTransId="{45B6D23F-0FF2-40E0-9341-6DB7F26670CB}"/>
    <dgm:cxn modelId="{1D15EE2A-D818-422E-B4FA-1CA3026B31C2}" type="presOf" srcId="{3A1430F7-918F-4BBD-91FF-9766C91871AE}" destId="{6CD75C59-4168-4C38-AAB7-F74585BBDFF6}" srcOrd="1" destOrd="0" presId="urn:microsoft.com/office/officeart/2005/8/layout/vList4"/>
    <dgm:cxn modelId="{B78E2C09-5FFD-440D-B301-7DEFD977304A}" type="presOf" srcId="{0784E21D-8CAC-4415-A3E7-F7B28E2E00A7}" destId="{DCE0C1C1-F02E-40DD-AAD6-4D66E59FAC6F}" srcOrd="0" destOrd="0" presId="urn:microsoft.com/office/officeart/2005/8/layout/vList4"/>
    <dgm:cxn modelId="{9D8C042B-D2BB-4641-9013-FF99977D0EEB}" srcId="{B1947F96-E0B4-4EFF-974A-C8DABF772C08}" destId="{DFE481C3-777C-4CFB-82C1-596EAEE87A68}" srcOrd="0" destOrd="0" parTransId="{2353C4AE-D40F-4572-9BAF-63B7FBC838AC}" sibTransId="{7FC0E939-79A6-44EA-B1BB-0C352004C30F}"/>
    <dgm:cxn modelId="{80812587-C8FB-426C-A156-E48FBB13059F}" type="presOf" srcId="{DFE481C3-777C-4CFB-82C1-596EAEE87A68}" destId="{6719A6DA-6437-438D-B3F2-167A60FF48C9}" srcOrd="1" destOrd="0" presId="urn:microsoft.com/office/officeart/2005/8/layout/vList4"/>
    <dgm:cxn modelId="{044708C4-5FB2-448E-83EA-BC66777E8339}" type="presOf" srcId="{3A1430F7-918F-4BBD-91FF-9766C91871AE}" destId="{A3E29A05-6FAC-4558-AC09-D5DEC605BF0A}" srcOrd="0" destOrd="0" presId="urn:microsoft.com/office/officeart/2005/8/layout/vList4"/>
    <dgm:cxn modelId="{1662A064-796C-469A-9A09-F59969DE4B86}" srcId="{B1947F96-E0B4-4EFF-974A-C8DABF772C08}" destId="{3A1430F7-918F-4BBD-91FF-9766C91871AE}" srcOrd="2" destOrd="0" parTransId="{F37C2BA2-7CE6-40F0-BA29-4806B3C40315}" sibTransId="{B8586BCD-CBF5-4AFE-AF7B-24AE5B01C0E6}"/>
    <dgm:cxn modelId="{76F2CA4B-B8BA-48FD-81DB-75894E8888DB}" type="presOf" srcId="{DFE481C3-777C-4CFB-82C1-596EAEE87A68}" destId="{1D6268BD-E972-4CED-B967-CA83E3BD5EDF}" srcOrd="0" destOrd="0" presId="urn:microsoft.com/office/officeart/2005/8/layout/vList4"/>
    <dgm:cxn modelId="{FFE60DFE-DF7D-417B-8087-FB25994D0AA0}" type="presParOf" srcId="{DD5483E2-8BD5-470F-BD48-A305691C3819}" destId="{C7EE080D-B98F-49D9-9198-8BA174E56241}" srcOrd="0" destOrd="0" presId="urn:microsoft.com/office/officeart/2005/8/layout/vList4"/>
    <dgm:cxn modelId="{B7BA4704-EEA7-451D-9E96-7067282B5BDF}" type="presParOf" srcId="{C7EE080D-B98F-49D9-9198-8BA174E56241}" destId="{1D6268BD-E972-4CED-B967-CA83E3BD5EDF}" srcOrd="0" destOrd="0" presId="urn:microsoft.com/office/officeart/2005/8/layout/vList4"/>
    <dgm:cxn modelId="{4958B9B0-8871-49FB-AA5E-C6CA93502BE4}" type="presParOf" srcId="{C7EE080D-B98F-49D9-9198-8BA174E56241}" destId="{19D8F613-4E74-479A-99DB-454DD8D9BF46}" srcOrd="1" destOrd="0" presId="urn:microsoft.com/office/officeart/2005/8/layout/vList4"/>
    <dgm:cxn modelId="{D26193F5-97B8-458A-917F-77AC9D18D471}" type="presParOf" srcId="{C7EE080D-B98F-49D9-9198-8BA174E56241}" destId="{6719A6DA-6437-438D-B3F2-167A60FF48C9}" srcOrd="2" destOrd="0" presId="urn:microsoft.com/office/officeart/2005/8/layout/vList4"/>
    <dgm:cxn modelId="{C81F7375-69F9-4D59-BAAF-6DE5C46BA608}" type="presParOf" srcId="{DD5483E2-8BD5-470F-BD48-A305691C3819}" destId="{2F5FA004-DD09-4CEB-BB4D-04A4F7174A23}" srcOrd="1" destOrd="0" presId="urn:microsoft.com/office/officeart/2005/8/layout/vList4"/>
    <dgm:cxn modelId="{75E676A8-7072-40EB-BB05-F835394362BC}" type="presParOf" srcId="{DD5483E2-8BD5-470F-BD48-A305691C3819}" destId="{FB7EFF47-D530-4D23-83A9-5D9A5218F162}" srcOrd="2" destOrd="0" presId="urn:microsoft.com/office/officeart/2005/8/layout/vList4"/>
    <dgm:cxn modelId="{8EAEB608-2167-46EC-BCBC-03BDE215832E}" type="presParOf" srcId="{FB7EFF47-D530-4D23-83A9-5D9A5218F162}" destId="{DCE0C1C1-F02E-40DD-AAD6-4D66E59FAC6F}" srcOrd="0" destOrd="0" presId="urn:microsoft.com/office/officeart/2005/8/layout/vList4"/>
    <dgm:cxn modelId="{F72F4A57-9F99-470B-905C-6D91DD2E4005}" type="presParOf" srcId="{FB7EFF47-D530-4D23-83A9-5D9A5218F162}" destId="{60D3EA31-FEF2-4B10-B3D5-AF1DE38B6240}" srcOrd="1" destOrd="0" presId="urn:microsoft.com/office/officeart/2005/8/layout/vList4"/>
    <dgm:cxn modelId="{04354F1D-F8BC-4C34-8F96-B7AECB6D7DF8}" type="presParOf" srcId="{FB7EFF47-D530-4D23-83A9-5D9A5218F162}" destId="{474FF76F-6FEB-41EA-885F-8471A3A3C19A}" srcOrd="2" destOrd="0" presId="urn:microsoft.com/office/officeart/2005/8/layout/vList4"/>
    <dgm:cxn modelId="{CBF3858B-5356-4859-910D-1922D91BDD3A}" type="presParOf" srcId="{DD5483E2-8BD5-470F-BD48-A305691C3819}" destId="{8219032F-9F61-40FB-9588-EF4288089BB1}" srcOrd="3" destOrd="0" presId="urn:microsoft.com/office/officeart/2005/8/layout/vList4"/>
    <dgm:cxn modelId="{6B2EA6D4-129A-474B-B0F2-735FAE65EC96}" type="presParOf" srcId="{DD5483E2-8BD5-470F-BD48-A305691C3819}" destId="{342120DC-DA04-4277-A44B-340B887A6B60}" srcOrd="4" destOrd="0" presId="urn:microsoft.com/office/officeart/2005/8/layout/vList4"/>
    <dgm:cxn modelId="{A75B0019-9645-4FD2-89F4-84C12A1DAA4E}" type="presParOf" srcId="{342120DC-DA04-4277-A44B-340B887A6B60}" destId="{A3E29A05-6FAC-4558-AC09-D5DEC605BF0A}" srcOrd="0" destOrd="0" presId="urn:microsoft.com/office/officeart/2005/8/layout/vList4"/>
    <dgm:cxn modelId="{006C30D2-D2E5-455A-8082-44E2ED2ECD11}" type="presParOf" srcId="{342120DC-DA04-4277-A44B-340B887A6B60}" destId="{4D62577D-685E-42B0-AAFF-C15B406BF846}" srcOrd="1" destOrd="0" presId="urn:microsoft.com/office/officeart/2005/8/layout/vList4"/>
    <dgm:cxn modelId="{491128DB-241D-4EA9-875B-CEA851D91A01}" type="presParOf" srcId="{342120DC-DA04-4277-A44B-340B887A6B60}" destId="{6CD75C59-4168-4C38-AAB7-F74585BBDFF6}"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DD7ECD-FB3D-4C2A-ADEB-680325378C97}" type="doc">
      <dgm:prSet loTypeId="urn:microsoft.com/office/officeart/2005/8/layout/vList5" loCatId="list" qsTypeId="urn:microsoft.com/office/officeart/2005/8/quickstyle/simple2" qsCatId="simple" csTypeId="urn:microsoft.com/office/officeart/2005/8/colors/colorful4" csCatId="colorful" phldr="1"/>
      <dgm:spPr/>
      <dgm:t>
        <a:bodyPr/>
        <a:lstStyle/>
        <a:p>
          <a:endParaRPr lang="zh-TW" altLang="en-US"/>
        </a:p>
      </dgm:t>
    </dgm:pt>
    <dgm:pt modelId="{23753051-3ABF-461E-8A33-65EA75B3A964}">
      <dgm:prSet phldrT="[文字]" custT="1"/>
      <dgm:spPr/>
      <dgm:t>
        <a:bodyPr/>
        <a:lstStyle/>
        <a:p>
          <a:r>
            <a:rPr lang="zh-TW" altLang="en-US" sz="3600" dirty="0" smtClean="0">
              <a:solidFill>
                <a:srgbClr val="FF0000"/>
              </a:solidFill>
              <a:latin typeface="華康棒棒體W5" pitchFamily="81" charset="-120"/>
              <a:ea typeface="華康棒棒體W5" pitchFamily="81" charset="-120"/>
            </a:rPr>
            <a:t>研究範圍</a:t>
          </a:r>
          <a:endParaRPr lang="zh-TW" altLang="en-US" sz="3600" dirty="0">
            <a:solidFill>
              <a:srgbClr val="FF0000"/>
            </a:solidFill>
            <a:latin typeface="華康棒棒體W5" pitchFamily="81" charset="-120"/>
            <a:ea typeface="華康棒棒體W5" pitchFamily="81" charset="-120"/>
          </a:endParaRPr>
        </a:p>
      </dgm:t>
    </dgm:pt>
    <dgm:pt modelId="{69A8F422-EACE-4592-B3EF-8BEE97C9D862}" type="parTrans" cxnId="{878FD027-8F84-4CF8-8AEC-5384EC3B8870}">
      <dgm:prSet/>
      <dgm:spPr/>
      <dgm:t>
        <a:bodyPr/>
        <a:lstStyle/>
        <a:p>
          <a:endParaRPr lang="zh-TW" altLang="en-US"/>
        </a:p>
      </dgm:t>
    </dgm:pt>
    <dgm:pt modelId="{216C4C44-E2A7-42DF-A39A-3138CE6D61DB}" type="sibTrans" cxnId="{878FD027-8F84-4CF8-8AEC-5384EC3B8870}">
      <dgm:prSet/>
      <dgm:spPr/>
      <dgm:t>
        <a:bodyPr/>
        <a:lstStyle/>
        <a:p>
          <a:endParaRPr lang="zh-TW" altLang="en-US"/>
        </a:p>
      </dgm:t>
    </dgm:pt>
    <dgm:pt modelId="{785DDC33-BC22-4C84-9EB2-4E61CD7AF4E4}">
      <dgm:prSet phldrT="[文字]" custT="1"/>
      <dgm:spPr/>
      <dgm:t>
        <a:bodyPr/>
        <a:lstStyle/>
        <a:p>
          <a:r>
            <a:rPr lang="zh-TW" altLang="en-US" sz="1600" dirty="0" smtClean="0">
              <a:solidFill>
                <a:srgbClr val="0070C0"/>
              </a:solidFill>
              <a:latin typeface="華康粗黑體(P)" pitchFamily="34" charset="-120"/>
              <a:ea typeface="華康粗黑體(P)" pitchFamily="34" charset="-120"/>
            </a:rPr>
            <a:t>發放時間</a:t>
          </a:r>
          <a:r>
            <a:rPr lang="en-US" altLang="zh-TW" sz="1600" dirty="0" smtClean="0">
              <a:solidFill>
                <a:srgbClr val="0070C0"/>
              </a:solidFill>
              <a:latin typeface="華康粗黑體(P)" pitchFamily="34" charset="-120"/>
              <a:ea typeface="華康粗黑體(P)" pitchFamily="34" charset="-120"/>
            </a:rPr>
            <a:t>:2014</a:t>
          </a:r>
          <a:r>
            <a:rPr lang="zh-TW" altLang="en-US" sz="1600" dirty="0" smtClean="0">
              <a:solidFill>
                <a:srgbClr val="0070C0"/>
              </a:solidFill>
              <a:latin typeface="華康粗黑體(P)" pitchFamily="34" charset="-120"/>
              <a:ea typeface="華康粗黑體(P)" pitchFamily="34" charset="-120"/>
            </a:rPr>
            <a:t>年</a:t>
          </a:r>
          <a:r>
            <a:rPr lang="en-US" altLang="zh-TW" sz="1600" dirty="0" smtClean="0">
              <a:solidFill>
                <a:srgbClr val="0070C0"/>
              </a:solidFill>
              <a:latin typeface="華康粗黑體(P)" pitchFamily="34" charset="-120"/>
              <a:ea typeface="華康粗黑體(P)" pitchFamily="34" charset="-120"/>
            </a:rPr>
            <a:t>12</a:t>
          </a:r>
          <a:r>
            <a:rPr lang="zh-TW" altLang="en-US" sz="1600" dirty="0" smtClean="0">
              <a:solidFill>
                <a:srgbClr val="0070C0"/>
              </a:solidFill>
              <a:latin typeface="華康粗黑體(P)" pitchFamily="34" charset="-120"/>
              <a:ea typeface="華康粗黑體(P)" pitchFamily="34" charset="-120"/>
            </a:rPr>
            <a:t>月周末六日下午</a:t>
          </a:r>
          <a:r>
            <a:rPr lang="en-US" altLang="zh-TW" sz="1600" dirty="0" smtClean="0">
              <a:solidFill>
                <a:srgbClr val="0070C0"/>
              </a:solidFill>
              <a:latin typeface="華康粗黑體(P)" pitchFamily="34" charset="-120"/>
              <a:ea typeface="華康粗黑體(P)" pitchFamily="34" charset="-120"/>
            </a:rPr>
            <a:t>2</a:t>
          </a:r>
          <a:r>
            <a:rPr lang="zh-TW" altLang="en-US" sz="1600" dirty="0" smtClean="0">
              <a:solidFill>
                <a:srgbClr val="0070C0"/>
              </a:solidFill>
              <a:latin typeface="華康粗黑體(P)" pitchFamily="34" charset="-120"/>
              <a:ea typeface="華康粗黑體(P)" pitchFamily="34" charset="-120"/>
            </a:rPr>
            <a:t>點到</a:t>
          </a:r>
          <a:r>
            <a:rPr lang="en-US" altLang="zh-TW" sz="1600" dirty="0" smtClean="0">
              <a:solidFill>
                <a:srgbClr val="0070C0"/>
              </a:solidFill>
              <a:latin typeface="華康粗黑體(P)" pitchFamily="34" charset="-120"/>
              <a:ea typeface="華康粗黑體(P)" pitchFamily="34" charset="-120"/>
            </a:rPr>
            <a:t>4</a:t>
          </a:r>
          <a:r>
            <a:rPr lang="zh-TW" altLang="en-US" sz="1600" dirty="0" smtClean="0">
              <a:solidFill>
                <a:srgbClr val="0070C0"/>
              </a:solidFill>
              <a:latin typeface="華康粗黑體(P)" pitchFamily="34" charset="-120"/>
              <a:ea typeface="華康粗黑體(P)" pitchFamily="34" charset="-120"/>
            </a:rPr>
            <a:t>點</a:t>
          </a:r>
          <a:endParaRPr lang="zh-TW" altLang="en-US" sz="1600" dirty="0">
            <a:solidFill>
              <a:srgbClr val="0070C0"/>
            </a:solidFill>
            <a:latin typeface="華康粗黑體(P)" pitchFamily="34" charset="-120"/>
            <a:ea typeface="華康粗黑體(P)" pitchFamily="34" charset="-120"/>
          </a:endParaRPr>
        </a:p>
      </dgm:t>
    </dgm:pt>
    <dgm:pt modelId="{D4BF4C20-657C-4AFD-997D-216D5FB51564}" type="parTrans" cxnId="{EDEF7443-3100-43E3-BD52-E4217B05CB90}">
      <dgm:prSet/>
      <dgm:spPr/>
      <dgm:t>
        <a:bodyPr/>
        <a:lstStyle/>
        <a:p>
          <a:endParaRPr lang="zh-TW" altLang="en-US"/>
        </a:p>
      </dgm:t>
    </dgm:pt>
    <dgm:pt modelId="{A2D1DD2B-0005-44F1-9638-BE80191DFACB}" type="sibTrans" cxnId="{EDEF7443-3100-43E3-BD52-E4217B05CB90}">
      <dgm:prSet/>
      <dgm:spPr/>
      <dgm:t>
        <a:bodyPr/>
        <a:lstStyle/>
        <a:p>
          <a:endParaRPr lang="zh-TW" altLang="en-US"/>
        </a:p>
      </dgm:t>
    </dgm:pt>
    <dgm:pt modelId="{65C8CE28-773C-4376-82C5-9B18E71AA282}">
      <dgm:prSet phldrT="[文字]" custT="1"/>
      <dgm:spPr/>
      <dgm:t>
        <a:bodyPr/>
        <a:lstStyle/>
        <a:p>
          <a:r>
            <a:rPr lang="zh-TW" altLang="en-US" sz="3600" dirty="0" smtClean="0">
              <a:solidFill>
                <a:srgbClr val="FF0000"/>
              </a:solidFill>
              <a:latin typeface="華康棒棒體W5" pitchFamily="81" charset="-120"/>
              <a:ea typeface="華康棒棒體W5" pitchFamily="81" charset="-120"/>
            </a:rPr>
            <a:t>研究限制</a:t>
          </a:r>
          <a:endParaRPr lang="zh-TW" altLang="en-US" sz="3600" dirty="0">
            <a:solidFill>
              <a:srgbClr val="FF0000"/>
            </a:solidFill>
            <a:latin typeface="華康棒棒體W5" pitchFamily="81" charset="-120"/>
            <a:ea typeface="華康棒棒體W5" pitchFamily="81" charset="-120"/>
          </a:endParaRPr>
        </a:p>
      </dgm:t>
    </dgm:pt>
    <dgm:pt modelId="{DFCA850C-F735-4414-B3A8-8C4ABAB22F32}" type="parTrans" cxnId="{0C512116-D488-4565-BDF9-DFE1F85D1A64}">
      <dgm:prSet/>
      <dgm:spPr/>
      <dgm:t>
        <a:bodyPr/>
        <a:lstStyle/>
        <a:p>
          <a:endParaRPr lang="zh-TW" altLang="en-US"/>
        </a:p>
      </dgm:t>
    </dgm:pt>
    <dgm:pt modelId="{07F8E6F0-224A-4FE6-A957-660C28D52918}" type="sibTrans" cxnId="{0C512116-D488-4565-BDF9-DFE1F85D1A64}">
      <dgm:prSet/>
      <dgm:spPr/>
      <dgm:t>
        <a:bodyPr/>
        <a:lstStyle/>
        <a:p>
          <a:endParaRPr lang="zh-TW" altLang="en-US"/>
        </a:p>
      </dgm:t>
    </dgm:pt>
    <dgm:pt modelId="{9A295E90-8A45-4C35-B56C-F4ED1E6B1190}">
      <dgm:prSet phldrT="[文字]" custT="1"/>
      <dgm:spPr/>
      <dgm:t>
        <a:bodyPr/>
        <a:lstStyle/>
        <a:p>
          <a:r>
            <a:rPr lang="zh-TW" altLang="en-US" sz="1600" dirty="0" smtClean="0">
              <a:solidFill>
                <a:srgbClr val="0070C0"/>
              </a:solidFill>
              <a:latin typeface="華康粗黑體(P)" pitchFamily="34" charset="-120"/>
              <a:ea typeface="華康粗黑體(P)" pitchFamily="34" charset="-120"/>
            </a:rPr>
            <a:t>受限於高雄地區</a:t>
          </a:r>
          <a:endParaRPr lang="zh-TW" altLang="en-US" sz="1600" dirty="0">
            <a:solidFill>
              <a:srgbClr val="0070C0"/>
            </a:solidFill>
            <a:latin typeface="華康粗黑體(P)" pitchFamily="34" charset="-120"/>
            <a:ea typeface="華康粗黑體(P)" pitchFamily="34" charset="-120"/>
          </a:endParaRPr>
        </a:p>
      </dgm:t>
    </dgm:pt>
    <dgm:pt modelId="{F72B0F3A-65C0-4C8B-822F-B74365BA26F9}" type="parTrans" cxnId="{A312AC15-0585-42B1-89AB-6A2A08D4172C}">
      <dgm:prSet/>
      <dgm:spPr/>
      <dgm:t>
        <a:bodyPr/>
        <a:lstStyle/>
        <a:p>
          <a:endParaRPr lang="zh-TW" altLang="en-US"/>
        </a:p>
      </dgm:t>
    </dgm:pt>
    <dgm:pt modelId="{1202AC40-BF92-4D27-A91C-0C07CD549561}" type="sibTrans" cxnId="{A312AC15-0585-42B1-89AB-6A2A08D4172C}">
      <dgm:prSet/>
      <dgm:spPr/>
      <dgm:t>
        <a:bodyPr/>
        <a:lstStyle/>
        <a:p>
          <a:endParaRPr lang="zh-TW" altLang="en-US"/>
        </a:p>
      </dgm:t>
    </dgm:pt>
    <dgm:pt modelId="{2CD40CFD-B7B8-4DEC-B48C-D1BAFE14A5FE}">
      <dgm:prSet phldrT="[文字]" custT="1"/>
      <dgm:spPr/>
      <dgm:t>
        <a:bodyPr/>
        <a:lstStyle/>
        <a:p>
          <a:r>
            <a:rPr lang="zh-TW" altLang="en-US" sz="3600" dirty="0" smtClean="0">
              <a:solidFill>
                <a:srgbClr val="FF0000"/>
              </a:solidFill>
              <a:latin typeface="華康棒棒體W5" pitchFamily="81" charset="-120"/>
              <a:ea typeface="華康棒棒體W5" pitchFamily="81" charset="-120"/>
            </a:rPr>
            <a:t>完整性</a:t>
          </a:r>
          <a:endParaRPr lang="zh-TW" altLang="en-US" sz="3600" dirty="0">
            <a:solidFill>
              <a:srgbClr val="FF0000"/>
            </a:solidFill>
            <a:latin typeface="華康棒棒體W5" pitchFamily="81" charset="-120"/>
            <a:ea typeface="華康棒棒體W5" pitchFamily="81" charset="-120"/>
          </a:endParaRPr>
        </a:p>
      </dgm:t>
    </dgm:pt>
    <dgm:pt modelId="{7E48048E-3E0C-4E32-8147-60044F4B6BE1}" type="parTrans" cxnId="{C3E5354D-822F-44EC-872E-4B3442A67C77}">
      <dgm:prSet/>
      <dgm:spPr/>
      <dgm:t>
        <a:bodyPr/>
        <a:lstStyle/>
        <a:p>
          <a:endParaRPr lang="zh-TW" altLang="en-US"/>
        </a:p>
      </dgm:t>
    </dgm:pt>
    <dgm:pt modelId="{406880C5-1233-4B8E-A42E-1CA1DFBE7151}" type="sibTrans" cxnId="{C3E5354D-822F-44EC-872E-4B3442A67C77}">
      <dgm:prSet/>
      <dgm:spPr/>
      <dgm:t>
        <a:bodyPr/>
        <a:lstStyle/>
        <a:p>
          <a:endParaRPr lang="zh-TW" altLang="en-US"/>
        </a:p>
      </dgm:t>
    </dgm:pt>
    <dgm:pt modelId="{702D8C32-59DD-408A-BFB8-FB5D7EC55526}">
      <dgm:prSet phldrT="[文字]" custT="1"/>
      <dgm:spPr/>
      <dgm:t>
        <a:bodyPr/>
        <a:lstStyle/>
        <a:p>
          <a:r>
            <a:rPr lang="zh-TW" altLang="en-US" sz="1600" dirty="0" smtClean="0">
              <a:solidFill>
                <a:srgbClr val="0070C0"/>
              </a:solidFill>
              <a:latin typeface="華康粗黑體(P)" pitchFamily="34" charset="-120"/>
              <a:ea typeface="華康粗黑體(P)" pitchFamily="34" charset="-120"/>
            </a:rPr>
            <a:t>無法推論出其他地區和時段的消費者看法</a:t>
          </a:r>
          <a:endParaRPr lang="zh-TW" altLang="en-US" sz="1600" dirty="0">
            <a:solidFill>
              <a:srgbClr val="0070C0"/>
            </a:solidFill>
            <a:latin typeface="華康粗黑體(P)" pitchFamily="34" charset="-120"/>
            <a:ea typeface="華康粗黑體(P)" pitchFamily="34" charset="-120"/>
          </a:endParaRPr>
        </a:p>
      </dgm:t>
    </dgm:pt>
    <dgm:pt modelId="{BA96EFFB-2123-4AAB-9C30-94DE13417935}" type="parTrans" cxnId="{D93D1BD4-1C17-4DF2-9F06-433178FFFB87}">
      <dgm:prSet/>
      <dgm:spPr/>
      <dgm:t>
        <a:bodyPr/>
        <a:lstStyle/>
        <a:p>
          <a:endParaRPr lang="zh-TW" altLang="en-US"/>
        </a:p>
      </dgm:t>
    </dgm:pt>
    <dgm:pt modelId="{05E14975-40B9-4139-8D29-A80FBCB820E1}" type="sibTrans" cxnId="{D93D1BD4-1C17-4DF2-9F06-433178FFFB87}">
      <dgm:prSet/>
      <dgm:spPr/>
      <dgm:t>
        <a:bodyPr/>
        <a:lstStyle/>
        <a:p>
          <a:endParaRPr lang="zh-TW" altLang="en-US"/>
        </a:p>
      </dgm:t>
    </dgm:pt>
    <dgm:pt modelId="{E7311201-916D-44B3-8CA7-D49B0AA6C169}">
      <dgm:prSet phldrT="[文字]" custT="1"/>
      <dgm:spPr/>
      <dgm:t>
        <a:bodyPr/>
        <a:lstStyle/>
        <a:p>
          <a:r>
            <a:rPr lang="zh-TW" altLang="en-US" sz="1600" dirty="0" smtClean="0">
              <a:solidFill>
                <a:srgbClr val="0070C0"/>
              </a:solidFill>
              <a:latin typeface="華康粗黑體(P)" pitchFamily="34" charset="-120"/>
              <a:ea typeface="華康粗黑體(P)" pitchFamily="34" charset="-120"/>
            </a:rPr>
            <a:t>受限於周末時間</a:t>
          </a:r>
          <a:endParaRPr lang="zh-TW" altLang="en-US" sz="1600" dirty="0">
            <a:solidFill>
              <a:srgbClr val="0070C0"/>
            </a:solidFill>
            <a:latin typeface="華康粗黑體(P)" pitchFamily="34" charset="-120"/>
            <a:ea typeface="華康粗黑體(P)" pitchFamily="34" charset="-120"/>
          </a:endParaRPr>
        </a:p>
      </dgm:t>
    </dgm:pt>
    <dgm:pt modelId="{546907A6-0B8F-4F41-8EAE-3F78F953A127}" type="sibTrans" cxnId="{15221C95-E599-4105-ABCE-33D6FB7554D4}">
      <dgm:prSet/>
      <dgm:spPr/>
      <dgm:t>
        <a:bodyPr/>
        <a:lstStyle/>
        <a:p>
          <a:endParaRPr lang="zh-TW" altLang="en-US"/>
        </a:p>
      </dgm:t>
    </dgm:pt>
    <dgm:pt modelId="{5CA7AB2E-203E-45E3-B1CE-411E768D568C}" type="parTrans" cxnId="{15221C95-E599-4105-ABCE-33D6FB7554D4}">
      <dgm:prSet/>
      <dgm:spPr/>
      <dgm:t>
        <a:bodyPr/>
        <a:lstStyle/>
        <a:p>
          <a:endParaRPr lang="zh-TW" altLang="en-US"/>
        </a:p>
      </dgm:t>
    </dgm:pt>
    <dgm:pt modelId="{0B3B4DE0-E082-47FC-91A3-4E3A0CDBDCF4}">
      <dgm:prSet phldrT="[文字]" custT="1"/>
      <dgm:spPr/>
      <dgm:t>
        <a:bodyPr/>
        <a:lstStyle/>
        <a:p>
          <a:r>
            <a:rPr lang="zh-TW" altLang="en-US" sz="1600" dirty="0" smtClean="0">
              <a:solidFill>
                <a:srgbClr val="0070C0"/>
              </a:solidFill>
              <a:latin typeface="華康粗黑體(P)" pitchFamily="34" charset="-120"/>
              <a:ea typeface="華康粗黑體(P)" pitchFamily="34" charset="-120"/>
            </a:rPr>
            <a:t>發放地點</a:t>
          </a:r>
          <a:r>
            <a:rPr lang="en-US" altLang="zh-TW" sz="1600" dirty="0" smtClean="0">
              <a:solidFill>
                <a:srgbClr val="0070C0"/>
              </a:solidFill>
              <a:latin typeface="華康粗黑體(P)" pitchFamily="34" charset="-120"/>
              <a:ea typeface="華康粗黑體(P)" pitchFamily="34" charset="-120"/>
            </a:rPr>
            <a:t>:</a:t>
          </a:r>
          <a:r>
            <a:rPr lang="zh-TW" altLang="en-US" sz="1600" dirty="0" smtClean="0">
              <a:solidFill>
                <a:srgbClr val="0070C0"/>
              </a:solidFill>
              <a:latin typeface="華康粗黑體(P)" pitchFamily="34" charset="-120"/>
              <a:ea typeface="華康粗黑體(P)" pitchFamily="34" charset="-120"/>
            </a:rPr>
            <a:t>高雄市中央公園捷運站</a:t>
          </a:r>
          <a:r>
            <a:rPr lang="en-US" altLang="zh-TW" sz="1600" dirty="0" smtClean="0">
              <a:solidFill>
                <a:srgbClr val="0070C0"/>
              </a:solidFill>
              <a:latin typeface="華康粗黑體(P)" pitchFamily="34" charset="-120"/>
              <a:ea typeface="華康粗黑體(P)" pitchFamily="34" charset="-120"/>
            </a:rPr>
            <a:t>1</a:t>
          </a:r>
          <a:r>
            <a:rPr lang="zh-TW" altLang="en-US" sz="1600" dirty="0" smtClean="0">
              <a:solidFill>
                <a:srgbClr val="0070C0"/>
              </a:solidFill>
              <a:latin typeface="華康粗黑體(P)" pitchFamily="34" charset="-120"/>
              <a:ea typeface="華康粗黑體(P)" pitchFamily="34" charset="-120"/>
            </a:rPr>
            <a:t>號出口</a:t>
          </a:r>
          <a:endParaRPr lang="zh-TW" altLang="en-US" sz="1600" dirty="0">
            <a:solidFill>
              <a:srgbClr val="0070C0"/>
            </a:solidFill>
            <a:latin typeface="華康粗黑體(P)" pitchFamily="34" charset="-120"/>
            <a:ea typeface="華康粗黑體(P)" pitchFamily="34" charset="-120"/>
          </a:endParaRPr>
        </a:p>
      </dgm:t>
    </dgm:pt>
    <dgm:pt modelId="{5234D59D-D50E-4B2A-A8DD-79698DD398DF}" type="sibTrans" cxnId="{62183C05-13BD-44E4-BE08-E0CB79998EFA}">
      <dgm:prSet/>
      <dgm:spPr/>
      <dgm:t>
        <a:bodyPr/>
        <a:lstStyle/>
        <a:p>
          <a:endParaRPr lang="zh-TW" altLang="en-US"/>
        </a:p>
      </dgm:t>
    </dgm:pt>
    <dgm:pt modelId="{EC102A70-7ABD-4610-8628-1372AA54219D}" type="parTrans" cxnId="{62183C05-13BD-44E4-BE08-E0CB79998EFA}">
      <dgm:prSet/>
      <dgm:spPr/>
      <dgm:t>
        <a:bodyPr/>
        <a:lstStyle/>
        <a:p>
          <a:endParaRPr lang="zh-TW" altLang="en-US"/>
        </a:p>
      </dgm:t>
    </dgm:pt>
    <dgm:pt modelId="{746E7EC5-2D2A-4DC5-B822-9F7872DE0F3C}" type="pres">
      <dgm:prSet presAssocID="{E4DD7ECD-FB3D-4C2A-ADEB-680325378C97}" presName="Name0" presStyleCnt="0">
        <dgm:presLayoutVars>
          <dgm:dir/>
          <dgm:animLvl val="lvl"/>
          <dgm:resizeHandles val="exact"/>
        </dgm:presLayoutVars>
      </dgm:prSet>
      <dgm:spPr/>
      <dgm:t>
        <a:bodyPr/>
        <a:lstStyle/>
        <a:p>
          <a:endParaRPr lang="zh-TW" altLang="en-US"/>
        </a:p>
      </dgm:t>
    </dgm:pt>
    <dgm:pt modelId="{27091817-71F4-4030-B0EC-0C39A3543DA1}" type="pres">
      <dgm:prSet presAssocID="{23753051-3ABF-461E-8A33-65EA75B3A964}" presName="linNode" presStyleCnt="0"/>
      <dgm:spPr/>
    </dgm:pt>
    <dgm:pt modelId="{B12AD70F-5FAB-4B26-9393-0A3D9D58EC59}" type="pres">
      <dgm:prSet presAssocID="{23753051-3ABF-461E-8A33-65EA75B3A964}" presName="parentText" presStyleLbl="node1" presStyleIdx="0" presStyleCnt="3">
        <dgm:presLayoutVars>
          <dgm:chMax val="1"/>
          <dgm:bulletEnabled val="1"/>
        </dgm:presLayoutVars>
      </dgm:prSet>
      <dgm:spPr/>
      <dgm:t>
        <a:bodyPr/>
        <a:lstStyle/>
        <a:p>
          <a:endParaRPr lang="zh-TW" altLang="en-US"/>
        </a:p>
      </dgm:t>
    </dgm:pt>
    <dgm:pt modelId="{4098339D-843B-4945-B85C-A99FB93EF202}" type="pres">
      <dgm:prSet presAssocID="{23753051-3ABF-461E-8A33-65EA75B3A964}" presName="descendantText" presStyleLbl="alignAccFollowNode1" presStyleIdx="0" presStyleCnt="3">
        <dgm:presLayoutVars>
          <dgm:bulletEnabled val="1"/>
        </dgm:presLayoutVars>
      </dgm:prSet>
      <dgm:spPr/>
      <dgm:t>
        <a:bodyPr/>
        <a:lstStyle/>
        <a:p>
          <a:endParaRPr lang="zh-TW" altLang="en-US"/>
        </a:p>
      </dgm:t>
    </dgm:pt>
    <dgm:pt modelId="{41F81535-D472-4E42-BAE3-468A8DDCDE5B}" type="pres">
      <dgm:prSet presAssocID="{216C4C44-E2A7-42DF-A39A-3138CE6D61DB}" presName="sp" presStyleCnt="0"/>
      <dgm:spPr/>
    </dgm:pt>
    <dgm:pt modelId="{80A15398-C307-496B-AF04-779807FBA1BB}" type="pres">
      <dgm:prSet presAssocID="{65C8CE28-773C-4376-82C5-9B18E71AA282}" presName="linNode" presStyleCnt="0"/>
      <dgm:spPr/>
    </dgm:pt>
    <dgm:pt modelId="{BBB4A3FA-5C83-42DD-854B-A7EE46CD7FC3}" type="pres">
      <dgm:prSet presAssocID="{65C8CE28-773C-4376-82C5-9B18E71AA282}" presName="parentText" presStyleLbl="node1" presStyleIdx="1" presStyleCnt="3">
        <dgm:presLayoutVars>
          <dgm:chMax val="1"/>
          <dgm:bulletEnabled val="1"/>
        </dgm:presLayoutVars>
      </dgm:prSet>
      <dgm:spPr/>
      <dgm:t>
        <a:bodyPr/>
        <a:lstStyle/>
        <a:p>
          <a:endParaRPr lang="zh-TW" altLang="en-US"/>
        </a:p>
      </dgm:t>
    </dgm:pt>
    <dgm:pt modelId="{AC762913-09EC-4451-9085-39E75F64D67A}" type="pres">
      <dgm:prSet presAssocID="{65C8CE28-773C-4376-82C5-9B18E71AA282}" presName="descendantText" presStyleLbl="alignAccFollowNode1" presStyleIdx="1" presStyleCnt="3">
        <dgm:presLayoutVars>
          <dgm:bulletEnabled val="1"/>
        </dgm:presLayoutVars>
      </dgm:prSet>
      <dgm:spPr/>
      <dgm:t>
        <a:bodyPr/>
        <a:lstStyle/>
        <a:p>
          <a:endParaRPr lang="zh-TW" altLang="en-US"/>
        </a:p>
      </dgm:t>
    </dgm:pt>
    <dgm:pt modelId="{B1B5E119-2918-4862-9865-457E421EF282}" type="pres">
      <dgm:prSet presAssocID="{07F8E6F0-224A-4FE6-A957-660C28D52918}" presName="sp" presStyleCnt="0"/>
      <dgm:spPr/>
    </dgm:pt>
    <dgm:pt modelId="{2C7FACA9-7885-4749-824B-F4EFA67603D2}" type="pres">
      <dgm:prSet presAssocID="{2CD40CFD-B7B8-4DEC-B48C-D1BAFE14A5FE}" presName="linNode" presStyleCnt="0"/>
      <dgm:spPr/>
    </dgm:pt>
    <dgm:pt modelId="{1E844846-801C-4AC3-AD42-B054DF106F5E}" type="pres">
      <dgm:prSet presAssocID="{2CD40CFD-B7B8-4DEC-B48C-D1BAFE14A5FE}" presName="parentText" presStyleLbl="node1" presStyleIdx="2" presStyleCnt="3">
        <dgm:presLayoutVars>
          <dgm:chMax val="1"/>
          <dgm:bulletEnabled val="1"/>
        </dgm:presLayoutVars>
      </dgm:prSet>
      <dgm:spPr/>
      <dgm:t>
        <a:bodyPr/>
        <a:lstStyle/>
        <a:p>
          <a:endParaRPr lang="zh-TW" altLang="en-US"/>
        </a:p>
      </dgm:t>
    </dgm:pt>
    <dgm:pt modelId="{92DCB5E4-33C1-49AA-B481-5E80C06DC837}" type="pres">
      <dgm:prSet presAssocID="{2CD40CFD-B7B8-4DEC-B48C-D1BAFE14A5FE}" presName="descendantText" presStyleLbl="alignAccFollowNode1" presStyleIdx="2" presStyleCnt="3">
        <dgm:presLayoutVars>
          <dgm:bulletEnabled val="1"/>
        </dgm:presLayoutVars>
      </dgm:prSet>
      <dgm:spPr/>
      <dgm:t>
        <a:bodyPr/>
        <a:lstStyle/>
        <a:p>
          <a:endParaRPr lang="zh-TW" altLang="en-US"/>
        </a:p>
      </dgm:t>
    </dgm:pt>
  </dgm:ptLst>
  <dgm:cxnLst>
    <dgm:cxn modelId="{315AA3E7-EC3F-4242-85AD-D32852F08504}" type="presOf" srcId="{65C8CE28-773C-4376-82C5-9B18E71AA282}" destId="{BBB4A3FA-5C83-42DD-854B-A7EE46CD7FC3}" srcOrd="0" destOrd="0" presId="urn:microsoft.com/office/officeart/2005/8/layout/vList5"/>
    <dgm:cxn modelId="{9AF96B1A-6DDE-47A5-8058-25ED72F82422}" type="presOf" srcId="{E4DD7ECD-FB3D-4C2A-ADEB-680325378C97}" destId="{746E7EC5-2D2A-4DC5-B822-9F7872DE0F3C}" srcOrd="0" destOrd="0" presId="urn:microsoft.com/office/officeart/2005/8/layout/vList5"/>
    <dgm:cxn modelId="{0C512116-D488-4565-BDF9-DFE1F85D1A64}" srcId="{E4DD7ECD-FB3D-4C2A-ADEB-680325378C97}" destId="{65C8CE28-773C-4376-82C5-9B18E71AA282}" srcOrd="1" destOrd="0" parTransId="{DFCA850C-F735-4414-B3A8-8C4ABAB22F32}" sibTransId="{07F8E6F0-224A-4FE6-A957-660C28D52918}"/>
    <dgm:cxn modelId="{EDEF7443-3100-43E3-BD52-E4217B05CB90}" srcId="{23753051-3ABF-461E-8A33-65EA75B3A964}" destId="{785DDC33-BC22-4C84-9EB2-4E61CD7AF4E4}" srcOrd="0" destOrd="0" parTransId="{D4BF4C20-657C-4AFD-997D-216D5FB51564}" sibTransId="{A2D1DD2B-0005-44F1-9638-BE80191DFACB}"/>
    <dgm:cxn modelId="{62183C05-13BD-44E4-BE08-E0CB79998EFA}" srcId="{23753051-3ABF-461E-8A33-65EA75B3A964}" destId="{0B3B4DE0-E082-47FC-91A3-4E3A0CDBDCF4}" srcOrd="1" destOrd="0" parTransId="{EC102A70-7ABD-4610-8628-1372AA54219D}" sibTransId="{5234D59D-D50E-4B2A-A8DD-79698DD398DF}"/>
    <dgm:cxn modelId="{C3E5354D-822F-44EC-872E-4B3442A67C77}" srcId="{E4DD7ECD-FB3D-4C2A-ADEB-680325378C97}" destId="{2CD40CFD-B7B8-4DEC-B48C-D1BAFE14A5FE}" srcOrd="2" destOrd="0" parTransId="{7E48048E-3E0C-4E32-8147-60044F4B6BE1}" sibTransId="{406880C5-1233-4B8E-A42E-1CA1DFBE7151}"/>
    <dgm:cxn modelId="{F2284E39-4522-450B-AE00-E63ADC167E3C}" type="presOf" srcId="{2CD40CFD-B7B8-4DEC-B48C-D1BAFE14A5FE}" destId="{1E844846-801C-4AC3-AD42-B054DF106F5E}" srcOrd="0" destOrd="0" presId="urn:microsoft.com/office/officeart/2005/8/layout/vList5"/>
    <dgm:cxn modelId="{15221C95-E599-4105-ABCE-33D6FB7554D4}" srcId="{65C8CE28-773C-4376-82C5-9B18E71AA282}" destId="{E7311201-916D-44B3-8CA7-D49B0AA6C169}" srcOrd="1" destOrd="0" parTransId="{5CA7AB2E-203E-45E3-B1CE-411E768D568C}" sibTransId="{546907A6-0B8F-4F41-8EAE-3F78F953A127}"/>
    <dgm:cxn modelId="{878FD027-8F84-4CF8-8AEC-5384EC3B8870}" srcId="{E4DD7ECD-FB3D-4C2A-ADEB-680325378C97}" destId="{23753051-3ABF-461E-8A33-65EA75B3A964}" srcOrd="0" destOrd="0" parTransId="{69A8F422-EACE-4592-B3EF-8BEE97C9D862}" sibTransId="{216C4C44-E2A7-42DF-A39A-3138CE6D61DB}"/>
    <dgm:cxn modelId="{953A9D2E-5AC4-4F60-B3C3-6DCF9E066F02}" type="presOf" srcId="{785DDC33-BC22-4C84-9EB2-4E61CD7AF4E4}" destId="{4098339D-843B-4945-B85C-A99FB93EF202}" srcOrd="0" destOrd="0" presId="urn:microsoft.com/office/officeart/2005/8/layout/vList5"/>
    <dgm:cxn modelId="{B3AD40F2-8D73-4B52-AF7D-01FA14C7E9BE}" type="presOf" srcId="{23753051-3ABF-461E-8A33-65EA75B3A964}" destId="{B12AD70F-5FAB-4B26-9393-0A3D9D58EC59}" srcOrd="0" destOrd="0" presId="urn:microsoft.com/office/officeart/2005/8/layout/vList5"/>
    <dgm:cxn modelId="{5169D887-5174-4CE3-B6B2-AC2CEC0D9D53}" type="presOf" srcId="{702D8C32-59DD-408A-BFB8-FB5D7EC55526}" destId="{92DCB5E4-33C1-49AA-B481-5E80C06DC837}" srcOrd="0" destOrd="0" presId="urn:microsoft.com/office/officeart/2005/8/layout/vList5"/>
    <dgm:cxn modelId="{A312AC15-0585-42B1-89AB-6A2A08D4172C}" srcId="{65C8CE28-773C-4376-82C5-9B18E71AA282}" destId="{9A295E90-8A45-4C35-B56C-F4ED1E6B1190}" srcOrd="0" destOrd="0" parTransId="{F72B0F3A-65C0-4C8B-822F-B74365BA26F9}" sibTransId="{1202AC40-BF92-4D27-A91C-0C07CD549561}"/>
    <dgm:cxn modelId="{CB9EAC7E-E70D-439A-8533-ACCE1920A6A1}" type="presOf" srcId="{9A295E90-8A45-4C35-B56C-F4ED1E6B1190}" destId="{AC762913-09EC-4451-9085-39E75F64D67A}" srcOrd="0" destOrd="0" presId="urn:microsoft.com/office/officeart/2005/8/layout/vList5"/>
    <dgm:cxn modelId="{4A6E57C3-A98E-45C9-A98A-D204349F3F9B}" type="presOf" srcId="{0B3B4DE0-E082-47FC-91A3-4E3A0CDBDCF4}" destId="{4098339D-843B-4945-B85C-A99FB93EF202}" srcOrd="0" destOrd="1" presId="urn:microsoft.com/office/officeart/2005/8/layout/vList5"/>
    <dgm:cxn modelId="{0B4E393C-2315-4981-A85B-CF5C2AD229C0}" type="presOf" srcId="{E7311201-916D-44B3-8CA7-D49B0AA6C169}" destId="{AC762913-09EC-4451-9085-39E75F64D67A}" srcOrd="0" destOrd="1" presId="urn:microsoft.com/office/officeart/2005/8/layout/vList5"/>
    <dgm:cxn modelId="{D93D1BD4-1C17-4DF2-9F06-433178FFFB87}" srcId="{2CD40CFD-B7B8-4DEC-B48C-D1BAFE14A5FE}" destId="{702D8C32-59DD-408A-BFB8-FB5D7EC55526}" srcOrd="0" destOrd="0" parTransId="{BA96EFFB-2123-4AAB-9C30-94DE13417935}" sibTransId="{05E14975-40B9-4139-8D29-A80FBCB820E1}"/>
    <dgm:cxn modelId="{BDE8E7BB-88C3-4612-B141-C06CB494CC0F}" type="presParOf" srcId="{746E7EC5-2D2A-4DC5-B822-9F7872DE0F3C}" destId="{27091817-71F4-4030-B0EC-0C39A3543DA1}" srcOrd="0" destOrd="0" presId="urn:microsoft.com/office/officeart/2005/8/layout/vList5"/>
    <dgm:cxn modelId="{ADC4A098-8385-4D6D-81D2-810D57117F28}" type="presParOf" srcId="{27091817-71F4-4030-B0EC-0C39A3543DA1}" destId="{B12AD70F-5FAB-4B26-9393-0A3D9D58EC59}" srcOrd="0" destOrd="0" presId="urn:microsoft.com/office/officeart/2005/8/layout/vList5"/>
    <dgm:cxn modelId="{F71FD6C4-D029-429A-99E9-C346E5F0F6CF}" type="presParOf" srcId="{27091817-71F4-4030-B0EC-0C39A3543DA1}" destId="{4098339D-843B-4945-B85C-A99FB93EF202}" srcOrd="1" destOrd="0" presId="urn:microsoft.com/office/officeart/2005/8/layout/vList5"/>
    <dgm:cxn modelId="{E6BBD401-D8C9-4E44-B7AC-1F42BF227FC2}" type="presParOf" srcId="{746E7EC5-2D2A-4DC5-B822-9F7872DE0F3C}" destId="{41F81535-D472-4E42-BAE3-468A8DDCDE5B}" srcOrd="1" destOrd="0" presId="urn:microsoft.com/office/officeart/2005/8/layout/vList5"/>
    <dgm:cxn modelId="{02C0266A-6EB5-43D0-A829-1201A54B5BC5}" type="presParOf" srcId="{746E7EC5-2D2A-4DC5-B822-9F7872DE0F3C}" destId="{80A15398-C307-496B-AF04-779807FBA1BB}" srcOrd="2" destOrd="0" presId="urn:microsoft.com/office/officeart/2005/8/layout/vList5"/>
    <dgm:cxn modelId="{EA561845-3257-46B1-9607-D758798C30B4}" type="presParOf" srcId="{80A15398-C307-496B-AF04-779807FBA1BB}" destId="{BBB4A3FA-5C83-42DD-854B-A7EE46CD7FC3}" srcOrd="0" destOrd="0" presId="urn:microsoft.com/office/officeart/2005/8/layout/vList5"/>
    <dgm:cxn modelId="{3FB7FF37-4520-4D28-BE73-F0824ABB46D1}" type="presParOf" srcId="{80A15398-C307-496B-AF04-779807FBA1BB}" destId="{AC762913-09EC-4451-9085-39E75F64D67A}" srcOrd="1" destOrd="0" presId="urn:microsoft.com/office/officeart/2005/8/layout/vList5"/>
    <dgm:cxn modelId="{849C0E2E-BE4C-4D0D-8CF4-367F9A67CDE3}" type="presParOf" srcId="{746E7EC5-2D2A-4DC5-B822-9F7872DE0F3C}" destId="{B1B5E119-2918-4862-9865-457E421EF282}" srcOrd="3" destOrd="0" presId="urn:microsoft.com/office/officeart/2005/8/layout/vList5"/>
    <dgm:cxn modelId="{936FD049-F164-4791-A463-D50D2D3B2DED}" type="presParOf" srcId="{746E7EC5-2D2A-4DC5-B822-9F7872DE0F3C}" destId="{2C7FACA9-7885-4749-824B-F4EFA67603D2}" srcOrd="4" destOrd="0" presId="urn:microsoft.com/office/officeart/2005/8/layout/vList5"/>
    <dgm:cxn modelId="{1D52C849-74D3-4A4B-B8BC-BC72A30A6BF9}" type="presParOf" srcId="{2C7FACA9-7885-4749-824B-F4EFA67603D2}" destId="{1E844846-801C-4AC3-AD42-B054DF106F5E}" srcOrd="0" destOrd="0" presId="urn:microsoft.com/office/officeart/2005/8/layout/vList5"/>
    <dgm:cxn modelId="{A43BE2CB-5B26-4EFC-BADF-4817AA3EFD89}" type="presParOf" srcId="{2C7FACA9-7885-4749-824B-F4EFA67603D2}" destId="{92DCB5E4-33C1-49AA-B481-5E80C06DC83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80B40B-2FF7-4679-B14E-DDD3B0405182}" type="doc">
      <dgm:prSet loTypeId="urn:microsoft.com/office/officeart/2005/8/layout/matrix2" loCatId="matrix" qsTypeId="urn:microsoft.com/office/officeart/2005/8/quickstyle/simple3" qsCatId="simple" csTypeId="urn:microsoft.com/office/officeart/2005/8/colors/colorful4" csCatId="colorful" phldr="1"/>
      <dgm:spPr/>
      <dgm:t>
        <a:bodyPr/>
        <a:lstStyle/>
        <a:p>
          <a:endParaRPr lang="zh-TW" altLang="en-US"/>
        </a:p>
      </dgm:t>
    </dgm:pt>
    <dgm:pt modelId="{D6D38297-23EB-4D9B-A94B-86314B092DC0}">
      <dgm:prSet phldrT="[文字]" custT="1"/>
      <dgm:spPr/>
      <dgm:t>
        <a:bodyPr/>
        <a:lstStyle/>
        <a:p>
          <a:pPr algn="l"/>
          <a:r>
            <a:rPr lang="zh-TW" altLang="en-US" sz="1800" dirty="0" smtClean="0">
              <a:solidFill>
                <a:srgbClr val="7030A0"/>
              </a:solidFill>
              <a:latin typeface="華康儷中黑" pitchFamily="49" charset="-120"/>
              <a:ea typeface="華康儷中黑" pitchFamily="49" charset="-120"/>
            </a:rPr>
            <a:t>目前全台已有 </a:t>
          </a:r>
          <a:r>
            <a:rPr lang="en-US" altLang="en-US" sz="1800" dirty="0" smtClean="0">
              <a:solidFill>
                <a:srgbClr val="7030A0"/>
              </a:solidFill>
              <a:latin typeface="華康儷中黑" pitchFamily="49" charset="-120"/>
              <a:ea typeface="華康儷中黑" pitchFamily="49" charset="-120"/>
            </a:rPr>
            <a:t>284 </a:t>
          </a:r>
          <a:r>
            <a:rPr lang="zh-TW" altLang="en-US" sz="1800" dirty="0" smtClean="0">
              <a:solidFill>
                <a:srgbClr val="7030A0"/>
              </a:solidFill>
              <a:latin typeface="華康儷中黑" pitchFamily="49" charset="-120"/>
              <a:ea typeface="華康儷中黑" pitchFamily="49" charset="-120"/>
            </a:rPr>
            <a:t>家分店，都是採取直營連鎖的方式來經營。</a:t>
          </a:r>
          <a:endParaRPr lang="zh-TW" altLang="en-US" sz="1800" dirty="0">
            <a:solidFill>
              <a:srgbClr val="7030A0"/>
            </a:solidFill>
            <a:latin typeface="華康儷中黑" pitchFamily="49" charset="-120"/>
            <a:ea typeface="華康儷中黑" pitchFamily="49" charset="-120"/>
          </a:endParaRPr>
        </a:p>
      </dgm:t>
    </dgm:pt>
    <dgm:pt modelId="{C3DD839B-5217-40B7-B915-68A44A91A884}">
      <dgm:prSet phldrT="[文字]"/>
      <dgm:spPr/>
      <dgm:t>
        <a:bodyPr/>
        <a:lstStyle/>
        <a:p>
          <a:pPr algn="ctr"/>
          <a:r>
            <a:rPr lang="zh-TW" altLang="en-US" sz="3600" dirty="0" smtClean="0">
              <a:solidFill>
                <a:srgbClr val="7030A0"/>
              </a:solidFill>
              <a:latin typeface="華康龍門石碑" pitchFamily="65" charset="-120"/>
              <a:ea typeface="華康龍門石碑" pitchFamily="65" charset="-120"/>
            </a:rPr>
            <a:t>通路</a:t>
          </a:r>
          <a:endParaRPr lang="zh-TW" altLang="en-US" sz="3600" dirty="0">
            <a:solidFill>
              <a:srgbClr val="7030A0"/>
            </a:solidFill>
            <a:latin typeface="華康龍門石碑" pitchFamily="65" charset="-120"/>
            <a:ea typeface="華康龍門石碑" pitchFamily="65" charset="-120"/>
          </a:endParaRPr>
        </a:p>
      </dgm:t>
    </dgm:pt>
    <dgm:pt modelId="{EC58F873-E431-4C8E-8685-278940B82D10}" type="sibTrans" cxnId="{FBA09709-58C9-43C7-A066-F4EB203E661A}">
      <dgm:prSet/>
      <dgm:spPr/>
      <dgm:t>
        <a:bodyPr/>
        <a:lstStyle/>
        <a:p>
          <a:endParaRPr lang="zh-TW" altLang="en-US"/>
        </a:p>
      </dgm:t>
    </dgm:pt>
    <dgm:pt modelId="{7E92D31D-B9DF-4F0A-92A5-CDF02B6D0AFE}" type="parTrans" cxnId="{FBA09709-58C9-43C7-A066-F4EB203E661A}">
      <dgm:prSet/>
      <dgm:spPr/>
      <dgm:t>
        <a:bodyPr/>
        <a:lstStyle/>
        <a:p>
          <a:endParaRPr lang="zh-TW" altLang="en-US"/>
        </a:p>
      </dgm:t>
    </dgm:pt>
    <dgm:pt modelId="{7BA52E02-6267-457C-B2D3-CB21455BC798}" type="sibTrans" cxnId="{B2DA83E8-381C-49EC-B21D-82902F8D296E}">
      <dgm:prSet/>
      <dgm:spPr/>
      <dgm:t>
        <a:bodyPr/>
        <a:lstStyle/>
        <a:p>
          <a:endParaRPr lang="zh-TW" altLang="en-US"/>
        </a:p>
      </dgm:t>
    </dgm:pt>
    <dgm:pt modelId="{72215C59-D7E8-47A7-B099-D854E764D62F}" type="parTrans" cxnId="{B2DA83E8-381C-49EC-B21D-82902F8D296E}">
      <dgm:prSet/>
      <dgm:spPr/>
      <dgm:t>
        <a:bodyPr/>
        <a:lstStyle/>
        <a:p>
          <a:endParaRPr lang="zh-TW" altLang="en-US"/>
        </a:p>
      </dgm:t>
    </dgm:pt>
    <dgm:pt modelId="{F88C74C6-93A5-460B-B5B5-E8D86CA5C17F}">
      <dgm:prSet phldrT="[文字]" custT="1"/>
      <dgm:spPr/>
      <dgm:t>
        <a:bodyPr/>
        <a:lstStyle/>
        <a:p>
          <a:pPr algn="l"/>
          <a:r>
            <a:rPr lang="zh-TW" altLang="en-US" sz="1800" dirty="0" smtClean="0">
              <a:solidFill>
                <a:srgbClr val="7030A0"/>
              </a:solidFill>
              <a:latin typeface="華康儷中黑" pitchFamily="49" charset="-120"/>
              <a:ea typeface="華康儷中黑" pitchFamily="49" charset="-120"/>
            </a:rPr>
            <a:t>王品推出您生日我請客，享有花旗饗樂活卡壽星當天買一送一優惠，刷卡享有 </a:t>
          </a:r>
          <a:r>
            <a:rPr lang="en-US" altLang="en-US" sz="1800" dirty="0" smtClean="0">
              <a:solidFill>
                <a:srgbClr val="7030A0"/>
              </a:solidFill>
              <a:latin typeface="華康儷中黑" pitchFamily="49" charset="-120"/>
              <a:ea typeface="華康儷中黑" pitchFamily="49" charset="-120"/>
            </a:rPr>
            <a:t>9</a:t>
          </a:r>
          <a:r>
            <a:rPr lang="zh-TW" altLang="en-US" sz="1800" dirty="0" smtClean="0">
              <a:solidFill>
                <a:srgbClr val="7030A0"/>
              </a:solidFill>
              <a:latin typeface="華康儷中黑" pitchFamily="49" charset="-120"/>
              <a:ea typeface="華康儷中黑" pitchFamily="49" charset="-120"/>
            </a:rPr>
            <a:t>折優惠再送 </a:t>
          </a:r>
          <a:r>
            <a:rPr lang="en-US" altLang="en-US" sz="1800" dirty="0" smtClean="0">
              <a:solidFill>
                <a:srgbClr val="7030A0"/>
              </a:solidFill>
              <a:latin typeface="華康儷中黑" pitchFamily="49" charset="-120"/>
              <a:ea typeface="華康儷中黑" pitchFamily="49" charset="-120"/>
            </a:rPr>
            <a:t>V</a:t>
          </a:r>
          <a:r>
            <a:rPr lang="en-US" altLang="zh-TW" sz="1800" dirty="0" smtClean="0">
              <a:solidFill>
                <a:srgbClr val="7030A0"/>
              </a:solidFill>
              <a:latin typeface="華康儷中黑" pitchFamily="49" charset="-120"/>
              <a:ea typeface="華康儷中黑" pitchFamily="49" charset="-120"/>
            </a:rPr>
            <a:t>I</a:t>
          </a:r>
          <a:r>
            <a:rPr lang="en-US" altLang="en-US" sz="1800" dirty="0" smtClean="0">
              <a:solidFill>
                <a:srgbClr val="7030A0"/>
              </a:solidFill>
              <a:latin typeface="華康儷中黑" pitchFamily="49" charset="-120"/>
              <a:ea typeface="華康儷中黑" pitchFamily="49" charset="-120"/>
            </a:rPr>
            <a:t>P</a:t>
          </a:r>
          <a:r>
            <a:rPr lang="zh-TW" altLang="en-US" sz="1800" dirty="0" smtClean="0">
              <a:solidFill>
                <a:srgbClr val="7030A0"/>
              </a:solidFill>
              <a:latin typeface="華康儷中黑" pitchFamily="49" charset="-120"/>
              <a:ea typeface="華康儷中黑" pitchFamily="49" charset="-120"/>
            </a:rPr>
            <a:t>禮。</a:t>
          </a:r>
          <a:endParaRPr lang="zh-TW" altLang="en-US" sz="1800" dirty="0">
            <a:solidFill>
              <a:srgbClr val="7030A0"/>
            </a:solidFill>
            <a:latin typeface="華康儷中黑" pitchFamily="49" charset="-120"/>
            <a:ea typeface="華康儷中黑" pitchFamily="49" charset="-120"/>
          </a:endParaRPr>
        </a:p>
      </dgm:t>
    </dgm:pt>
    <dgm:pt modelId="{E3EBFA7C-FAD3-42E5-BAC2-E6BB7666EAE4}">
      <dgm:prSet phldrT="[文字]"/>
      <dgm:spPr/>
      <dgm:t>
        <a:bodyPr/>
        <a:lstStyle/>
        <a:p>
          <a:pPr algn="ctr"/>
          <a:r>
            <a:rPr lang="zh-TW" altLang="en-US" sz="3600" dirty="0" smtClean="0">
              <a:solidFill>
                <a:srgbClr val="7030A0"/>
              </a:solidFill>
              <a:latin typeface="華康龍門石碑" pitchFamily="65" charset="-120"/>
              <a:ea typeface="華康龍門石碑" pitchFamily="65" charset="-120"/>
            </a:rPr>
            <a:t>推廣</a:t>
          </a:r>
          <a:endParaRPr lang="zh-TW" altLang="en-US" sz="3600" dirty="0">
            <a:solidFill>
              <a:srgbClr val="7030A0"/>
            </a:solidFill>
            <a:latin typeface="華康龍門石碑" pitchFamily="65" charset="-120"/>
            <a:ea typeface="華康龍門石碑" pitchFamily="65" charset="-120"/>
          </a:endParaRPr>
        </a:p>
      </dgm:t>
    </dgm:pt>
    <dgm:pt modelId="{C4B360AD-B08F-4C87-9386-8C9874A279DC}" type="sibTrans" cxnId="{D19940DA-913E-4886-8017-501C14569FF1}">
      <dgm:prSet/>
      <dgm:spPr/>
      <dgm:t>
        <a:bodyPr/>
        <a:lstStyle/>
        <a:p>
          <a:endParaRPr lang="zh-TW" altLang="en-US"/>
        </a:p>
      </dgm:t>
    </dgm:pt>
    <dgm:pt modelId="{0243EF8D-A330-493F-BAF7-082EA37A14F3}" type="parTrans" cxnId="{D19940DA-913E-4886-8017-501C14569FF1}">
      <dgm:prSet/>
      <dgm:spPr/>
      <dgm:t>
        <a:bodyPr/>
        <a:lstStyle/>
        <a:p>
          <a:endParaRPr lang="zh-TW" altLang="en-US"/>
        </a:p>
      </dgm:t>
    </dgm:pt>
    <dgm:pt modelId="{767C9EA7-15F5-417C-BE56-78D7951933DF}" type="sibTrans" cxnId="{7F105038-174A-4D47-8345-2BCB13E106F4}">
      <dgm:prSet/>
      <dgm:spPr/>
      <dgm:t>
        <a:bodyPr/>
        <a:lstStyle/>
        <a:p>
          <a:endParaRPr lang="zh-TW" altLang="en-US"/>
        </a:p>
      </dgm:t>
    </dgm:pt>
    <dgm:pt modelId="{1843AF73-50FE-4E39-8E9B-40C52E9583C7}" type="parTrans" cxnId="{7F105038-174A-4D47-8345-2BCB13E106F4}">
      <dgm:prSet/>
      <dgm:spPr/>
      <dgm:t>
        <a:bodyPr/>
        <a:lstStyle/>
        <a:p>
          <a:endParaRPr lang="zh-TW" altLang="en-US"/>
        </a:p>
      </dgm:t>
    </dgm:pt>
    <dgm:pt modelId="{6E7A299C-9931-4008-A10E-2D9654AD0FC0}">
      <dgm:prSet phldrT="[文字]" custT="1"/>
      <dgm:spPr/>
      <dgm:t>
        <a:bodyPr/>
        <a:lstStyle/>
        <a:p>
          <a:pPr algn="l"/>
          <a:r>
            <a:rPr lang="en-US" altLang="zh-TW" sz="1800" dirty="0" smtClean="0">
              <a:solidFill>
                <a:srgbClr val="7030A0"/>
              </a:solidFill>
              <a:latin typeface="華康儷中黑" pitchFamily="49" charset="-120"/>
              <a:ea typeface="華康儷中黑" pitchFamily="49" charset="-120"/>
            </a:rPr>
            <a:t>NT218$(10%</a:t>
          </a:r>
          <a:r>
            <a:rPr lang="zh-TW" altLang="en-US" sz="1800" dirty="0" smtClean="0">
              <a:solidFill>
                <a:srgbClr val="7030A0"/>
              </a:solidFill>
              <a:latin typeface="華康儷中黑" pitchFamily="49" charset="-120"/>
              <a:ea typeface="華康儷中黑" pitchFamily="49" charset="-120"/>
            </a:rPr>
            <a:t>服務費</a:t>
          </a:r>
          <a:r>
            <a:rPr lang="en-US" altLang="zh-TW" sz="1600" dirty="0" smtClean="0">
              <a:solidFill>
                <a:srgbClr val="7030A0"/>
              </a:solidFill>
              <a:latin typeface="華康硬黑體W7" pitchFamily="49" charset="-120"/>
              <a:ea typeface="華康硬黑體W7" pitchFamily="49" charset="-120"/>
            </a:rPr>
            <a:t>)</a:t>
          </a:r>
          <a:endParaRPr lang="zh-TW" altLang="en-US" sz="1600" dirty="0">
            <a:solidFill>
              <a:srgbClr val="7030A0"/>
            </a:solidFill>
            <a:latin typeface="華康硬黑體W7" pitchFamily="49" charset="-120"/>
            <a:ea typeface="華康硬黑體W7" pitchFamily="49" charset="-120"/>
          </a:endParaRPr>
        </a:p>
      </dgm:t>
    </dgm:pt>
    <dgm:pt modelId="{88CF0A98-46C2-41C0-A7A0-A8AB10725018}">
      <dgm:prSet phldrT="[文字]" custT="1"/>
      <dgm:spPr/>
      <dgm:t>
        <a:bodyPr/>
        <a:lstStyle/>
        <a:p>
          <a:pPr algn="l"/>
          <a:r>
            <a:rPr lang="en-US" altLang="zh-TW" sz="1800" dirty="0" smtClean="0">
              <a:solidFill>
                <a:srgbClr val="7030A0"/>
              </a:solidFill>
              <a:latin typeface="華康儷中黑" pitchFamily="49" charset="-120"/>
              <a:ea typeface="華康儷中黑" pitchFamily="49" charset="-120"/>
            </a:rPr>
            <a:t>NT698$(10%</a:t>
          </a:r>
          <a:r>
            <a:rPr lang="zh-TW" altLang="en-US" sz="1800" dirty="0" smtClean="0">
              <a:solidFill>
                <a:srgbClr val="7030A0"/>
              </a:solidFill>
              <a:latin typeface="華康儷中黑" pitchFamily="49" charset="-120"/>
              <a:ea typeface="華康儷中黑" pitchFamily="49" charset="-120"/>
            </a:rPr>
            <a:t>服務費</a:t>
          </a:r>
          <a:r>
            <a:rPr lang="en-US" altLang="zh-TW" sz="1800" dirty="0" smtClean="0">
              <a:solidFill>
                <a:srgbClr val="7030A0"/>
              </a:solidFill>
              <a:latin typeface="華康儷中黑" pitchFamily="49" charset="-120"/>
              <a:ea typeface="華康儷中黑" pitchFamily="49" charset="-120"/>
            </a:rPr>
            <a:t>)</a:t>
          </a:r>
          <a:endParaRPr lang="zh-TW" altLang="en-US" sz="1800" dirty="0">
            <a:solidFill>
              <a:srgbClr val="7030A0"/>
            </a:solidFill>
            <a:latin typeface="華康儷中黑" pitchFamily="49" charset="-120"/>
            <a:ea typeface="華康儷中黑" pitchFamily="49" charset="-120"/>
          </a:endParaRPr>
        </a:p>
      </dgm:t>
    </dgm:pt>
    <dgm:pt modelId="{CECDEEE7-AE98-4C15-A0CC-9FAB50C10B64}">
      <dgm:prSet phldrT="[文字]" custT="1"/>
      <dgm:spPr/>
      <dgm:t>
        <a:bodyPr/>
        <a:lstStyle/>
        <a:p>
          <a:pPr algn="l"/>
          <a:r>
            <a:rPr lang="en-US" altLang="zh-TW" sz="1800" dirty="0" smtClean="0">
              <a:solidFill>
                <a:srgbClr val="7030A0"/>
              </a:solidFill>
              <a:latin typeface="華康儷中黑" pitchFamily="49" charset="-120"/>
              <a:ea typeface="華康儷中黑" pitchFamily="49" charset="-120"/>
            </a:rPr>
            <a:t>NT1350$(10%</a:t>
          </a:r>
          <a:r>
            <a:rPr lang="zh-TW" altLang="en-US" sz="1800" dirty="0" smtClean="0">
              <a:solidFill>
                <a:srgbClr val="7030A0"/>
              </a:solidFill>
              <a:latin typeface="華康儷中黑" pitchFamily="49" charset="-120"/>
              <a:ea typeface="華康儷中黑" pitchFamily="49" charset="-120"/>
            </a:rPr>
            <a:t>服務費</a:t>
          </a:r>
          <a:r>
            <a:rPr lang="en-US" altLang="zh-TW" sz="1800" dirty="0" smtClean="0">
              <a:solidFill>
                <a:srgbClr val="7030A0"/>
              </a:solidFill>
              <a:latin typeface="華康儷中黑" pitchFamily="49" charset="-120"/>
              <a:ea typeface="華康儷中黑" pitchFamily="49" charset="-120"/>
            </a:rPr>
            <a:t>)</a:t>
          </a:r>
          <a:endParaRPr lang="zh-TW" altLang="en-US" sz="1800" dirty="0">
            <a:solidFill>
              <a:srgbClr val="7030A0"/>
            </a:solidFill>
            <a:latin typeface="華康儷中黑" pitchFamily="49" charset="-120"/>
            <a:ea typeface="華康儷中黑" pitchFamily="49" charset="-120"/>
          </a:endParaRPr>
        </a:p>
      </dgm:t>
    </dgm:pt>
    <dgm:pt modelId="{A899796C-8D7B-4417-8657-B653974A0E0B}">
      <dgm:prSet phldrT="[文字]"/>
      <dgm:spPr/>
      <dgm:t>
        <a:bodyPr/>
        <a:lstStyle/>
        <a:p>
          <a:pPr algn="ctr"/>
          <a:r>
            <a:rPr lang="zh-TW" altLang="en-US" sz="3600" dirty="0" smtClean="0">
              <a:solidFill>
                <a:srgbClr val="7030A0"/>
              </a:solidFill>
              <a:latin typeface="華康龍門石碑" pitchFamily="65" charset="-120"/>
              <a:ea typeface="華康龍門石碑" pitchFamily="65" charset="-120"/>
            </a:rPr>
            <a:t>價格</a:t>
          </a:r>
          <a:endParaRPr lang="zh-TW" altLang="en-US" sz="3600" dirty="0">
            <a:solidFill>
              <a:srgbClr val="7030A0"/>
            </a:solidFill>
            <a:latin typeface="華康龍門石碑" pitchFamily="65" charset="-120"/>
            <a:ea typeface="華康龍門石碑" pitchFamily="65" charset="-120"/>
          </a:endParaRPr>
        </a:p>
      </dgm:t>
    </dgm:pt>
    <dgm:pt modelId="{E68FBCA7-361C-4F8F-8EDB-D29581D0F8D6}" type="sibTrans" cxnId="{F9F0B9B1-F1B5-46D0-B3B7-02FFFF421EA7}">
      <dgm:prSet/>
      <dgm:spPr/>
      <dgm:t>
        <a:bodyPr/>
        <a:lstStyle/>
        <a:p>
          <a:endParaRPr lang="zh-TW" altLang="en-US"/>
        </a:p>
      </dgm:t>
    </dgm:pt>
    <dgm:pt modelId="{4950E78F-15B3-4871-991E-AB9DC8AE1FE0}" type="parTrans" cxnId="{F9F0B9B1-F1B5-46D0-B3B7-02FFFF421EA7}">
      <dgm:prSet/>
      <dgm:spPr/>
      <dgm:t>
        <a:bodyPr/>
        <a:lstStyle/>
        <a:p>
          <a:endParaRPr lang="zh-TW" altLang="en-US"/>
        </a:p>
      </dgm:t>
    </dgm:pt>
    <dgm:pt modelId="{FCFA5D1D-4381-45D8-A7C0-8763FC11903C}" type="sibTrans" cxnId="{797788BF-75E2-444C-881B-1CF3346C4DC0}">
      <dgm:prSet/>
      <dgm:spPr/>
      <dgm:t>
        <a:bodyPr/>
        <a:lstStyle/>
        <a:p>
          <a:endParaRPr lang="zh-TW" altLang="en-US"/>
        </a:p>
      </dgm:t>
    </dgm:pt>
    <dgm:pt modelId="{E18C8D61-B83B-48BA-A8CA-DD4538D563C5}" type="parTrans" cxnId="{797788BF-75E2-444C-881B-1CF3346C4DC0}">
      <dgm:prSet/>
      <dgm:spPr/>
      <dgm:t>
        <a:bodyPr/>
        <a:lstStyle/>
        <a:p>
          <a:endParaRPr lang="zh-TW" altLang="en-US"/>
        </a:p>
      </dgm:t>
    </dgm:pt>
    <dgm:pt modelId="{B50A4755-E6A9-4591-986D-2FB41D9412AE}" type="sibTrans" cxnId="{57A92B06-4BEE-4554-9CD1-5FB228073DB4}">
      <dgm:prSet/>
      <dgm:spPr/>
      <dgm:t>
        <a:bodyPr/>
        <a:lstStyle/>
        <a:p>
          <a:endParaRPr lang="zh-TW" altLang="en-US"/>
        </a:p>
      </dgm:t>
    </dgm:pt>
    <dgm:pt modelId="{4CF184C4-64F5-4732-BAE5-2DA3792B2CDC}" type="parTrans" cxnId="{57A92B06-4BEE-4554-9CD1-5FB228073DB4}">
      <dgm:prSet/>
      <dgm:spPr/>
      <dgm:t>
        <a:bodyPr/>
        <a:lstStyle/>
        <a:p>
          <a:endParaRPr lang="zh-TW" altLang="en-US"/>
        </a:p>
      </dgm:t>
    </dgm:pt>
    <dgm:pt modelId="{E5094CBF-BF6A-45BE-ABA7-7D8E0D2163EC}" type="sibTrans" cxnId="{E2719120-8E38-49D2-8D0B-18589BAA1D2F}">
      <dgm:prSet/>
      <dgm:spPr/>
      <dgm:t>
        <a:bodyPr/>
        <a:lstStyle/>
        <a:p>
          <a:endParaRPr lang="zh-TW" altLang="en-US"/>
        </a:p>
      </dgm:t>
    </dgm:pt>
    <dgm:pt modelId="{826B1728-F5D5-4A9D-A7FE-CE3DB9552D92}" type="parTrans" cxnId="{E2719120-8E38-49D2-8D0B-18589BAA1D2F}">
      <dgm:prSet/>
      <dgm:spPr/>
      <dgm:t>
        <a:bodyPr/>
        <a:lstStyle/>
        <a:p>
          <a:endParaRPr lang="zh-TW" altLang="en-US"/>
        </a:p>
      </dgm:t>
    </dgm:pt>
    <dgm:pt modelId="{793FA4DF-FBC6-48EE-BA7E-3860382B9439}">
      <dgm:prSet phldrT="[文字]" custT="1"/>
      <dgm:spPr/>
      <dgm:t>
        <a:bodyPr/>
        <a:lstStyle/>
        <a:p>
          <a:pPr algn="l"/>
          <a:r>
            <a:rPr lang="zh-TW" altLang="en-US" sz="1800" dirty="0" smtClean="0">
              <a:solidFill>
                <a:srgbClr val="7030A0"/>
              </a:solidFill>
              <a:latin typeface="華康儷中黑" pitchFamily="49" charset="-120"/>
              <a:ea typeface="華康儷中黑" pitchFamily="49" charset="-120"/>
            </a:rPr>
            <a:t>石二鍋</a:t>
          </a:r>
          <a:endParaRPr lang="zh-TW" altLang="en-US" sz="1800" dirty="0">
            <a:solidFill>
              <a:srgbClr val="7030A0"/>
            </a:solidFill>
            <a:latin typeface="華康儷中黑" pitchFamily="49" charset="-120"/>
            <a:ea typeface="華康儷中黑" pitchFamily="49" charset="-120"/>
          </a:endParaRPr>
        </a:p>
      </dgm:t>
    </dgm:pt>
    <dgm:pt modelId="{F0A86649-662D-420B-AE45-C5BF02791CCE}">
      <dgm:prSet phldrT="[文字]" custT="1"/>
      <dgm:spPr/>
      <dgm:t>
        <a:bodyPr/>
        <a:lstStyle/>
        <a:p>
          <a:pPr algn="l"/>
          <a:r>
            <a:rPr lang="zh-TW" altLang="en-US" sz="1800" dirty="0" smtClean="0">
              <a:solidFill>
                <a:srgbClr val="7030A0"/>
              </a:solidFill>
              <a:latin typeface="華康儷中黑" pitchFamily="49" charset="-120"/>
              <a:ea typeface="華康儷中黑" pitchFamily="49" charset="-120"/>
            </a:rPr>
            <a:t>藝奇</a:t>
          </a:r>
          <a:endParaRPr lang="zh-TW" altLang="en-US" sz="1800" dirty="0">
            <a:solidFill>
              <a:srgbClr val="7030A0"/>
            </a:solidFill>
            <a:latin typeface="華康儷中黑" pitchFamily="49" charset="-120"/>
            <a:ea typeface="華康儷中黑" pitchFamily="49" charset="-120"/>
          </a:endParaRPr>
        </a:p>
      </dgm:t>
    </dgm:pt>
    <dgm:pt modelId="{0F2C82E4-A4EC-4E58-A75D-9CBCF21DB81C}">
      <dgm:prSet phldrT="[文字]" custT="1"/>
      <dgm:spPr/>
      <dgm:t>
        <a:bodyPr/>
        <a:lstStyle/>
        <a:p>
          <a:pPr algn="l"/>
          <a:r>
            <a:rPr lang="zh-TW" altLang="en-US" sz="1800" dirty="0" smtClean="0">
              <a:solidFill>
                <a:srgbClr val="7030A0"/>
              </a:solidFill>
              <a:latin typeface="華康儷中黑" pitchFamily="49" charset="-120"/>
              <a:ea typeface="華康儷中黑" pitchFamily="49" charset="-120"/>
            </a:rPr>
            <a:t>王品</a:t>
          </a:r>
          <a:endParaRPr lang="zh-TW" altLang="en-US" sz="1800" dirty="0">
            <a:solidFill>
              <a:srgbClr val="7030A0"/>
            </a:solidFill>
            <a:latin typeface="華康儷中黑" pitchFamily="49" charset="-120"/>
            <a:ea typeface="華康儷中黑" pitchFamily="49" charset="-120"/>
          </a:endParaRPr>
        </a:p>
      </dgm:t>
    </dgm:pt>
    <dgm:pt modelId="{6838104E-E1AC-40D6-875E-65BB06B45B47}">
      <dgm:prSet phldrT="[文字]"/>
      <dgm:spPr/>
      <dgm:t>
        <a:bodyPr/>
        <a:lstStyle/>
        <a:p>
          <a:pPr algn="ctr"/>
          <a:r>
            <a:rPr lang="zh-TW" altLang="en-US" sz="3600" dirty="0" smtClean="0">
              <a:solidFill>
                <a:srgbClr val="7030A0"/>
              </a:solidFill>
              <a:latin typeface="華康龍門石碑" pitchFamily="65" charset="-120"/>
              <a:ea typeface="華康龍門石碑" pitchFamily="65" charset="-120"/>
            </a:rPr>
            <a:t>產品</a:t>
          </a:r>
          <a:endParaRPr lang="zh-TW" altLang="en-US" sz="3600" dirty="0">
            <a:solidFill>
              <a:srgbClr val="7030A0"/>
            </a:solidFill>
            <a:latin typeface="華康龍門石碑" pitchFamily="65" charset="-120"/>
            <a:ea typeface="華康龍門石碑" pitchFamily="65" charset="-120"/>
          </a:endParaRPr>
        </a:p>
      </dgm:t>
    </dgm:pt>
    <dgm:pt modelId="{DE1C8D5A-C6B2-4105-AF26-7ED45DDF2D3D}" type="sibTrans" cxnId="{F3224F9E-4878-4447-BC48-A1A4F2494150}">
      <dgm:prSet/>
      <dgm:spPr/>
      <dgm:t>
        <a:bodyPr/>
        <a:lstStyle/>
        <a:p>
          <a:endParaRPr lang="zh-TW" altLang="en-US"/>
        </a:p>
      </dgm:t>
    </dgm:pt>
    <dgm:pt modelId="{D1AD7C90-84D1-4852-B9C6-05D592FFC6F9}" type="parTrans" cxnId="{F3224F9E-4878-4447-BC48-A1A4F2494150}">
      <dgm:prSet/>
      <dgm:spPr/>
      <dgm:t>
        <a:bodyPr/>
        <a:lstStyle/>
        <a:p>
          <a:endParaRPr lang="zh-TW" altLang="en-US"/>
        </a:p>
      </dgm:t>
    </dgm:pt>
    <dgm:pt modelId="{4D582F44-32BB-42B6-A48D-392C50E13752}" type="sibTrans" cxnId="{9BEF406A-BF8F-42E6-A5ED-11EE26C0B6E3}">
      <dgm:prSet/>
      <dgm:spPr/>
      <dgm:t>
        <a:bodyPr/>
        <a:lstStyle/>
        <a:p>
          <a:endParaRPr lang="zh-TW" altLang="en-US"/>
        </a:p>
      </dgm:t>
    </dgm:pt>
    <dgm:pt modelId="{009EDA49-6F1F-4AD0-88C9-F6E844F6E982}" type="parTrans" cxnId="{9BEF406A-BF8F-42E6-A5ED-11EE26C0B6E3}">
      <dgm:prSet/>
      <dgm:spPr/>
      <dgm:t>
        <a:bodyPr/>
        <a:lstStyle/>
        <a:p>
          <a:endParaRPr lang="zh-TW" altLang="en-US"/>
        </a:p>
      </dgm:t>
    </dgm:pt>
    <dgm:pt modelId="{B66A80D1-0E69-4353-922D-E608C84EC536}" type="sibTrans" cxnId="{6EBD23C8-766E-4F89-B2DB-DB6A25EBDAE2}">
      <dgm:prSet/>
      <dgm:spPr/>
      <dgm:t>
        <a:bodyPr/>
        <a:lstStyle/>
        <a:p>
          <a:endParaRPr lang="zh-TW" altLang="en-US"/>
        </a:p>
      </dgm:t>
    </dgm:pt>
    <dgm:pt modelId="{7081586A-5CB5-4A7D-99DA-44E3FA11C395}" type="parTrans" cxnId="{6EBD23C8-766E-4F89-B2DB-DB6A25EBDAE2}">
      <dgm:prSet/>
      <dgm:spPr/>
      <dgm:t>
        <a:bodyPr/>
        <a:lstStyle/>
        <a:p>
          <a:endParaRPr lang="zh-TW" altLang="en-US"/>
        </a:p>
      </dgm:t>
    </dgm:pt>
    <dgm:pt modelId="{618C4193-B0BD-4C9E-B197-C7391E4D4277}" type="sibTrans" cxnId="{C4F82A97-138E-4E92-AD1B-440DD2B49403}">
      <dgm:prSet/>
      <dgm:spPr/>
      <dgm:t>
        <a:bodyPr/>
        <a:lstStyle/>
        <a:p>
          <a:endParaRPr lang="zh-TW" altLang="en-US"/>
        </a:p>
      </dgm:t>
    </dgm:pt>
    <dgm:pt modelId="{038FF6EF-FDD2-4E34-98E8-A7F598292BF6}" type="parTrans" cxnId="{C4F82A97-138E-4E92-AD1B-440DD2B49403}">
      <dgm:prSet/>
      <dgm:spPr/>
      <dgm:t>
        <a:bodyPr/>
        <a:lstStyle/>
        <a:p>
          <a:endParaRPr lang="zh-TW" altLang="en-US"/>
        </a:p>
      </dgm:t>
    </dgm:pt>
    <dgm:pt modelId="{32ACDEBE-0B6A-4CDD-A3D1-5202F7E8C3B8}" type="pres">
      <dgm:prSet presAssocID="{D380B40B-2FF7-4679-B14E-DDD3B0405182}" presName="matrix" presStyleCnt="0">
        <dgm:presLayoutVars>
          <dgm:chMax val="1"/>
          <dgm:dir/>
          <dgm:resizeHandles val="exact"/>
        </dgm:presLayoutVars>
      </dgm:prSet>
      <dgm:spPr/>
      <dgm:t>
        <a:bodyPr/>
        <a:lstStyle/>
        <a:p>
          <a:endParaRPr lang="zh-TW" altLang="en-US"/>
        </a:p>
      </dgm:t>
    </dgm:pt>
    <dgm:pt modelId="{D546FA0E-ADCF-4BDD-9AB2-08FD14CE0009}" type="pres">
      <dgm:prSet presAssocID="{D380B40B-2FF7-4679-B14E-DDD3B0405182}" presName="axisShape" presStyleLbl="bgShp" presStyleIdx="0" presStyleCnt="1"/>
      <dgm:spPr/>
      <dgm:t>
        <a:bodyPr/>
        <a:lstStyle/>
        <a:p>
          <a:endParaRPr lang="zh-TW" altLang="en-US"/>
        </a:p>
      </dgm:t>
    </dgm:pt>
    <dgm:pt modelId="{B4EE816E-5209-46AC-A927-7FA7EA54CA48}" type="pres">
      <dgm:prSet presAssocID="{D380B40B-2FF7-4679-B14E-DDD3B0405182}" presName="rect1" presStyleLbl="node1" presStyleIdx="0" presStyleCnt="4">
        <dgm:presLayoutVars>
          <dgm:chMax val="0"/>
          <dgm:chPref val="0"/>
          <dgm:bulletEnabled val="1"/>
        </dgm:presLayoutVars>
      </dgm:prSet>
      <dgm:spPr/>
      <dgm:t>
        <a:bodyPr/>
        <a:lstStyle/>
        <a:p>
          <a:endParaRPr lang="zh-TW" altLang="en-US"/>
        </a:p>
      </dgm:t>
    </dgm:pt>
    <dgm:pt modelId="{FA008CA1-8327-4E72-8BD9-E82B1E1C39F9}" type="pres">
      <dgm:prSet presAssocID="{D380B40B-2FF7-4679-B14E-DDD3B0405182}" presName="rect2" presStyleLbl="node1" presStyleIdx="1" presStyleCnt="4">
        <dgm:presLayoutVars>
          <dgm:chMax val="0"/>
          <dgm:chPref val="0"/>
          <dgm:bulletEnabled val="1"/>
        </dgm:presLayoutVars>
      </dgm:prSet>
      <dgm:spPr/>
      <dgm:t>
        <a:bodyPr/>
        <a:lstStyle/>
        <a:p>
          <a:endParaRPr lang="zh-TW" altLang="en-US"/>
        </a:p>
      </dgm:t>
    </dgm:pt>
    <dgm:pt modelId="{CADB0D32-FC31-4AFA-9333-B9A77ED117E9}" type="pres">
      <dgm:prSet presAssocID="{D380B40B-2FF7-4679-B14E-DDD3B0405182}" presName="rect3" presStyleLbl="node1" presStyleIdx="2" presStyleCnt="4">
        <dgm:presLayoutVars>
          <dgm:chMax val="0"/>
          <dgm:chPref val="0"/>
          <dgm:bulletEnabled val="1"/>
        </dgm:presLayoutVars>
      </dgm:prSet>
      <dgm:spPr/>
      <dgm:t>
        <a:bodyPr/>
        <a:lstStyle/>
        <a:p>
          <a:endParaRPr lang="zh-TW" altLang="en-US"/>
        </a:p>
      </dgm:t>
    </dgm:pt>
    <dgm:pt modelId="{D460AA11-9324-467E-B8D3-52D0DC7013A7}" type="pres">
      <dgm:prSet presAssocID="{D380B40B-2FF7-4679-B14E-DDD3B0405182}" presName="rect4" presStyleLbl="node1" presStyleIdx="3" presStyleCnt="4">
        <dgm:presLayoutVars>
          <dgm:chMax val="0"/>
          <dgm:chPref val="0"/>
          <dgm:bulletEnabled val="1"/>
        </dgm:presLayoutVars>
      </dgm:prSet>
      <dgm:spPr/>
      <dgm:t>
        <a:bodyPr/>
        <a:lstStyle/>
        <a:p>
          <a:endParaRPr lang="zh-TW" altLang="en-US"/>
        </a:p>
      </dgm:t>
    </dgm:pt>
  </dgm:ptLst>
  <dgm:cxnLst>
    <dgm:cxn modelId="{BB39E1AB-BBF0-4E97-BC93-887787AFD7E2}" type="presOf" srcId="{793FA4DF-FBC6-48EE-BA7E-3860382B9439}" destId="{B4EE816E-5209-46AC-A927-7FA7EA54CA48}" srcOrd="0" destOrd="3" presId="urn:microsoft.com/office/officeart/2005/8/layout/matrix2"/>
    <dgm:cxn modelId="{E468F7B7-41F7-43B7-94FB-5ABD72B1A760}" type="presOf" srcId="{D6D38297-23EB-4D9B-A94B-86314B092DC0}" destId="{D460AA11-9324-467E-B8D3-52D0DC7013A7}" srcOrd="0" destOrd="1" presId="urn:microsoft.com/office/officeart/2005/8/layout/matrix2"/>
    <dgm:cxn modelId="{DED07C22-6741-49AE-80AC-F94046C77957}" type="presOf" srcId="{88CF0A98-46C2-41C0-A7A0-A8AB10725018}" destId="{FA008CA1-8327-4E72-8BD9-E82B1E1C39F9}" srcOrd="0" destOrd="2" presId="urn:microsoft.com/office/officeart/2005/8/layout/matrix2"/>
    <dgm:cxn modelId="{C1CDBEA1-5514-4602-8EB2-667B0798E197}" type="presOf" srcId="{F88C74C6-93A5-460B-B5B5-E8D86CA5C17F}" destId="{CADB0D32-FC31-4AFA-9333-B9A77ED117E9}" srcOrd="0" destOrd="1" presId="urn:microsoft.com/office/officeart/2005/8/layout/matrix2"/>
    <dgm:cxn modelId="{6EBD23C8-766E-4F89-B2DB-DB6A25EBDAE2}" srcId="{6838104E-E1AC-40D6-875E-65BB06B45B47}" destId="{F0A86649-662D-420B-AE45-C5BF02791CCE}" srcOrd="1" destOrd="0" parTransId="{7081586A-5CB5-4A7D-99DA-44E3FA11C395}" sibTransId="{B66A80D1-0E69-4353-922D-E608C84EC536}"/>
    <dgm:cxn modelId="{1BBC59CF-CF1D-4CBC-9EAD-269B09D2A111}" type="presOf" srcId="{6E7A299C-9931-4008-A10E-2D9654AD0FC0}" destId="{FA008CA1-8327-4E72-8BD9-E82B1E1C39F9}" srcOrd="0" destOrd="3" presId="urn:microsoft.com/office/officeart/2005/8/layout/matrix2"/>
    <dgm:cxn modelId="{F532EC03-1EF1-4013-AF3A-773596DC5CCB}" type="presOf" srcId="{C3DD839B-5217-40B7-B915-68A44A91A884}" destId="{D460AA11-9324-467E-B8D3-52D0DC7013A7}" srcOrd="0" destOrd="0" presId="urn:microsoft.com/office/officeart/2005/8/layout/matrix2"/>
    <dgm:cxn modelId="{C4F82A97-138E-4E92-AD1B-440DD2B49403}" srcId="{6838104E-E1AC-40D6-875E-65BB06B45B47}" destId="{0F2C82E4-A4EC-4E58-A75D-9CBCF21DB81C}" srcOrd="0" destOrd="0" parTransId="{038FF6EF-FDD2-4E34-98E8-A7F598292BF6}" sibTransId="{618C4193-B0BD-4C9E-B197-C7391E4D4277}"/>
    <dgm:cxn modelId="{21CCB7D3-8489-47F9-B26D-5CD04DAE4AAD}" type="presOf" srcId="{6838104E-E1AC-40D6-875E-65BB06B45B47}" destId="{B4EE816E-5209-46AC-A927-7FA7EA54CA48}" srcOrd="0" destOrd="0" presId="urn:microsoft.com/office/officeart/2005/8/layout/matrix2"/>
    <dgm:cxn modelId="{FEAE4062-7994-46AA-B4C9-8593C03BE849}" type="presOf" srcId="{D380B40B-2FF7-4679-B14E-DDD3B0405182}" destId="{32ACDEBE-0B6A-4CDD-A3D1-5202F7E8C3B8}" srcOrd="0" destOrd="0" presId="urn:microsoft.com/office/officeart/2005/8/layout/matrix2"/>
    <dgm:cxn modelId="{FBA09709-58C9-43C7-A066-F4EB203E661A}" srcId="{D380B40B-2FF7-4679-B14E-DDD3B0405182}" destId="{C3DD839B-5217-40B7-B915-68A44A91A884}" srcOrd="3" destOrd="0" parTransId="{7E92D31D-B9DF-4F0A-92A5-CDF02B6D0AFE}" sibTransId="{EC58F873-E431-4C8E-8685-278940B82D10}"/>
    <dgm:cxn modelId="{0B949D7F-4035-4502-851D-7009A766AFCA}" type="presOf" srcId="{CECDEEE7-AE98-4C15-A0CC-9FAB50C10B64}" destId="{FA008CA1-8327-4E72-8BD9-E82B1E1C39F9}" srcOrd="0" destOrd="1" presId="urn:microsoft.com/office/officeart/2005/8/layout/matrix2"/>
    <dgm:cxn modelId="{66312F56-0DDA-4073-938B-80C9B9A08D68}" type="presOf" srcId="{0F2C82E4-A4EC-4E58-A75D-9CBCF21DB81C}" destId="{B4EE816E-5209-46AC-A927-7FA7EA54CA48}" srcOrd="0" destOrd="1" presId="urn:microsoft.com/office/officeart/2005/8/layout/matrix2"/>
    <dgm:cxn modelId="{7F105038-174A-4D47-8345-2BCB13E106F4}" srcId="{E3EBFA7C-FAD3-42E5-BAC2-E6BB7666EAE4}" destId="{F88C74C6-93A5-460B-B5B5-E8D86CA5C17F}" srcOrd="0" destOrd="0" parTransId="{1843AF73-50FE-4E39-8E9B-40C52E9583C7}" sibTransId="{767C9EA7-15F5-417C-BE56-78D7951933DF}"/>
    <dgm:cxn modelId="{D19940DA-913E-4886-8017-501C14569FF1}" srcId="{D380B40B-2FF7-4679-B14E-DDD3B0405182}" destId="{E3EBFA7C-FAD3-42E5-BAC2-E6BB7666EAE4}" srcOrd="2" destOrd="0" parTransId="{0243EF8D-A330-493F-BAF7-082EA37A14F3}" sibTransId="{C4B360AD-B08F-4C87-9386-8C9874A279DC}"/>
    <dgm:cxn modelId="{B2DA83E8-381C-49EC-B21D-82902F8D296E}" srcId="{C3DD839B-5217-40B7-B915-68A44A91A884}" destId="{D6D38297-23EB-4D9B-A94B-86314B092DC0}" srcOrd="0" destOrd="0" parTransId="{72215C59-D7E8-47A7-B099-D854E764D62F}" sibTransId="{7BA52E02-6267-457C-B2D3-CB21455BC798}"/>
    <dgm:cxn modelId="{E2719120-8E38-49D2-8D0B-18589BAA1D2F}" srcId="{A899796C-8D7B-4417-8657-B653974A0E0B}" destId="{CECDEEE7-AE98-4C15-A0CC-9FAB50C10B64}" srcOrd="0" destOrd="0" parTransId="{826B1728-F5D5-4A9D-A7FE-CE3DB9552D92}" sibTransId="{E5094CBF-BF6A-45BE-ABA7-7D8E0D2163EC}"/>
    <dgm:cxn modelId="{F9F0B9B1-F1B5-46D0-B3B7-02FFFF421EA7}" srcId="{D380B40B-2FF7-4679-B14E-DDD3B0405182}" destId="{A899796C-8D7B-4417-8657-B653974A0E0B}" srcOrd="1" destOrd="0" parTransId="{4950E78F-15B3-4871-991E-AB9DC8AE1FE0}" sibTransId="{E68FBCA7-361C-4F8F-8EDB-D29581D0F8D6}"/>
    <dgm:cxn modelId="{797788BF-75E2-444C-881B-1CF3346C4DC0}" srcId="{A899796C-8D7B-4417-8657-B653974A0E0B}" destId="{6E7A299C-9931-4008-A10E-2D9654AD0FC0}" srcOrd="2" destOrd="0" parTransId="{E18C8D61-B83B-48BA-A8CA-DD4538D563C5}" sibTransId="{FCFA5D1D-4381-45D8-A7C0-8763FC11903C}"/>
    <dgm:cxn modelId="{57A92B06-4BEE-4554-9CD1-5FB228073DB4}" srcId="{A899796C-8D7B-4417-8657-B653974A0E0B}" destId="{88CF0A98-46C2-41C0-A7A0-A8AB10725018}" srcOrd="1" destOrd="0" parTransId="{4CF184C4-64F5-4732-BAE5-2DA3792B2CDC}" sibTransId="{B50A4755-E6A9-4591-986D-2FB41D9412AE}"/>
    <dgm:cxn modelId="{70AAEF4E-561A-4064-86F7-9B775EDD8EFF}" type="presOf" srcId="{A899796C-8D7B-4417-8657-B653974A0E0B}" destId="{FA008CA1-8327-4E72-8BD9-E82B1E1C39F9}" srcOrd="0" destOrd="0" presId="urn:microsoft.com/office/officeart/2005/8/layout/matrix2"/>
    <dgm:cxn modelId="{2CDD690D-8C0F-4FE6-B6D4-1E0D032AC4A2}" type="presOf" srcId="{E3EBFA7C-FAD3-42E5-BAC2-E6BB7666EAE4}" destId="{CADB0D32-FC31-4AFA-9333-B9A77ED117E9}" srcOrd="0" destOrd="0" presId="urn:microsoft.com/office/officeart/2005/8/layout/matrix2"/>
    <dgm:cxn modelId="{55C3C03D-2894-49FD-BE96-512A2354DF73}" type="presOf" srcId="{F0A86649-662D-420B-AE45-C5BF02791CCE}" destId="{B4EE816E-5209-46AC-A927-7FA7EA54CA48}" srcOrd="0" destOrd="2" presId="urn:microsoft.com/office/officeart/2005/8/layout/matrix2"/>
    <dgm:cxn modelId="{9BEF406A-BF8F-42E6-A5ED-11EE26C0B6E3}" srcId="{6838104E-E1AC-40D6-875E-65BB06B45B47}" destId="{793FA4DF-FBC6-48EE-BA7E-3860382B9439}" srcOrd="2" destOrd="0" parTransId="{009EDA49-6F1F-4AD0-88C9-F6E844F6E982}" sibTransId="{4D582F44-32BB-42B6-A48D-392C50E13752}"/>
    <dgm:cxn modelId="{F3224F9E-4878-4447-BC48-A1A4F2494150}" srcId="{D380B40B-2FF7-4679-B14E-DDD3B0405182}" destId="{6838104E-E1AC-40D6-875E-65BB06B45B47}" srcOrd="0" destOrd="0" parTransId="{D1AD7C90-84D1-4852-B9C6-05D592FFC6F9}" sibTransId="{DE1C8D5A-C6B2-4105-AF26-7ED45DDF2D3D}"/>
    <dgm:cxn modelId="{535D8C5D-6487-4A84-AD51-DE35689EF409}" type="presParOf" srcId="{32ACDEBE-0B6A-4CDD-A3D1-5202F7E8C3B8}" destId="{D546FA0E-ADCF-4BDD-9AB2-08FD14CE0009}" srcOrd="0" destOrd="0" presId="urn:microsoft.com/office/officeart/2005/8/layout/matrix2"/>
    <dgm:cxn modelId="{E96AA537-61DD-4728-B73C-D6556719C2E2}" type="presParOf" srcId="{32ACDEBE-0B6A-4CDD-A3D1-5202F7E8C3B8}" destId="{B4EE816E-5209-46AC-A927-7FA7EA54CA48}" srcOrd="1" destOrd="0" presId="urn:microsoft.com/office/officeart/2005/8/layout/matrix2"/>
    <dgm:cxn modelId="{4C323D8F-6B87-4A8D-B953-81410034302F}" type="presParOf" srcId="{32ACDEBE-0B6A-4CDD-A3D1-5202F7E8C3B8}" destId="{FA008CA1-8327-4E72-8BD9-E82B1E1C39F9}" srcOrd="2" destOrd="0" presId="urn:microsoft.com/office/officeart/2005/8/layout/matrix2"/>
    <dgm:cxn modelId="{FEF34568-8C92-47E0-A843-73AA82506066}" type="presParOf" srcId="{32ACDEBE-0B6A-4CDD-A3D1-5202F7E8C3B8}" destId="{CADB0D32-FC31-4AFA-9333-B9A77ED117E9}" srcOrd="3" destOrd="0" presId="urn:microsoft.com/office/officeart/2005/8/layout/matrix2"/>
    <dgm:cxn modelId="{ACCAE002-BCF6-4B8E-9863-4A4207681530}" type="presParOf" srcId="{32ACDEBE-0B6A-4CDD-A3D1-5202F7E8C3B8}" destId="{D460AA11-9324-467E-B8D3-52D0DC7013A7}"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865C64-D08A-437B-BEBA-C549E51649B4}"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zh-TW" altLang="en-US"/>
        </a:p>
      </dgm:t>
    </dgm:pt>
    <dgm:pt modelId="{2D450261-99B8-4B6D-929B-A466E987CFF0}">
      <dgm:prSet phldrT="[文字]"/>
      <dgm:spPr/>
      <dgm:t>
        <a:bodyPr/>
        <a:lstStyle/>
        <a:p>
          <a:endParaRPr lang="zh-TW" altLang="en-US" dirty="0"/>
        </a:p>
      </dgm:t>
    </dgm:pt>
    <dgm:pt modelId="{9C69822A-4094-4D05-B1B0-A9C809415C9B}" type="parTrans" cxnId="{911CEAA1-9BEC-432A-9B95-CC71D8BB2E21}">
      <dgm:prSet/>
      <dgm:spPr/>
      <dgm:t>
        <a:bodyPr/>
        <a:lstStyle/>
        <a:p>
          <a:endParaRPr lang="zh-TW" altLang="en-US"/>
        </a:p>
      </dgm:t>
    </dgm:pt>
    <dgm:pt modelId="{BDF71C24-0B63-43C4-AC75-DAB1162D8D5E}" type="sibTrans" cxnId="{911CEAA1-9BEC-432A-9B95-CC71D8BB2E21}">
      <dgm:prSet/>
      <dgm:spPr/>
      <dgm:t>
        <a:bodyPr/>
        <a:lstStyle/>
        <a:p>
          <a:endParaRPr lang="zh-TW" altLang="en-US"/>
        </a:p>
      </dgm:t>
    </dgm:pt>
    <dgm:pt modelId="{AF68770A-9B45-497F-90FC-46B78BC2D745}">
      <dgm:prSet phldrT="[文字]"/>
      <dgm:spPr/>
      <dgm:t>
        <a:bodyPr/>
        <a:lstStyle/>
        <a:p>
          <a:endParaRPr lang="zh-TW" altLang="en-US" dirty="0"/>
        </a:p>
      </dgm:t>
    </dgm:pt>
    <dgm:pt modelId="{5B7E5D1B-96CD-4A52-817A-F0DC028DA739}" type="parTrans" cxnId="{8D8A5C78-0C20-4324-8F9A-31950D7A8BBE}">
      <dgm:prSet/>
      <dgm:spPr/>
      <dgm:t>
        <a:bodyPr/>
        <a:lstStyle/>
        <a:p>
          <a:endParaRPr lang="zh-TW" altLang="en-US"/>
        </a:p>
      </dgm:t>
    </dgm:pt>
    <dgm:pt modelId="{C0359DFC-BBFC-4C17-AA38-A6DFFC02DF54}" type="sibTrans" cxnId="{8D8A5C78-0C20-4324-8F9A-31950D7A8BBE}">
      <dgm:prSet/>
      <dgm:spPr/>
      <dgm:t>
        <a:bodyPr/>
        <a:lstStyle/>
        <a:p>
          <a:endParaRPr lang="zh-TW" altLang="en-US"/>
        </a:p>
      </dgm:t>
    </dgm:pt>
    <dgm:pt modelId="{1FF015D8-FBE3-45A4-A50D-77449689971A}">
      <dgm:prSet phldrT="[文字]"/>
      <dgm:spPr/>
      <dgm:t>
        <a:bodyPr/>
        <a:lstStyle/>
        <a:p>
          <a:endParaRPr lang="zh-TW" altLang="en-US" dirty="0"/>
        </a:p>
      </dgm:t>
    </dgm:pt>
    <dgm:pt modelId="{6F2D7B5E-D86D-4DA9-933C-7841D98E269B}" type="parTrans" cxnId="{BBA1ADA5-91F3-4312-BDE3-57D41D07DEA7}">
      <dgm:prSet/>
      <dgm:spPr/>
      <dgm:t>
        <a:bodyPr/>
        <a:lstStyle/>
        <a:p>
          <a:endParaRPr lang="zh-TW" altLang="en-US"/>
        </a:p>
      </dgm:t>
    </dgm:pt>
    <dgm:pt modelId="{780EC63B-6505-4B83-B88D-F211D99CCD69}" type="sibTrans" cxnId="{BBA1ADA5-91F3-4312-BDE3-57D41D07DEA7}">
      <dgm:prSet/>
      <dgm:spPr/>
      <dgm:t>
        <a:bodyPr/>
        <a:lstStyle/>
        <a:p>
          <a:endParaRPr lang="zh-TW" altLang="en-US"/>
        </a:p>
      </dgm:t>
    </dgm:pt>
    <dgm:pt modelId="{A6E9CC7F-D4F1-4570-9D78-F15D52FCDF28}">
      <dgm:prSet/>
      <dgm:spPr/>
      <dgm:t>
        <a:bodyPr/>
        <a:lstStyle/>
        <a:p>
          <a:endParaRPr lang="zh-TW" altLang="en-US"/>
        </a:p>
      </dgm:t>
    </dgm:pt>
    <dgm:pt modelId="{0FD0312C-E803-4961-AE66-17979F477D6C}" type="parTrans" cxnId="{9E689065-0806-4998-9C0B-AAB90AA7D01B}">
      <dgm:prSet/>
      <dgm:spPr/>
      <dgm:t>
        <a:bodyPr/>
        <a:lstStyle/>
        <a:p>
          <a:endParaRPr lang="zh-TW" altLang="en-US"/>
        </a:p>
      </dgm:t>
    </dgm:pt>
    <dgm:pt modelId="{5B4AFA8A-F5B4-424F-8328-DB378EB81462}" type="sibTrans" cxnId="{9E689065-0806-4998-9C0B-AAB90AA7D01B}">
      <dgm:prSet/>
      <dgm:spPr/>
      <dgm:t>
        <a:bodyPr/>
        <a:lstStyle/>
        <a:p>
          <a:endParaRPr lang="zh-TW" altLang="en-US"/>
        </a:p>
      </dgm:t>
    </dgm:pt>
    <dgm:pt modelId="{D585559B-36D4-4F55-B0D9-C70A67901FF0}" type="pres">
      <dgm:prSet presAssocID="{F6865C64-D08A-437B-BEBA-C549E51649B4}" presName="Name0" presStyleCnt="0">
        <dgm:presLayoutVars>
          <dgm:chMax val="7"/>
          <dgm:chPref val="7"/>
          <dgm:dir/>
        </dgm:presLayoutVars>
      </dgm:prSet>
      <dgm:spPr/>
      <dgm:t>
        <a:bodyPr/>
        <a:lstStyle/>
        <a:p>
          <a:endParaRPr lang="zh-TW" altLang="en-US"/>
        </a:p>
      </dgm:t>
    </dgm:pt>
    <dgm:pt modelId="{A1138391-F21A-4BFA-91EB-97CA8113D94D}" type="pres">
      <dgm:prSet presAssocID="{F6865C64-D08A-437B-BEBA-C549E51649B4}" presName="Name1" presStyleCnt="0"/>
      <dgm:spPr/>
    </dgm:pt>
    <dgm:pt modelId="{19CA3210-A943-4F2D-A293-36BD13E562E7}" type="pres">
      <dgm:prSet presAssocID="{F6865C64-D08A-437B-BEBA-C549E51649B4}" presName="cycle" presStyleCnt="0"/>
      <dgm:spPr/>
    </dgm:pt>
    <dgm:pt modelId="{52830378-991A-4A5E-B292-7D5415D0603C}" type="pres">
      <dgm:prSet presAssocID="{F6865C64-D08A-437B-BEBA-C549E51649B4}" presName="srcNode" presStyleLbl="node1" presStyleIdx="0" presStyleCnt="4"/>
      <dgm:spPr/>
    </dgm:pt>
    <dgm:pt modelId="{FD25AA32-E4C7-4224-BD6C-5F8F0D186214}" type="pres">
      <dgm:prSet presAssocID="{F6865C64-D08A-437B-BEBA-C549E51649B4}" presName="conn" presStyleLbl="parChTrans1D2" presStyleIdx="0" presStyleCnt="1"/>
      <dgm:spPr/>
      <dgm:t>
        <a:bodyPr/>
        <a:lstStyle/>
        <a:p>
          <a:endParaRPr lang="zh-TW" altLang="en-US"/>
        </a:p>
      </dgm:t>
    </dgm:pt>
    <dgm:pt modelId="{ECADD1FE-BDFC-45A2-B1BE-01FBE215504E}" type="pres">
      <dgm:prSet presAssocID="{F6865C64-D08A-437B-BEBA-C549E51649B4}" presName="extraNode" presStyleLbl="node1" presStyleIdx="0" presStyleCnt="4"/>
      <dgm:spPr/>
    </dgm:pt>
    <dgm:pt modelId="{B5CB1DCC-9875-4DC2-A828-4A0D6E463EB2}" type="pres">
      <dgm:prSet presAssocID="{F6865C64-D08A-437B-BEBA-C549E51649B4}" presName="dstNode" presStyleLbl="node1" presStyleIdx="0" presStyleCnt="4"/>
      <dgm:spPr/>
    </dgm:pt>
    <dgm:pt modelId="{40893E8B-0070-404C-9233-34945D876A23}" type="pres">
      <dgm:prSet presAssocID="{2D450261-99B8-4B6D-929B-A466E987CFF0}" presName="text_1" presStyleLbl="node1" presStyleIdx="0" presStyleCnt="4" custScaleY="86670">
        <dgm:presLayoutVars>
          <dgm:bulletEnabled val="1"/>
        </dgm:presLayoutVars>
      </dgm:prSet>
      <dgm:spPr/>
      <dgm:t>
        <a:bodyPr/>
        <a:lstStyle/>
        <a:p>
          <a:endParaRPr lang="zh-TW" altLang="en-US"/>
        </a:p>
      </dgm:t>
    </dgm:pt>
    <dgm:pt modelId="{5E866232-9EF1-4BB8-9798-AB104196FC8F}" type="pres">
      <dgm:prSet presAssocID="{2D450261-99B8-4B6D-929B-A466E987CFF0}" presName="accent_1" presStyleCnt="0"/>
      <dgm:spPr/>
    </dgm:pt>
    <dgm:pt modelId="{3B85BCF1-333B-4139-825C-7B762EC84B4D}" type="pres">
      <dgm:prSet presAssocID="{2D450261-99B8-4B6D-929B-A466E987CFF0}" presName="accentRepeatNode" presStyleLbl="solidFgAcc1" presStyleIdx="0" presStyleCnt="4" custScaleX="104004" custScaleY="104004"/>
      <dgm:spPr/>
    </dgm:pt>
    <dgm:pt modelId="{EE6D4311-37DE-4D8D-9FCE-803F9AB2CFE1}" type="pres">
      <dgm:prSet presAssocID="{AF68770A-9B45-497F-90FC-46B78BC2D745}" presName="text_2" presStyleLbl="node1" presStyleIdx="1" presStyleCnt="4" custScaleY="86670">
        <dgm:presLayoutVars>
          <dgm:bulletEnabled val="1"/>
        </dgm:presLayoutVars>
      </dgm:prSet>
      <dgm:spPr/>
      <dgm:t>
        <a:bodyPr/>
        <a:lstStyle/>
        <a:p>
          <a:endParaRPr lang="zh-TW" altLang="en-US"/>
        </a:p>
      </dgm:t>
    </dgm:pt>
    <dgm:pt modelId="{2EB392CD-9265-4868-B7BB-7E0E8BB8F2F1}" type="pres">
      <dgm:prSet presAssocID="{AF68770A-9B45-497F-90FC-46B78BC2D745}" presName="accent_2" presStyleCnt="0"/>
      <dgm:spPr/>
    </dgm:pt>
    <dgm:pt modelId="{FF3E8156-613F-4320-AB36-A22FEE4FC744}" type="pres">
      <dgm:prSet presAssocID="{AF68770A-9B45-497F-90FC-46B78BC2D745}" presName="accentRepeatNode" presStyleLbl="solidFgAcc1" presStyleIdx="1" presStyleCnt="4" custScaleX="104004" custScaleY="104004"/>
      <dgm:spPr/>
    </dgm:pt>
    <dgm:pt modelId="{0487E975-F4ED-460C-A6BE-1E20DC9F7F50}" type="pres">
      <dgm:prSet presAssocID="{1FF015D8-FBE3-45A4-A50D-77449689971A}" presName="text_3" presStyleLbl="node1" presStyleIdx="2" presStyleCnt="4" custScaleY="86670">
        <dgm:presLayoutVars>
          <dgm:bulletEnabled val="1"/>
        </dgm:presLayoutVars>
      </dgm:prSet>
      <dgm:spPr/>
      <dgm:t>
        <a:bodyPr/>
        <a:lstStyle/>
        <a:p>
          <a:endParaRPr lang="zh-TW" altLang="en-US"/>
        </a:p>
      </dgm:t>
    </dgm:pt>
    <dgm:pt modelId="{7028E453-DC84-4558-A30C-9EE5FFFFCBD6}" type="pres">
      <dgm:prSet presAssocID="{1FF015D8-FBE3-45A4-A50D-77449689971A}" presName="accent_3" presStyleCnt="0"/>
      <dgm:spPr/>
    </dgm:pt>
    <dgm:pt modelId="{9AA738F7-B799-4F83-8292-EC1C15968B7F}" type="pres">
      <dgm:prSet presAssocID="{1FF015D8-FBE3-45A4-A50D-77449689971A}" presName="accentRepeatNode" presStyleLbl="solidFgAcc1" presStyleIdx="2" presStyleCnt="4" custScaleX="104004" custScaleY="104004"/>
      <dgm:spPr/>
    </dgm:pt>
    <dgm:pt modelId="{1F6FAAA0-CEF5-4E99-AA3F-49E62E8E9B12}" type="pres">
      <dgm:prSet presAssocID="{A6E9CC7F-D4F1-4570-9D78-F15D52FCDF28}" presName="text_4" presStyleLbl="node1" presStyleIdx="3" presStyleCnt="4" custScaleY="86670">
        <dgm:presLayoutVars>
          <dgm:bulletEnabled val="1"/>
        </dgm:presLayoutVars>
      </dgm:prSet>
      <dgm:spPr/>
      <dgm:t>
        <a:bodyPr/>
        <a:lstStyle/>
        <a:p>
          <a:endParaRPr lang="zh-TW" altLang="en-US"/>
        </a:p>
      </dgm:t>
    </dgm:pt>
    <dgm:pt modelId="{A75F9E0D-6B35-4EC7-B297-AFF77075F8BC}" type="pres">
      <dgm:prSet presAssocID="{A6E9CC7F-D4F1-4570-9D78-F15D52FCDF28}" presName="accent_4" presStyleCnt="0"/>
      <dgm:spPr/>
    </dgm:pt>
    <dgm:pt modelId="{578ADF77-6557-405D-9651-413BEADC2DD6}" type="pres">
      <dgm:prSet presAssocID="{A6E9CC7F-D4F1-4570-9D78-F15D52FCDF28}" presName="accentRepeatNode" presStyleLbl="solidFgAcc1" presStyleIdx="3" presStyleCnt="4" custScaleX="104004" custScaleY="104004"/>
      <dgm:spPr/>
    </dgm:pt>
  </dgm:ptLst>
  <dgm:cxnLst>
    <dgm:cxn modelId="{3AF6E8CB-8AF3-47FB-955E-FE8F2BF41E1F}" type="presOf" srcId="{A6E9CC7F-D4F1-4570-9D78-F15D52FCDF28}" destId="{1F6FAAA0-CEF5-4E99-AA3F-49E62E8E9B12}" srcOrd="0" destOrd="0" presId="urn:microsoft.com/office/officeart/2008/layout/VerticalCurvedList"/>
    <dgm:cxn modelId="{8D8A5C78-0C20-4324-8F9A-31950D7A8BBE}" srcId="{F6865C64-D08A-437B-BEBA-C549E51649B4}" destId="{AF68770A-9B45-497F-90FC-46B78BC2D745}" srcOrd="1" destOrd="0" parTransId="{5B7E5D1B-96CD-4A52-817A-F0DC028DA739}" sibTransId="{C0359DFC-BBFC-4C17-AA38-A6DFFC02DF54}"/>
    <dgm:cxn modelId="{8EC2D162-E14C-49B0-95BD-41915FD486C2}" type="presOf" srcId="{AF68770A-9B45-497F-90FC-46B78BC2D745}" destId="{EE6D4311-37DE-4D8D-9FCE-803F9AB2CFE1}" srcOrd="0" destOrd="0" presId="urn:microsoft.com/office/officeart/2008/layout/VerticalCurvedList"/>
    <dgm:cxn modelId="{51663C19-027B-4EDE-B24B-902259675983}" type="presOf" srcId="{1FF015D8-FBE3-45A4-A50D-77449689971A}" destId="{0487E975-F4ED-460C-A6BE-1E20DC9F7F50}" srcOrd="0" destOrd="0" presId="urn:microsoft.com/office/officeart/2008/layout/VerticalCurvedList"/>
    <dgm:cxn modelId="{86549843-CE25-418A-AC50-A07545EC9E7E}" type="presOf" srcId="{BDF71C24-0B63-43C4-AC75-DAB1162D8D5E}" destId="{FD25AA32-E4C7-4224-BD6C-5F8F0D186214}" srcOrd="0" destOrd="0" presId="urn:microsoft.com/office/officeart/2008/layout/VerticalCurvedList"/>
    <dgm:cxn modelId="{33E50BDC-9DAA-477A-8F81-5BBA67C4EB7B}" type="presOf" srcId="{F6865C64-D08A-437B-BEBA-C549E51649B4}" destId="{D585559B-36D4-4F55-B0D9-C70A67901FF0}" srcOrd="0" destOrd="0" presId="urn:microsoft.com/office/officeart/2008/layout/VerticalCurvedList"/>
    <dgm:cxn modelId="{911CEAA1-9BEC-432A-9B95-CC71D8BB2E21}" srcId="{F6865C64-D08A-437B-BEBA-C549E51649B4}" destId="{2D450261-99B8-4B6D-929B-A466E987CFF0}" srcOrd="0" destOrd="0" parTransId="{9C69822A-4094-4D05-B1B0-A9C809415C9B}" sibTransId="{BDF71C24-0B63-43C4-AC75-DAB1162D8D5E}"/>
    <dgm:cxn modelId="{980BC80C-DCFB-4EC5-B7D6-101D3FEF0BBD}" type="presOf" srcId="{2D450261-99B8-4B6D-929B-A466E987CFF0}" destId="{40893E8B-0070-404C-9233-34945D876A23}" srcOrd="0" destOrd="0" presId="urn:microsoft.com/office/officeart/2008/layout/VerticalCurvedList"/>
    <dgm:cxn modelId="{9E689065-0806-4998-9C0B-AAB90AA7D01B}" srcId="{F6865C64-D08A-437B-BEBA-C549E51649B4}" destId="{A6E9CC7F-D4F1-4570-9D78-F15D52FCDF28}" srcOrd="3" destOrd="0" parTransId="{0FD0312C-E803-4961-AE66-17979F477D6C}" sibTransId="{5B4AFA8A-F5B4-424F-8328-DB378EB81462}"/>
    <dgm:cxn modelId="{BBA1ADA5-91F3-4312-BDE3-57D41D07DEA7}" srcId="{F6865C64-D08A-437B-BEBA-C549E51649B4}" destId="{1FF015D8-FBE3-45A4-A50D-77449689971A}" srcOrd="2" destOrd="0" parTransId="{6F2D7B5E-D86D-4DA9-933C-7841D98E269B}" sibTransId="{780EC63B-6505-4B83-B88D-F211D99CCD69}"/>
    <dgm:cxn modelId="{BAA3F526-CA6E-4252-AE08-0F2BA22B1BAC}" type="presParOf" srcId="{D585559B-36D4-4F55-B0D9-C70A67901FF0}" destId="{A1138391-F21A-4BFA-91EB-97CA8113D94D}" srcOrd="0" destOrd="0" presId="urn:microsoft.com/office/officeart/2008/layout/VerticalCurvedList"/>
    <dgm:cxn modelId="{97B1C3D3-A46A-43ED-8842-37E18F0BAC5F}" type="presParOf" srcId="{A1138391-F21A-4BFA-91EB-97CA8113D94D}" destId="{19CA3210-A943-4F2D-A293-36BD13E562E7}" srcOrd="0" destOrd="0" presId="urn:microsoft.com/office/officeart/2008/layout/VerticalCurvedList"/>
    <dgm:cxn modelId="{7C80777F-4DBB-40A5-A733-35A46539E6C9}" type="presParOf" srcId="{19CA3210-A943-4F2D-A293-36BD13E562E7}" destId="{52830378-991A-4A5E-B292-7D5415D0603C}" srcOrd="0" destOrd="0" presId="urn:microsoft.com/office/officeart/2008/layout/VerticalCurvedList"/>
    <dgm:cxn modelId="{0773D82F-441A-4FE5-AFD1-5D81E3E2C61D}" type="presParOf" srcId="{19CA3210-A943-4F2D-A293-36BD13E562E7}" destId="{FD25AA32-E4C7-4224-BD6C-5F8F0D186214}" srcOrd="1" destOrd="0" presId="urn:microsoft.com/office/officeart/2008/layout/VerticalCurvedList"/>
    <dgm:cxn modelId="{B60B7DE0-B496-4D30-BAF1-4C39FE8EC4C8}" type="presParOf" srcId="{19CA3210-A943-4F2D-A293-36BD13E562E7}" destId="{ECADD1FE-BDFC-45A2-B1BE-01FBE215504E}" srcOrd="2" destOrd="0" presId="urn:microsoft.com/office/officeart/2008/layout/VerticalCurvedList"/>
    <dgm:cxn modelId="{F6909304-1785-41A3-8F40-3ECC38CBD79F}" type="presParOf" srcId="{19CA3210-A943-4F2D-A293-36BD13E562E7}" destId="{B5CB1DCC-9875-4DC2-A828-4A0D6E463EB2}" srcOrd="3" destOrd="0" presId="urn:microsoft.com/office/officeart/2008/layout/VerticalCurvedList"/>
    <dgm:cxn modelId="{34122CD8-64A9-4FB4-AC58-53A571250453}" type="presParOf" srcId="{A1138391-F21A-4BFA-91EB-97CA8113D94D}" destId="{40893E8B-0070-404C-9233-34945D876A23}" srcOrd="1" destOrd="0" presId="urn:microsoft.com/office/officeart/2008/layout/VerticalCurvedList"/>
    <dgm:cxn modelId="{D52309DF-A419-4EB9-8025-94DB89340A48}" type="presParOf" srcId="{A1138391-F21A-4BFA-91EB-97CA8113D94D}" destId="{5E866232-9EF1-4BB8-9798-AB104196FC8F}" srcOrd="2" destOrd="0" presId="urn:microsoft.com/office/officeart/2008/layout/VerticalCurvedList"/>
    <dgm:cxn modelId="{3DB8EF62-6071-422A-B824-0C223F9FC989}" type="presParOf" srcId="{5E866232-9EF1-4BB8-9798-AB104196FC8F}" destId="{3B85BCF1-333B-4139-825C-7B762EC84B4D}" srcOrd="0" destOrd="0" presId="urn:microsoft.com/office/officeart/2008/layout/VerticalCurvedList"/>
    <dgm:cxn modelId="{367502CD-9D06-407E-BB80-67A423E9BFE6}" type="presParOf" srcId="{A1138391-F21A-4BFA-91EB-97CA8113D94D}" destId="{EE6D4311-37DE-4D8D-9FCE-803F9AB2CFE1}" srcOrd="3" destOrd="0" presId="urn:microsoft.com/office/officeart/2008/layout/VerticalCurvedList"/>
    <dgm:cxn modelId="{0D8E15C0-8D5C-48E0-A5D9-31C1BEF3D236}" type="presParOf" srcId="{A1138391-F21A-4BFA-91EB-97CA8113D94D}" destId="{2EB392CD-9265-4868-B7BB-7E0E8BB8F2F1}" srcOrd="4" destOrd="0" presId="urn:microsoft.com/office/officeart/2008/layout/VerticalCurvedList"/>
    <dgm:cxn modelId="{E2AF87E0-1AE6-42F3-AE01-63B0AD3BE086}" type="presParOf" srcId="{2EB392CD-9265-4868-B7BB-7E0E8BB8F2F1}" destId="{FF3E8156-613F-4320-AB36-A22FEE4FC744}" srcOrd="0" destOrd="0" presId="urn:microsoft.com/office/officeart/2008/layout/VerticalCurvedList"/>
    <dgm:cxn modelId="{D96421C9-8C52-4E5B-9F1A-2E6B748C1EA8}" type="presParOf" srcId="{A1138391-F21A-4BFA-91EB-97CA8113D94D}" destId="{0487E975-F4ED-460C-A6BE-1E20DC9F7F50}" srcOrd="5" destOrd="0" presId="urn:microsoft.com/office/officeart/2008/layout/VerticalCurvedList"/>
    <dgm:cxn modelId="{5E6A30C9-7F0E-485F-879F-12CB99CF151C}" type="presParOf" srcId="{A1138391-F21A-4BFA-91EB-97CA8113D94D}" destId="{7028E453-DC84-4558-A30C-9EE5FFFFCBD6}" srcOrd="6" destOrd="0" presId="urn:microsoft.com/office/officeart/2008/layout/VerticalCurvedList"/>
    <dgm:cxn modelId="{9706B04D-6EB2-4AF3-BCCF-B9A68153DE61}" type="presParOf" srcId="{7028E453-DC84-4558-A30C-9EE5FFFFCBD6}" destId="{9AA738F7-B799-4F83-8292-EC1C15968B7F}" srcOrd="0" destOrd="0" presId="urn:microsoft.com/office/officeart/2008/layout/VerticalCurvedList"/>
    <dgm:cxn modelId="{5AE49DE8-E694-4771-8C1E-6F74CCF23819}" type="presParOf" srcId="{A1138391-F21A-4BFA-91EB-97CA8113D94D}" destId="{1F6FAAA0-CEF5-4E99-AA3F-49E62E8E9B12}" srcOrd="7" destOrd="0" presId="urn:microsoft.com/office/officeart/2008/layout/VerticalCurvedList"/>
    <dgm:cxn modelId="{0725AAB1-BC0C-48AC-AAF6-C08096FD5378}" type="presParOf" srcId="{A1138391-F21A-4BFA-91EB-97CA8113D94D}" destId="{A75F9E0D-6B35-4EC7-B297-AFF77075F8BC}" srcOrd="8" destOrd="0" presId="urn:microsoft.com/office/officeart/2008/layout/VerticalCurvedList"/>
    <dgm:cxn modelId="{B21CEAE2-15D6-40B3-AD9E-62FA1914B90F}" type="presParOf" srcId="{A75F9E0D-6B35-4EC7-B297-AFF77075F8BC}" destId="{578ADF77-6557-405D-9651-413BEADC2DD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53B98E-519C-4260-A4EB-E7359CFBB331}">
      <dsp:nvSpPr>
        <dsp:cNvPr id="0" name=""/>
        <dsp:cNvSpPr/>
      </dsp:nvSpPr>
      <dsp:spPr>
        <a:xfrm>
          <a:off x="1234904" y="0"/>
          <a:ext cx="5042688" cy="5042688"/>
        </a:xfrm>
        <a:prstGeom prst="quadArrow">
          <a:avLst>
            <a:gd name="adj1" fmla="val 2000"/>
            <a:gd name="adj2" fmla="val 4000"/>
            <a:gd name="adj3" fmla="val 5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E5DBED-21E7-4140-81B2-2439E331B0A9}">
      <dsp:nvSpPr>
        <dsp:cNvPr id="0" name=""/>
        <dsp:cNvSpPr/>
      </dsp:nvSpPr>
      <dsp:spPr>
        <a:xfrm>
          <a:off x="1562678" y="327774"/>
          <a:ext cx="2017075" cy="201707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3"/>
              </a:solidFill>
              <a:latin typeface="華康粗圓體" pitchFamily="49" charset="-120"/>
              <a:ea typeface="華康粗圓體" pitchFamily="49" charset="-120"/>
            </a:rPr>
            <a:t>(</a:t>
          </a:r>
          <a:r>
            <a:rPr lang="zh-TW" sz="2000" kern="1200" dirty="0" smtClean="0">
              <a:solidFill>
                <a:schemeClr val="accent3"/>
              </a:solidFill>
              <a:latin typeface="華康粗圓體" pitchFamily="49" charset="-120"/>
              <a:ea typeface="華康粗圓體" pitchFamily="49" charset="-120"/>
            </a:rPr>
            <a:t>一</a:t>
          </a:r>
          <a:r>
            <a:rPr lang="en-US" sz="2000" kern="1200" dirty="0" smtClean="0">
              <a:solidFill>
                <a:schemeClr val="accent3"/>
              </a:solidFill>
              <a:latin typeface="華康粗圓體" pitchFamily="49" charset="-120"/>
              <a:ea typeface="華康粗圓體" pitchFamily="49" charset="-120"/>
            </a:rPr>
            <a:t>)</a:t>
          </a:r>
          <a:r>
            <a:rPr lang="zh-TW" sz="2000" kern="1200" dirty="0" smtClean="0">
              <a:solidFill>
                <a:schemeClr val="accent3"/>
              </a:solidFill>
              <a:latin typeface="華康粗圓體" pitchFamily="49" charset="-120"/>
              <a:ea typeface="華康粗圓體" pitchFamily="49" charset="-120"/>
            </a:rPr>
            <a:t>分析王品集團成功關鍵的因素。</a:t>
          </a:r>
          <a:endParaRPr lang="zh-TW" altLang="en-US" sz="2000" kern="1200" dirty="0">
            <a:solidFill>
              <a:schemeClr val="accent3"/>
            </a:solidFill>
            <a:latin typeface="華康粗圓體" pitchFamily="49" charset="-120"/>
            <a:ea typeface="華康粗圓體" pitchFamily="49" charset="-120"/>
          </a:endParaRPr>
        </a:p>
      </dsp:txBody>
      <dsp:txXfrm>
        <a:off x="1661143" y="426239"/>
        <a:ext cx="1820145" cy="1820145"/>
      </dsp:txXfrm>
    </dsp:sp>
    <dsp:sp modelId="{CB88B7BE-7778-4CE2-8779-AE8D31F9C12A}">
      <dsp:nvSpPr>
        <dsp:cNvPr id="0" name=""/>
        <dsp:cNvSpPr/>
      </dsp:nvSpPr>
      <dsp:spPr>
        <a:xfrm>
          <a:off x="3932742" y="327774"/>
          <a:ext cx="2017075" cy="2017075"/>
        </a:xfrm>
        <a:prstGeom prst="roundRect">
          <a:avLst/>
        </a:prstGeom>
        <a:solidFill>
          <a:schemeClr val="accent4">
            <a:hueOff val="3470783"/>
            <a:satOff val="-19734"/>
            <a:lumOff val="63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6">
                  <a:lumMod val="75000"/>
                </a:schemeClr>
              </a:solidFill>
              <a:latin typeface="華康粗圓體" pitchFamily="49" charset="-120"/>
              <a:ea typeface="華康粗圓體" pitchFamily="49" charset="-120"/>
            </a:rPr>
            <a:t>(</a:t>
          </a:r>
          <a:r>
            <a:rPr lang="zh-TW" sz="2000" kern="1200" dirty="0" smtClean="0">
              <a:solidFill>
                <a:schemeClr val="accent6">
                  <a:lumMod val="75000"/>
                </a:schemeClr>
              </a:solidFill>
              <a:latin typeface="華康粗圓體" pitchFamily="49" charset="-120"/>
              <a:ea typeface="華康粗圓體" pitchFamily="49" charset="-120"/>
            </a:rPr>
            <a:t>二</a:t>
          </a:r>
          <a:r>
            <a:rPr lang="en-US" sz="2000" kern="1200" dirty="0" smtClean="0">
              <a:solidFill>
                <a:schemeClr val="accent6">
                  <a:lumMod val="75000"/>
                </a:schemeClr>
              </a:solidFill>
              <a:latin typeface="華康粗圓體" pitchFamily="49" charset="-120"/>
              <a:ea typeface="華康粗圓體" pitchFamily="49" charset="-120"/>
            </a:rPr>
            <a:t>)</a:t>
          </a:r>
          <a:r>
            <a:rPr lang="zh-TW" sz="2000" kern="1200" dirty="0" smtClean="0">
              <a:solidFill>
                <a:schemeClr val="accent6">
                  <a:lumMod val="75000"/>
                </a:schemeClr>
              </a:solidFill>
              <a:latin typeface="華康粗圓體" pitchFamily="49" charset="-120"/>
              <a:ea typeface="華康粗圓體" pitchFamily="49" charset="-120"/>
            </a:rPr>
            <a:t>探討王品集團的</a:t>
          </a:r>
          <a:r>
            <a:rPr lang="en-US" sz="2000" kern="1200" dirty="0" smtClean="0">
              <a:solidFill>
                <a:schemeClr val="accent6">
                  <a:lumMod val="75000"/>
                </a:schemeClr>
              </a:solidFill>
              <a:latin typeface="華康粗圓體" pitchFamily="49" charset="-120"/>
              <a:ea typeface="華康粗圓體" pitchFamily="49" charset="-120"/>
            </a:rPr>
            <a:t>4P</a:t>
          </a:r>
          <a:r>
            <a:rPr lang="zh-TW" sz="2000" kern="1200" dirty="0" smtClean="0">
              <a:solidFill>
                <a:schemeClr val="accent6">
                  <a:lumMod val="75000"/>
                </a:schemeClr>
              </a:solidFill>
              <a:latin typeface="華康粗圓體" pitchFamily="49" charset="-120"/>
              <a:ea typeface="華康粗圓體" pitchFamily="49" charset="-120"/>
            </a:rPr>
            <a:t>與交叉分析表。</a:t>
          </a:r>
          <a:endParaRPr lang="zh-TW" altLang="en-US" sz="2000" kern="1200" dirty="0">
            <a:solidFill>
              <a:schemeClr val="accent6">
                <a:lumMod val="75000"/>
              </a:schemeClr>
            </a:solidFill>
            <a:latin typeface="華康粗圓體" pitchFamily="49" charset="-120"/>
            <a:ea typeface="華康粗圓體" pitchFamily="49" charset="-120"/>
          </a:endParaRPr>
        </a:p>
      </dsp:txBody>
      <dsp:txXfrm>
        <a:off x="4031207" y="426239"/>
        <a:ext cx="1820145" cy="1820145"/>
      </dsp:txXfrm>
    </dsp:sp>
    <dsp:sp modelId="{69A9924E-CBA1-4B99-B0D3-CDC836620045}">
      <dsp:nvSpPr>
        <dsp:cNvPr id="0" name=""/>
        <dsp:cNvSpPr/>
      </dsp:nvSpPr>
      <dsp:spPr>
        <a:xfrm>
          <a:off x="1562678" y="2697838"/>
          <a:ext cx="2017075" cy="2017075"/>
        </a:xfrm>
        <a:prstGeom prst="roundRect">
          <a:avLst/>
        </a:prstGeom>
        <a:solidFill>
          <a:schemeClr val="accent4">
            <a:hueOff val="6941566"/>
            <a:satOff val="-39468"/>
            <a:lumOff val="12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2">
                  <a:lumMod val="75000"/>
                </a:schemeClr>
              </a:solidFill>
              <a:latin typeface="華康粗圓體" pitchFamily="49" charset="-120"/>
              <a:ea typeface="華康粗圓體" pitchFamily="49" charset="-120"/>
            </a:rPr>
            <a:t>(</a:t>
          </a:r>
          <a:r>
            <a:rPr lang="zh-TW" sz="2000" kern="1200" dirty="0" smtClean="0">
              <a:solidFill>
                <a:schemeClr val="accent2">
                  <a:lumMod val="75000"/>
                </a:schemeClr>
              </a:solidFill>
              <a:latin typeface="華康粗圓體" pitchFamily="49" charset="-120"/>
              <a:ea typeface="華康粗圓體" pitchFamily="49" charset="-120"/>
            </a:rPr>
            <a:t>三</a:t>
          </a:r>
          <a:r>
            <a:rPr lang="en-US" sz="2000" kern="1200" dirty="0" smtClean="0">
              <a:solidFill>
                <a:schemeClr val="accent2">
                  <a:lumMod val="75000"/>
                </a:schemeClr>
              </a:solidFill>
              <a:latin typeface="華康粗圓體" pitchFamily="49" charset="-120"/>
              <a:ea typeface="華康粗圓體" pitchFamily="49" charset="-120"/>
            </a:rPr>
            <a:t>)</a:t>
          </a:r>
          <a:r>
            <a:rPr lang="zh-TW" sz="2000" kern="1200" dirty="0" smtClean="0">
              <a:solidFill>
                <a:schemeClr val="accent2">
                  <a:lumMod val="75000"/>
                </a:schemeClr>
              </a:solidFill>
              <a:latin typeface="華康粗圓體" pitchFamily="49" charset="-120"/>
              <a:ea typeface="華康粗圓體" pitchFamily="49" charset="-120"/>
            </a:rPr>
            <a:t>發問卷了解消費者的滿意度調查。</a:t>
          </a:r>
        </a:p>
      </dsp:txBody>
      <dsp:txXfrm>
        <a:off x="1661143" y="2796303"/>
        <a:ext cx="1820145" cy="1820145"/>
      </dsp:txXfrm>
    </dsp:sp>
    <dsp:sp modelId="{1CEAEFAD-5BA9-416B-A842-54BA103E94EA}">
      <dsp:nvSpPr>
        <dsp:cNvPr id="0" name=""/>
        <dsp:cNvSpPr/>
      </dsp:nvSpPr>
      <dsp:spPr>
        <a:xfrm>
          <a:off x="3932742" y="2697838"/>
          <a:ext cx="2017075" cy="2017075"/>
        </a:xfrm>
        <a:prstGeom prst="roundRect">
          <a:avLst/>
        </a:prstGeom>
        <a:solidFill>
          <a:schemeClr val="accent4">
            <a:hueOff val="10412348"/>
            <a:satOff val="-59202"/>
            <a:lumOff val="190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FF0000"/>
              </a:solidFill>
              <a:latin typeface="華康粗圓體" pitchFamily="49" charset="-120"/>
              <a:ea typeface="華康粗圓體" pitchFamily="49" charset="-120"/>
            </a:rPr>
            <a:t>(</a:t>
          </a:r>
          <a:r>
            <a:rPr lang="zh-TW" sz="2000" kern="1200" dirty="0" smtClean="0">
              <a:solidFill>
                <a:srgbClr val="FF0000"/>
              </a:solidFill>
              <a:latin typeface="華康粗圓體" pitchFamily="49" charset="-120"/>
              <a:ea typeface="華康粗圓體" pitchFamily="49" charset="-120"/>
            </a:rPr>
            <a:t>四</a:t>
          </a:r>
          <a:r>
            <a:rPr lang="en-US" sz="2000" kern="1200" dirty="0" smtClean="0">
              <a:solidFill>
                <a:srgbClr val="FF0000"/>
              </a:solidFill>
              <a:latin typeface="華康粗圓體" pitchFamily="49" charset="-120"/>
              <a:ea typeface="華康粗圓體" pitchFamily="49" charset="-120"/>
            </a:rPr>
            <a:t>) </a:t>
          </a:r>
          <a:r>
            <a:rPr lang="zh-TW" sz="2000" kern="1200" dirty="0" smtClean="0">
              <a:solidFill>
                <a:srgbClr val="FF0000"/>
              </a:solidFill>
              <a:latin typeface="華康粗圓體" pitchFamily="49" charset="-120"/>
              <a:ea typeface="華康粗圓體" pitchFamily="49" charset="-120"/>
            </a:rPr>
            <a:t>提出對王品集團日後營運有效的建議，以供企業之參考。</a:t>
          </a:r>
          <a:endParaRPr lang="zh-TW" altLang="en-US" sz="2000" kern="1200" dirty="0">
            <a:solidFill>
              <a:srgbClr val="FF0000"/>
            </a:solidFill>
            <a:latin typeface="華康粗圓體" pitchFamily="49" charset="-120"/>
            <a:ea typeface="華康粗圓體" pitchFamily="49" charset="-120"/>
          </a:endParaRPr>
        </a:p>
      </dsp:txBody>
      <dsp:txXfrm>
        <a:off x="4031207" y="2796303"/>
        <a:ext cx="1820145" cy="18201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268BD-E972-4CED-B967-CA83E3BD5EDF}">
      <dsp:nvSpPr>
        <dsp:cNvPr id="0" name=""/>
        <dsp:cNvSpPr/>
      </dsp:nvSpPr>
      <dsp:spPr>
        <a:xfrm>
          <a:off x="0" y="0"/>
          <a:ext cx="6984776" cy="1305145"/>
        </a:xfrm>
        <a:prstGeom prst="roundRect">
          <a:avLst>
            <a:gd name="adj" fmla="val 10000"/>
          </a:avLst>
        </a:prstGeom>
        <a:solidFill>
          <a:schemeClr val="accent3">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solidFill>
                <a:schemeClr val="bg2">
                  <a:lumMod val="75000"/>
                </a:schemeClr>
              </a:solidFill>
              <a:latin typeface="華康粗圓體" pitchFamily="49" charset="-120"/>
              <a:ea typeface="華康粗圓體" pitchFamily="49" charset="-120"/>
            </a:rPr>
            <a:t>(</a:t>
          </a:r>
          <a:r>
            <a:rPr lang="zh-TW" sz="1800" kern="1200" dirty="0" smtClean="0">
              <a:solidFill>
                <a:schemeClr val="bg2">
                  <a:lumMod val="75000"/>
                </a:schemeClr>
              </a:solidFill>
              <a:latin typeface="華康粗圓體" pitchFamily="49" charset="-120"/>
              <a:ea typeface="華康粗圓體" pitchFamily="49" charset="-120"/>
            </a:rPr>
            <a:t>一</a:t>
          </a:r>
          <a:r>
            <a:rPr lang="en-US" sz="1800" kern="1200" dirty="0" smtClean="0">
              <a:solidFill>
                <a:schemeClr val="bg2">
                  <a:lumMod val="75000"/>
                </a:schemeClr>
              </a:solidFill>
              <a:latin typeface="華康粗圓體" pitchFamily="49" charset="-120"/>
              <a:ea typeface="華康粗圓體" pitchFamily="49" charset="-120"/>
            </a:rPr>
            <a:t>)</a:t>
          </a:r>
          <a:r>
            <a:rPr lang="zh-TW" sz="1800" kern="1200" dirty="0" smtClean="0">
              <a:solidFill>
                <a:schemeClr val="bg2">
                  <a:lumMod val="75000"/>
                </a:schemeClr>
              </a:solidFill>
              <a:latin typeface="華康粗圓體" pitchFamily="49" charset="-120"/>
              <a:ea typeface="華康粗圓體" pitchFamily="49" charset="-120"/>
            </a:rPr>
            <a:t>文獻分析法：利用網路資訊、教科書、雜誌報章等文獻資料並加以同整與分析最後整理出消費行為及消費滿意度。</a:t>
          </a:r>
          <a:endParaRPr lang="zh-TW" altLang="en-US" sz="1800" kern="1200" dirty="0">
            <a:solidFill>
              <a:schemeClr val="bg2">
                <a:lumMod val="75000"/>
              </a:schemeClr>
            </a:solidFill>
            <a:latin typeface="華康粗圓體" pitchFamily="49" charset="-120"/>
            <a:ea typeface="華康粗圓體" pitchFamily="49" charset="-120"/>
          </a:endParaRPr>
        </a:p>
      </dsp:txBody>
      <dsp:txXfrm>
        <a:off x="1527469" y="0"/>
        <a:ext cx="5457306" cy="1305145"/>
      </dsp:txXfrm>
    </dsp:sp>
    <dsp:sp modelId="{19D8F613-4E74-479A-99DB-454DD8D9BF46}">
      <dsp:nvSpPr>
        <dsp:cNvPr id="0" name=""/>
        <dsp:cNvSpPr/>
      </dsp:nvSpPr>
      <dsp:spPr>
        <a:xfrm>
          <a:off x="217824" y="292571"/>
          <a:ext cx="1222335" cy="720001"/>
        </a:xfrm>
        <a:prstGeom prst="rightArrow">
          <a:avLst/>
        </a:prstGeom>
        <a:solidFill>
          <a:schemeClr val="accent3">
            <a:tint val="5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DCE0C1C1-F02E-40DD-AAD6-4D66E59FAC6F}">
      <dsp:nvSpPr>
        <dsp:cNvPr id="0" name=""/>
        <dsp:cNvSpPr/>
      </dsp:nvSpPr>
      <dsp:spPr>
        <a:xfrm>
          <a:off x="0" y="1435659"/>
          <a:ext cx="6984776" cy="1305145"/>
        </a:xfrm>
        <a:prstGeom prst="roundRect">
          <a:avLst>
            <a:gd name="adj" fmla="val 10000"/>
          </a:avLst>
        </a:prstGeom>
        <a:solidFill>
          <a:schemeClr val="accent3">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solidFill>
                <a:schemeClr val="bg2">
                  <a:lumMod val="75000"/>
                </a:schemeClr>
              </a:solidFill>
              <a:latin typeface="華康粗圓體" pitchFamily="49" charset="-120"/>
              <a:ea typeface="華康粗圓體" pitchFamily="49" charset="-120"/>
            </a:rPr>
            <a:t>(</a:t>
          </a:r>
          <a:r>
            <a:rPr lang="zh-TW" sz="1800" kern="1200" dirty="0" smtClean="0">
              <a:solidFill>
                <a:schemeClr val="bg2">
                  <a:lumMod val="75000"/>
                </a:schemeClr>
              </a:solidFill>
              <a:latin typeface="華康粗圓體" pitchFamily="49" charset="-120"/>
              <a:ea typeface="華康粗圓體" pitchFamily="49" charset="-120"/>
            </a:rPr>
            <a:t>二</a:t>
          </a:r>
          <a:r>
            <a:rPr lang="en-US" sz="1800" kern="1200" dirty="0" smtClean="0">
              <a:solidFill>
                <a:schemeClr val="bg2">
                  <a:lumMod val="75000"/>
                </a:schemeClr>
              </a:solidFill>
              <a:latin typeface="華康粗圓體" pitchFamily="49" charset="-120"/>
              <a:ea typeface="華康粗圓體" pitchFamily="49" charset="-120"/>
            </a:rPr>
            <a:t>)</a:t>
          </a:r>
          <a:r>
            <a:rPr lang="zh-TW" sz="1800" kern="1200" dirty="0" smtClean="0">
              <a:solidFill>
                <a:schemeClr val="bg2">
                  <a:lumMod val="75000"/>
                </a:schemeClr>
              </a:solidFill>
              <a:latin typeface="華康粗圓體" pitchFamily="49" charset="-120"/>
              <a:ea typeface="華康粗圓體" pitchFamily="49" charset="-120"/>
            </a:rPr>
            <a:t>實地觀察法：到王品集團實地的觀察他們的服務態度、餐點品質。</a:t>
          </a:r>
          <a:endParaRPr lang="zh-TW" altLang="en-US" sz="1800" kern="1200" dirty="0">
            <a:solidFill>
              <a:schemeClr val="bg2">
                <a:lumMod val="75000"/>
              </a:schemeClr>
            </a:solidFill>
            <a:latin typeface="華康粗圓體" pitchFamily="49" charset="-120"/>
            <a:ea typeface="華康粗圓體" pitchFamily="49" charset="-120"/>
          </a:endParaRPr>
        </a:p>
      </dsp:txBody>
      <dsp:txXfrm>
        <a:off x="1527469" y="1435659"/>
        <a:ext cx="5457306" cy="1305145"/>
      </dsp:txXfrm>
    </dsp:sp>
    <dsp:sp modelId="{60D3EA31-FEF2-4B10-B3D5-AF1DE38B6240}">
      <dsp:nvSpPr>
        <dsp:cNvPr id="0" name=""/>
        <dsp:cNvSpPr/>
      </dsp:nvSpPr>
      <dsp:spPr>
        <a:xfrm>
          <a:off x="217824" y="1728231"/>
          <a:ext cx="1222335" cy="720001"/>
        </a:xfrm>
        <a:prstGeom prst="rightArrow">
          <a:avLst/>
        </a:prstGeom>
        <a:solidFill>
          <a:schemeClr val="accent3">
            <a:tint val="5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A3E29A05-6FAC-4558-AC09-D5DEC605BF0A}">
      <dsp:nvSpPr>
        <dsp:cNvPr id="0" name=""/>
        <dsp:cNvSpPr/>
      </dsp:nvSpPr>
      <dsp:spPr>
        <a:xfrm>
          <a:off x="0" y="2871319"/>
          <a:ext cx="6984776" cy="1305145"/>
        </a:xfrm>
        <a:prstGeom prst="roundRect">
          <a:avLst>
            <a:gd name="adj" fmla="val 10000"/>
          </a:avLst>
        </a:prstGeom>
        <a:solidFill>
          <a:schemeClr val="accent3">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solidFill>
                <a:schemeClr val="bg2">
                  <a:lumMod val="75000"/>
                </a:schemeClr>
              </a:solidFill>
              <a:latin typeface="華康粗圓體" pitchFamily="49" charset="-120"/>
              <a:ea typeface="華康粗圓體" pitchFamily="49" charset="-120"/>
            </a:rPr>
            <a:t>(</a:t>
          </a:r>
          <a:r>
            <a:rPr lang="zh-TW" sz="1800" kern="1200" dirty="0" smtClean="0">
              <a:solidFill>
                <a:schemeClr val="bg2">
                  <a:lumMod val="75000"/>
                </a:schemeClr>
              </a:solidFill>
              <a:latin typeface="華康粗圓體" pitchFamily="49" charset="-120"/>
              <a:ea typeface="華康粗圓體" pitchFamily="49" charset="-120"/>
            </a:rPr>
            <a:t>三</a:t>
          </a:r>
          <a:r>
            <a:rPr lang="en-US" sz="1800" kern="1200" dirty="0" smtClean="0">
              <a:solidFill>
                <a:schemeClr val="bg2">
                  <a:lumMod val="75000"/>
                </a:schemeClr>
              </a:solidFill>
              <a:latin typeface="華康粗圓體" pitchFamily="49" charset="-120"/>
              <a:ea typeface="華康粗圓體" pitchFamily="49" charset="-120"/>
            </a:rPr>
            <a:t>) </a:t>
          </a:r>
          <a:r>
            <a:rPr lang="zh-TW" sz="1800" kern="1200" dirty="0" smtClean="0">
              <a:solidFill>
                <a:schemeClr val="bg2">
                  <a:lumMod val="75000"/>
                </a:schemeClr>
              </a:solidFill>
              <a:latin typeface="華康粗圓體" pitchFamily="49" charset="-120"/>
              <a:ea typeface="華康粗圓體" pitchFamily="49" charset="-120"/>
            </a:rPr>
            <a:t>問卷調查法：以發放問卷的方式對消費者進行訪問與調查，最後整理消費者實際的想法</a:t>
          </a:r>
          <a:r>
            <a:rPr lang="zh-TW" sz="1800" kern="1200" dirty="0" smtClean="0">
              <a:solidFill>
                <a:schemeClr val="bg2">
                  <a:lumMod val="75000"/>
                </a:schemeClr>
              </a:solidFill>
            </a:rPr>
            <a:t>。</a:t>
          </a:r>
          <a:endParaRPr lang="zh-TW" altLang="en-US" sz="1800" kern="1200" dirty="0">
            <a:solidFill>
              <a:schemeClr val="bg2">
                <a:lumMod val="75000"/>
              </a:schemeClr>
            </a:solidFill>
          </a:endParaRPr>
        </a:p>
      </dsp:txBody>
      <dsp:txXfrm>
        <a:off x="1527469" y="2871319"/>
        <a:ext cx="5457306" cy="1305145"/>
      </dsp:txXfrm>
    </dsp:sp>
    <dsp:sp modelId="{4D62577D-685E-42B0-AAFF-C15B406BF846}">
      <dsp:nvSpPr>
        <dsp:cNvPr id="0" name=""/>
        <dsp:cNvSpPr/>
      </dsp:nvSpPr>
      <dsp:spPr>
        <a:xfrm>
          <a:off x="216029" y="3168349"/>
          <a:ext cx="1181586" cy="720001"/>
        </a:xfrm>
        <a:prstGeom prst="rightArrow">
          <a:avLst/>
        </a:prstGeom>
        <a:solidFill>
          <a:schemeClr val="accent3">
            <a:tint val="5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8339D-843B-4945-B85C-A99FB93EF202}">
      <dsp:nvSpPr>
        <dsp:cNvPr id="0" name=""/>
        <dsp:cNvSpPr/>
      </dsp:nvSpPr>
      <dsp:spPr>
        <a:xfrm rot="5400000">
          <a:off x="4715427" y="-1808725"/>
          <a:ext cx="1047750" cy="4931107"/>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zh-TW" altLang="en-US" sz="1600" kern="1200" dirty="0" smtClean="0">
              <a:solidFill>
                <a:srgbClr val="0070C0"/>
              </a:solidFill>
              <a:latin typeface="華康粗黑體(P)" pitchFamily="34" charset="-120"/>
              <a:ea typeface="華康粗黑體(P)" pitchFamily="34" charset="-120"/>
            </a:rPr>
            <a:t>發放時間</a:t>
          </a:r>
          <a:r>
            <a:rPr lang="en-US" altLang="zh-TW" sz="1600" kern="1200" dirty="0" smtClean="0">
              <a:solidFill>
                <a:srgbClr val="0070C0"/>
              </a:solidFill>
              <a:latin typeface="華康粗黑體(P)" pitchFamily="34" charset="-120"/>
              <a:ea typeface="華康粗黑體(P)" pitchFamily="34" charset="-120"/>
            </a:rPr>
            <a:t>:2014</a:t>
          </a:r>
          <a:r>
            <a:rPr lang="zh-TW" altLang="en-US" sz="1600" kern="1200" dirty="0" smtClean="0">
              <a:solidFill>
                <a:srgbClr val="0070C0"/>
              </a:solidFill>
              <a:latin typeface="華康粗黑體(P)" pitchFamily="34" charset="-120"/>
              <a:ea typeface="華康粗黑體(P)" pitchFamily="34" charset="-120"/>
            </a:rPr>
            <a:t>年</a:t>
          </a:r>
          <a:r>
            <a:rPr lang="en-US" altLang="zh-TW" sz="1600" kern="1200" dirty="0" smtClean="0">
              <a:solidFill>
                <a:srgbClr val="0070C0"/>
              </a:solidFill>
              <a:latin typeface="華康粗黑體(P)" pitchFamily="34" charset="-120"/>
              <a:ea typeface="華康粗黑體(P)" pitchFamily="34" charset="-120"/>
            </a:rPr>
            <a:t>12</a:t>
          </a:r>
          <a:r>
            <a:rPr lang="zh-TW" altLang="en-US" sz="1600" kern="1200" dirty="0" smtClean="0">
              <a:solidFill>
                <a:srgbClr val="0070C0"/>
              </a:solidFill>
              <a:latin typeface="華康粗黑體(P)" pitchFamily="34" charset="-120"/>
              <a:ea typeface="華康粗黑體(P)" pitchFamily="34" charset="-120"/>
            </a:rPr>
            <a:t>月周末六日下午</a:t>
          </a:r>
          <a:r>
            <a:rPr lang="en-US" altLang="zh-TW" sz="1600" kern="1200" dirty="0" smtClean="0">
              <a:solidFill>
                <a:srgbClr val="0070C0"/>
              </a:solidFill>
              <a:latin typeface="華康粗黑體(P)" pitchFamily="34" charset="-120"/>
              <a:ea typeface="華康粗黑體(P)" pitchFamily="34" charset="-120"/>
            </a:rPr>
            <a:t>2</a:t>
          </a:r>
          <a:r>
            <a:rPr lang="zh-TW" altLang="en-US" sz="1600" kern="1200" dirty="0" smtClean="0">
              <a:solidFill>
                <a:srgbClr val="0070C0"/>
              </a:solidFill>
              <a:latin typeface="華康粗黑體(P)" pitchFamily="34" charset="-120"/>
              <a:ea typeface="華康粗黑體(P)" pitchFamily="34" charset="-120"/>
            </a:rPr>
            <a:t>點到</a:t>
          </a:r>
          <a:r>
            <a:rPr lang="en-US" altLang="zh-TW" sz="1600" kern="1200" dirty="0" smtClean="0">
              <a:solidFill>
                <a:srgbClr val="0070C0"/>
              </a:solidFill>
              <a:latin typeface="華康粗黑體(P)" pitchFamily="34" charset="-120"/>
              <a:ea typeface="華康粗黑體(P)" pitchFamily="34" charset="-120"/>
            </a:rPr>
            <a:t>4</a:t>
          </a:r>
          <a:r>
            <a:rPr lang="zh-TW" altLang="en-US" sz="1600" kern="1200" dirty="0" smtClean="0">
              <a:solidFill>
                <a:srgbClr val="0070C0"/>
              </a:solidFill>
              <a:latin typeface="華康粗黑體(P)" pitchFamily="34" charset="-120"/>
              <a:ea typeface="華康粗黑體(P)" pitchFamily="34" charset="-120"/>
            </a:rPr>
            <a:t>點</a:t>
          </a:r>
          <a:endParaRPr lang="zh-TW" altLang="en-US" sz="1600" kern="1200" dirty="0">
            <a:solidFill>
              <a:srgbClr val="0070C0"/>
            </a:solidFill>
            <a:latin typeface="華康粗黑體(P)" pitchFamily="34" charset="-120"/>
            <a:ea typeface="華康粗黑體(P)" pitchFamily="34" charset="-120"/>
          </a:endParaRPr>
        </a:p>
        <a:p>
          <a:pPr marL="171450" lvl="1" indent="-171450" algn="l" defTabSz="711200">
            <a:lnSpc>
              <a:spcPct val="90000"/>
            </a:lnSpc>
            <a:spcBef>
              <a:spcPct val="0"/>
            </a:spcBef>
            <a:spcAft>
              <a:spcPct val="15000"/>
            </a:spcAft>
            <a:buChar char="••"/>
          </a:pPr>
          <a:r>
            <a:rPr lang="zh-TW" altLang="en-US" sz="1600" kern="1200" dirty="0" smtClean="0">
              <a:solidFill>
                <a:srgbClr val="0070C0"/>
              </a:solidFill>
              <a:latin typeface="華康粗黑體(P)" pitchFamily="34" charset="-120"/>
              <a:ea typeface="華康粗黑體(P)" pitchFamily="34" charset="-120"/>
            </a:rPr>
            <a:t>發放地點</a:t>
          </a:r>
          <a:r>
            <a:rPr lang="en-US" altLang="zh-TW" sz="1600" kern="1200" dirty="0" smtClean="0">
              <a:solidFill>
                <a:srgbClr val="0070C0"/>
              </a:solidFill>
              <a:latin typeface="華康粗黑體(P)" pitchFamily="34" charset="-120"/>
              <a:ea typeface="華康粗黑體(P)" pitchFamily="34" charset="-120"/>
            </a:rPr>
            <a:t>:</a:t>
          </a:r>
          <a:r>
            <a:rPr lang="zh-TW" altLang="en-US" sz="1600" kern="1200" dirty="0" smtClean="0">
              <a:solidFill>
                <a:srgbClr val="0070C0"/>
              </a:solidFill>
              <a:latin typeface="華康粗黑體(P)" pitchFamily="34" charset="-120"/>
              <a:ea typeface="華康粗黑體(P)" pitchFamily="34" charset="-120"/>
            </a:rPr>
            <a:t>高雄市中央公園捷運站</a:t>
          </a:r>
          <a:r>
            <a:rPr lang="en-US" altLang="zh-TW" sz="1600" kern="1200" dirty="0" smtClean="0">
              <a:solidFill>
                <a:srgbClr val="0070C0"/>
              </a:solidFill>
              <a:latin typeface="華康粗黑體(P)" pitchFamily="34" charset="-120"/>
              <a:ea typeface="華康粗黑體(P)" pitchFamily="34" charset="-120"/>
            </a:rPr>
            <a:t>1</a:t>
          </a:r>
          <a:r>
            <a:rPr lang="zh-TW" altLang="en-US" sz="1600" kern="1200" dirty="0" smtClean="0">
              <a:solidFill>
                <a:srgbClr val="0070C0"/>
              </a:solidFill>
              <a:latin typeface="華康粗黑體(P)" pitchFamily="34" charset="-120"/>
              <a:ea typeface="華康粗黑體(P)" pitchFamily="34" charset="-120"/>
            </a:rPr>
            <a:t>號出口</a:t>
          </a:r>
          <a:endParaRPr lang="zh-TW" altLang="en-US" sz="1600" kern="1200" dirty="0">
            <a:solidFill>
              <a:srgbClr val="0070C0"/>
            </a:solidFill>
            <a:latin typeface="華康粗黑體(P)" pitchFamily="34" charset="-120"/>
            <a:ea typeface="華康粗黑體(P)" pitchFamily="34" charset="-120"/>
          </a:endParaRPr>
        </a:p>
      </dsp:txBody>
      <dsp:txXfrm rot="-5400000">
        <a:off x="2773749" y="184100"/>
        <a:ext cx="4879960" cy="945456"/>
      </dsp:txXfrm>
    </dsp:sp>
    <dsp:sp modelId="{B12AD70F-5FAB-4B26-9393-0A3D9D58EC59}">
      <dsp:nvSpPr>
        <dsp:cNvPr id="0" name=""/>
        <dsp:cNvSpPr/>
      </dsp:nvSpPr>
      <dsp:spPr>
        <a:xfrm>
          <a:off x="0" y="1984"/>
          <a:ext cx="2773748" cy="1309687"/>
        </a:xfrm>
        <a:prstGeom prst="roundRect">
          <a:avLst/>
        </a:prstGeom>
        <a:solidFill>
          <a:schemeClr val="accent4">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smtClean="0">
              <a:solidFill>
                <a:srgbClr val="FF0000"/>
              </a:solidFill>
              <a:latin typeface="華康棒棒體W5" pitchFamily="81" charset="-120"/>
              <a:ea typeface="華康棒棒體W5" pitchFamily="81" charset="-120"/>
            </a:rPr>
            <a:t>研究範圍</a:t>
          </a:r>
          <a:endParaRPr lang="zh-TW" altLang="en-US" sz="3600" kern="1200" dirty="0">
            <a:solidFill>
              <a:srgbClr val="FF0000"/>
            </a:solidFill>
            <a:latin typeface="華康棒棒體W5" pitchFamily="81" charset="-120"/>
            <a:ea typeface="華康棒棒體W5" pitchFamily="81" charset="-120"/>
          </a:endParaRPr>
        </a:p>
      </dsp:txBody>
      <dsp:txXfrm>
        <a:off x="63934" y="65918"/>
        <a:ext cx="2645880" cy="1181819"/>
      </dsp:txXfrm>
    </dsp:sp>
    <dsp:sp modelId="{AC762913-09EC-4451-9085-39E75F64D67A}">
      <dsp:nvSpPr>
        <dsp:cNvPr id="0" name=""/>
        <dsp:cNvSpPr/>
      </dsp:nvSpPr>
      <dsp:spPr>
        <a:xfrm rot="5400000">
          <a:off x="4715427" y="-433553"/>
          <a:ext cx="1047750" cy="4931107"/>
        </a:xfrm>
        <a:prstGeom prst="round2SameRect">
          <a:avLst/>
        </a:prstGeom>
        <a:solidFill>
          <a:schemeClr val="accent4">
            <a:tint val="40000"/>
            <a:alpha val="90000"/>
            <a:hueOff val="5446089"/>
            <a:satOff val="-28655"/>
            <a:lumOff val="1025"/>
            <a:alphaOff val="0"/>
          </a:schemeClr>
        </a:solidFill>
        <a:ln w="25400" cap="flat" cmpd="sng" algn="ctr">
          <a:solidFill>
            <a:schemeClr val="accent4">
              <a:tint val="40000"/>
              <a:alpha val="90000"/>
              <a:hueOff val="5446089"/>
              <a:satOff val="-28655"/>
              <a:lumOff val="10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zh-TW" altLang="en-US" sz="1600" kern="1200" dirty="0" smtClean="0">
              <a:solidFill>
                <a:srgbClr val="0070C0"/>
              </a:solidFill>
              <a:latin typeface="華康粗黑體(P)" pitchFamily="34" charset="-120"/>
              <a:ea typeface="華康粗黑體(P)" pitchFamily="34" charset="-120"/>
            </a:rPr>
            <a:t>受限於高雄地區</a:t>
          </a:r>
          <a:endParaRPr lang="zh-TW" altLang="en-US" sz="1600" kern="1200" dirty="0">
            <a:solidFill>
              <a:srgbClr val="0070C0"/>
            </a:solidFill>
            <a:latin typeface="華康粗黑體(P)" pitchFamily="34" charset="-120"/>
            <a:ea typeface="華康粗黑體(P)" pitchFamily="34" charset="-120"/>
          </a:endParaRPr>
        </a:p>
        <a:p>
          <a:pPr marL="171450" lvl="1" indent="-171450" algn="l" defTabSz="711200">
            <a:lnSpc>
              <a:spcPct val="90000"/>
            </a:lnSpc>
            <a:spcBef>
              <a:spcPct val="0"/>
            </a:spcBef>
            <a:spcAft>
              <a:spcPct val="15000"/>
            </a:spcAft>
            <a:buChar char="••"/>
          </a:pPr>
          <a:r>
            <a:rPr lang="zh-TW" altLang="en-US" sz="1600" kern="1200" dirty="0" smtClean="0">
              <a:solidFill>
                <a:srgbClr val="0070C0"/>
              </a:solidFill>
              <a:latin typeface="華康粗黑體(P)" pitchFamily="34" charset="-120"/>
              <a:ea typeface="華康粗黑體(P)" pitchFamily="34" charset="-120"/>
            </a:rPr>
            <a:t>受限於周末時間</a:t>
          </a:r>
          <a:endParaRPr lang="zh-TW" altLang="en-US" sz="1600" kern="1200" dirty="0">
            <a:solidFill>
              <a:srgbClr val="0070C0"/>
            </a:solidFill>
            <a:latin typeface="華康粗黑體(P)" pitchFamily="34" charset="-120"/>
            <a:ea typeface="華康粗黑體(P)" pitchFamily="34" charset="-120"/>
          </a:endParaRPr>
        </a:p>
      </dsp:txBody>
      <dsp:txXfrm rot="-5400000">
        <a:off x="2773749" y="1559272"/>
        <a:ext cx="4879960" cy="945456"/>
      </dsp:txXfrm>
    </dsp:sp>
    <dsp:sp modelId="{BBB4A3FA-5C83-42DD-854B-A7EE46CD7FC3}">
      <dsp:nvSpPr>
        <dsp:cNvPr id="0" name=""/>
        <dsp:cNvSpPr/>
      </dsp:nvSpPr>
      <dsp:spPr>
        <a:xfrm>
          <a:off x="0" y="1377156"/>
          <a:ext cx="2773748" cy="1309687"/>
        </a:xfrm>
        <a:prstGeom prst="roundRect">
          <a:avLst/>
        </a:prstGeom>
        <a:solidFill>
          <a:schemeClr val="accent4">
            <a:hueOff val="5206174"/>
            <a:satOff val="-29601"/>
            <a:lumOff val="951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smtClean="0">
              <a:solidFill>
                <a:srgbClr val="FF0000"/>
              </a:solidFill>
              <a:latin typeface="華康棒棒體W5" pitchFamily="81" charset="-120"/>
              <a:ea typeface="華康棒棒體W5" pitchFamily="81" charset="-120"/>
            </a:rPr>
            <a:t>研究限制</a:t>
          </a:r>
          <a:endParaRPr lang="zh-TW" altLang="en-US" sz="3600" kern="1200" dirty="0">
            <a:solidFill>
              <a:srgbClr val="FF0000"/>
            </a:solidFill>
            <a:latin typeface="華康棒棒體W5" pitchFamily="81" charset="-120"/>
            <a:ea typeface="華康棒棒體W5" pitchFamily="81" charset="-120"/>
          </a:endParaRPr>
        </a:p>
      </dsp:txBody>
      <dsp:txXfrm>
        <a:off x="63934" y="1441090"/>
        <a:ext cx="2645880" cy="1181819"/>
      </dsp:txXfrm>
    </dsp:sp>
    <dsp:sp modelId="{92DCB5E4-33C1-49AA-B481-5E80C06DC837}">
      <dsp:nvSpPr>
        <dsp:cNvPr id="0" name=""/>
        <dsp:cNvSpPr/>
      </dsp:nvSpPr>
      <dsp:spPr>
        <a:xfrm rot="5400000">
          <a:off x="4715427" y="941617"/>
          <a:ext cx="1047750" cy="4931107"/>
        </a:xfrm>
        <a:prstGeom prst="round2SameRect">
          <a:avLst/>
        </a:prstGeom>
        <a:solidFill>
          <a:schemeClr val="accent4">
            <a:tint val="40000"/>
            <a:alpha val="90000"/>
            <a:hueOff val="10892177"/>
            <a:satOff val="-57311"/>
            <a:lumOff val="2050"/>
            <a:alphaOff val="0"/>
          </a:schemeClr>
        </a:solidFill>
        <a:ln w="25400" cap="flat" cmpd="sng" algn="ctr">
          <a:solidFill>
            <a:schemeClr val="accent4">
              <a:tint val="40000"/>
              <a:alpha val="90000"/>
              <a:hueOff val="10892177"/>
              <a:satOff val="-57311"/>
              <a:lumOff val="205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zh-TW" altLang="en-US" sz="1600" kern="1200" dirty="0" smtClean="0">
              <a:solidFill>
                <a:srgbClr val="0070C0"/>
              </a:solidFill>
              <a:latin typeface="華康粗黑體(P)" pitchFamily="34" charset="-120"/>
              <a:ea typeface="華康粗黑體(P)" pitchFamily="34" charset="-120"/>
            </a:rPr>
            <a:t>無法推論出其他地區和時段的消費者看法</a:t>
          </a:r>
          <a:endParaRPr lang="zh-TW" altLang="en-US" sz="1600" kern="1200" dirty="0">
            <a:solidFill>
              <a:srgbClr val="0070C0"/>
            </a:solidFill>
            <a:latin typeface="華康粗黑體(P)" pitchFamily="34" charset="-120"/>
            <a:ea typeface="華康粗黑體(P)" pitchFamily="34" charset="-120"/>
          </a:endParaRPr>
        </a:p>
      </dsp:txBody>
      <dsp:txXfrm rot="-5400000">
        <a:off x="2773749" y="2934443"/>
        <a:ext cx="4879960" cy="945456"/>
      </dsp:txXfrm>
    </dsp:sp>
    <dsp:sp modelId="{1E844846-801C-4AC3-AD42-B054DF106F5E}">
      <dsp:nvSpPr>
        <dsp:cNvPr id="0" name=""/>
        <dsp:cNvSpPr/>
      </dsp:nvSpPr>
      <dsp:spPr>
        <a:xfrm>
          <a:off x="0" y="2752328"/>
          <a:ext cx="2773748" cy="1309687"/>
        </a:xfrm>
        <a:prstGeom prst="roundRect">
          <a:avLst/>
        </a:prstGeom>
        <a:solidFill>
          <a:schemeClr val="accent4">
            <a:hueOff val="10412348"/>
            <a:satOff val="-59202"/>
            <a:lumOff val="1902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smtClean="0">
              <a:solidFill>
                <a:srgbClr val="FF0000"/>
              </a:solidFill>
              <a:latin typeface="華康棒棒體W5" pitchFamily="81" charset="-120"/>
              <a:ea typeface="華康棒棒體W5" pitchFamily="81" charset="-120"/>
            </a:rPr>
            <a:t>完整性</a:t>
          </a:r>
          <a:endParaRPr lang="zh-TW" altLang="en-US" sz="3600" kern="1200" dirty="0">
            <a:solidFill>
              <a:srgbClr val="FF0000"/>
            </a:solidFill>
            <a:latin typeface="華康棒棒體W5" pitchFamily="81" charset="-120"/>
            <a:ea typeface="華康棒棒體W5" pitchFamily="81" charset="-120"/>
          </a:endParaRPr>
        </a:p>
      </dsp:txBody>
      <dsp:txXfrm>
        <a:off x="63934" y="2816262"/>
        <a:ext cx="2645880" cy="11818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46FA0E-ADCF-4BDD-9AB2-08FD14CE0009}">
      <dsp:nvSpPr>
        <dsp:cNvPr id="0" name=""/>
        <dsp:cNvSpPr/>
      </dsp:nvSpPr>
      <dsp:spPr>
        <a:xfrm>
          <a:off x="936104" y="0"/>
          <a:ext cx="6552728" cy="6552728"/>
        </a:xfrm>
        <a:prstGeom prst="quadArrow">
          <a:avLst>
            <a:gd name="adj1" fmla="val 2000"/>
            <a:gd name="adj2" fmla="val 4000"/>
            <a:gd name="adj3" fmla="val 5000"/>
          </a:avLst>
        </a:prstGeom>
        <a:solidFill>
          <a:schemeClr val="accent4">
            <a:tint val="40000"/>
            <a:hueOff val="0"/>
            <a:satOff val="0"/>
            <a:lumOff val="0"/>
            <a:alphaOff val="0"/>
          </a:schemeClr>
        </a:solidFill>
        <a:ln>
          <a:noFill/>
        </a:ln>
        <a:effectLst>
          <a:outerShdw blurRad="50800" dist="25000" dir="5400000" rotWithShape="0">
            <a:srgbClr val="000000">
              <a:alpha val="40000"/>
            </a:srgbClr>
          </a:outerShdw>
        </a:effectLst>
      </dsp:spPr>
      <dsp:style>
        <a:lnRef idx="0">
          <a:scrgbClr r="0" g="0" b="0"/>
        </a:lnRef>
        <a:fillRef idx="1">
          <a:scrgbClr r="0" g="0" b="0"/>
        </a:fillRef>
        <a:effectRef idx="1">
          <a:scrgbClr r="0" g="0" b="0"/>
        </a:effectRef>
        <a:fontRef idx="minor"/>
      </dsp:style>
    </dsp:sp>
    <dsp:sp modelId="{B4EE816E-5209-46AC-A927-7FA7EA54CA48}">
      <dsp:nvSpPr>
        <dsp:cNvPr id="0" name=""/>
        <dsp:cNvSpPr/>
      </dsp:nvSpPr>
      <dsp:spPr>
        <a:xfrm>
          <a:off x="1362031" y="425927"/>
          <a:ext cx="2621091" cy="2621091"/>
        </a:xfrm>
        <a:prstGeom prst="roundRect">
          <a:avLst/>
        </a:prstGeom>
        <a:gradFill rotWithShape="0">
          <a:gsLst>
            <a:gs pos="0">
              <a:schemeClr val="accent4">
                <a:hueOff val="0"/>
                <a:satOff val="0"/>
                <a:lumOff val="0"/>
                <a:alphaOff val="0"/>
                <a:tint val="35000"/>
                <a:satMod val="260000"/>
              </a:schemeClr>
            </a:gs>
            <a:gs pos="30000">
              <a:schemeClr val="accent4">
                <a:hueOff val="0"/>
                <a:satOff val="0"/>
                <a:lumOff val="0"/>
                <a:alphaOff val="0"/>
                <a:tint val="38000"/>
                <a:satMod val="260000"/>
              </a:schemeClr>
            </a:gs>
            <a:gs pos="75000">
              <a:schemeClr val="accent4">
                <a:hueOff val="0"/>
                <a:satOff val="0"/>
                <a:lumOff val="0"/>
                <a:alphaOff val="0"/>
                <a:tint val="55000"/>
                <a:satMod val="255000"/>
              </a:schemeClr>
            </a:gs>
            <a:gs pos="100000">
              <a:schemeClr val="accent4">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ctr" defTabSz="1600200">
            <a:lnSpc>
              <a:spcPct val="90000"/>
            </a:lnSpc>
            <a:spcBef>
              <a:spcPct val="0"/>
            </a:spcBef>
            <a:spcAft>
              <a:spcPct val="35000"/>
            </a:spcAft>
          </a:pPr>
          <a:r>
            <a:rPr lang="zh-TW" altLang="en-US" sz="3600" kern="1200" dirty="0" smtClean="0">
              <a:solidFill>
                <a:srgbClr val="7030A0"/>
              </a:solidFill>
              <a:latin typeface="華康龍門石碑" pitchFamily="65" charset="-120"/>
              <a:ea typeface="華康龍門石碑" pitchFamily="65" charset="-120"/>
            </a:rPr>
            <a:t>產品</a:t>
          </a:r>
          <a:endParaRPr lang="zh-TW" altLang="en-US" sz="3600" kern="1200" dirty="0">
            <a:solidFill>
              <a:srgbClr val="7030A0"/>
            </a:solidFill>
            <a:latin typeface="華康龍門石碑" pitchFamily="65" charset="-120"/>
            <a:ea typeface="華康龍門石碑" pitchFamily="65" charset="-120"/>
          </a:endParaRPr>
        </a:p>
        <a:p>
          <a:pPr marL="171450" lvl="1" indent="-171450" algn="l" defTabSz="800100">
            <a:lnSpc>
              <a:spcPct val="90000"/>
            </a:lnSpc>
            <a:spcBef>
              <a:spcPct val="0"/>
            </a:spcBef>
            <a:spcAft>
              <a:spcPct val="15000"/>
            </a:spcAft>
            <a:buChar char="••"/>
          </a:pPr>
          <a:r>
            <a:rPr lang="zh-TW" altLang="en-US" sz="1800" kern="1200" dirty="0" smtClean="0">
              <a:solidFill>
                <a:srgbClr val="7030A0"/>
              </a:solidFill>
              <a:latin typeface="華康儷中黑" pitchFamily="49" charset="-120"/>
              <a:ea typeface="華康儷中黑" pitchFamily="49" charset="-120"/>
            </a:rPr>
            <a:t>王品</a:t>
          </a:r>
          <a:endParaRPr lang="zh-TW" altLang="en-US" sz="1800" kern="1200" dirty="0">
            <a:solidFill>
              <a:srgbClr val="7030A0"/>
            </a:solidFill>
            <a:latin typeface="華康儷中黑" pitchFamily="49" charset="-120"/>
            <a:ea typeface="華康儷中黑" pitchFamily="49" charset="-120"/>
          </a:endParaRPr>
        </a:p>
        <a:p>
          <a:pPr marL="171450" lvl="1" indent="-171450" algn="l" defTabSz="800100">
            <a:lnSpc>
              <a:spcPct val="90000"/>
            </a:lnSpc>
            <a:spcBef>
              <a:spcPct val="0"/>
            </a:spcBef>
            <a:spcAft>
              <a:spcPct val="15000"/>
            </a:spcAft>
            <a:buChar char="••"/>
          </a:pPr>
          <a:r>
            <a:rPr lang="zh-TW" altLang="en-US" sz="1800" kern="1200" dirty="0" smtClean="0">
              <a:solidFill>
                <a:srgbClr val="7030A0"/>
              </a:solidFill>
              <a:latin typeface="華康儷中黑" pitchFamily="49" charset="-120"/>
              <a:ea typeface="華康儷中黑" pitchFamily="49" charset="-120"/>
            </a:rPr>
            <a:t>藝奇</a:t>
          </a:r>
          <a:endParaRPr lang="zh-TW" altLang="en-US" sz="1800" kern="1200" dirty="0">
            <a:solidFill>
              <a:srgbClr val="7030A0"/>
            </a:solidFill>
            <a:latin typeface="華康儷中黑" pitchFamily="49" charset="-120"/>
            <a:ea typeface="華康儷中黑" pitchFamily="49" charset="-120"/>
          </a:endParaRPr>
        </a:p>
        <a:p>
          <a:pPr marL="171450" lvl="1" indent="-171450" algn="l" defTabSz="800100">
            <a:lnSpc>
              <a:spcPct val="90000"/>
            </a:lnSpc>
            <a:spcBef>
              <a:spcPct val="0"/>
            </a:spcBef>
            <a:spcAft>
              <a:spcPct val="15000"/>
            </a:spcAft>
            <a:buChar char="••"/>
          </a:pPr>
          <a:r>
            <a:rPr lang="zh-TW" altLang="en-US" sz="1800" kern="1200" dirty="0" smtClean="0">
              <a:solidFill>
                <a:srgbClr val="7030A0"/>
              </a:solidFill>
              <a:latin typeface="華康儷中黑" pitchFamily="49" charset="-120"/>
              <a:ea typeface="華康儷中黑" pitchFamily="49" charset="-120"/>
            </a:rPr>
            <a:t>石二鍋</a:t>
          </a:r>
          <a:endParaRPr lang="zh-TW" altLang="en-US" sz="1800" kern="1200" dirty="0">
            <a:solidFill>
              <a:srgbClr val="7030A0"/>
            </a:solidFill>
            <a:latin typeface="華康儷中黑" pitchFamily="49" charset="-120"/>
            <a:ea typeface="華康儷中黑" pitchFamily="49" charset="-120"/>
          </a:endParaRPr>
        </a:p>
      </dsp:txBody>
      <dsp:txXfrm>
        <a:off x="1489982" y="553878"/>
        <a:ext cx="2365189" cy="2365189"/>
      </dsp:txXfrm>
    </dsp:sp>
    <dsp:sp modelId="{FA008CA1-8327-4E72-8BD9-E82B1E1C39F9}">
      <dsp:nvSpPr>
        <dsp:cNvPr id="0" name=""/>
        <dsp:cNvSpPr/>
      </dsp:nvSpPr>
      <dsp:spPr>
        <a:xfrm>
          <a:off x="4441813" y="425927"/>
          <a:ext cx="2621091" cy="2621091"/>
        </a:xfrm>
        <a:prstGeom prst="roundRect">
          <a:avLst/>
        </a:prstGeom>
        <a:gradFill rotWithShape="0">
          <a:gsLst>
            <a:gs pos="0">
              <a:schemeClr val="accent4">
                <a:hueOff val="3470783"/>
                <a:satOff val="-19734"/>
                <a:lumOff val="6340"/>
                <a:alphaOff val="0"/>
                <a:tint val="35000"/>
                <a:satMod val="260000"/>
              </a:schemeClr>
            </a:gs>
            <a:gs pos="30000">
              <a:schemeClr val="accent4">
                <a:hueOff val="3470783"/>
                <a:satOff val="-19734"/>
                <a:lumOff val="6340"/>
                <a:alphaOff val="0"/>
                <a:tint val="38000"/>
                <a:satMod val="260000"/>
              </a:schemeClr>
            </a:gs>
            <a:gs pos="75000">
              <a:schemeClr val="accent4">
                <a:hueOff val="3470783"/>
                <a:satOff val="-19734"/>
                <a:lumOff val="6340"/>
                <a:alphaOff val="0"/>
                <a:tint val="55000"/>
                <a:satMod val="255000"/>
              </a:schemeClr>
            </a:gs>
            <a:gs pos="100000">
              <a:schemeClr val="accent4">
                <a:hueOff val="3470783"/>
                <a:satOff val="-19734"/>
                <a:lumOff val="634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ctr" defTabSz="1600200">
            <a:lnSpc>
              <a:spcPct val="90000"/>
            </a:lnSpc>
            <a:spcBef>
              <a:spcPct val="0"/>
            </a:spcBef>
            <a:spcAft>
              <a:spcPct val="35000"/>
            </a:spcAft>
          </a:pPr>
          <a:r>
            <a:rPr lang="zh-TW" altLang="en-US" sz="3600" kern="1200" dirty="0" smtClean="0">
              <a:solidFill>
                <a:srgbClr val="7030A0"/>
              </a:solidFill>
              <a:latin typeface="華康龍門石碑" pitchFamily="65" charset="-120"/>
              <a:ea typeface="華康龍門石碑" pitchFamily="65" charset="-120"/>
            </a:rPr>
            <a:t>價格</a:t>
          </a:r>
          <a:endParaRPr lang="zh-TW" altLang="en-US" sz="3600" kern="1200" dirty="0">
            <a:solidFill>
              <a:srgbClr val="7030A0"/>
            </a:solidFill>
            <a:latin typeface="華康龍門石碑" pitchFamily="65" charset="-120"/>
            <a:ea typeface="華康龍門石碑" pitchFamily="65" charset="-120"/>
          </a:endParaRPr>
        </a:p>
        <a:p>
          <a:pPr marL="171450" lvl="1" indent="-171450" algn="l" defTabSz="800100">
            <a:lnSpc>
              <a:spcPct val="90000"/>
            </a:lnSpc>
            <a:spcBef>
              <a:spcPct val="0"/>
            </a:spcBef>
            <a:spcAft>
              <a:spcPct val="15000"/>
            </a:spcAft>
            <a:buChar char="••"/>
          </a:pPr>
          <a:r>
            <a:rPr lang="en-US" altLang="zh-TW" sz="1800" kern="1200" dirty="0" smtClean="0">
              <a:solidFill>
                <a:srgbClr val="7030A0"/>
              </a:solidFill>
              <a:latin typeface="華康儷中黑" pitchFamily="49" charset="-120"/>
              <a:ea typeface="華康儷中黑" pitchFamily="49" charset="-120"/>
            </a:rPr>
            <a:t>NT1350$(10%</a:t>
          </a:r>
          <a:r>
            <a:rPr lang="zh-TW" altLang="en-US" sz="1800" kern="1200" dirty="0" smtClean="0">
              <a:solidFill>
                <a:srgbClr val="7030A0"/>
              </a:solidFill>
              <a:latin typeface="華康儷中黑" pitchFamily="49" charset="-120"/>
              <a:ea typeface="華康儷中黑" pitchFamily="49" charset="-120"/>
            </a:rPr>
            <a:t>服務費</a:t>
          </a:r>
          <a:r>
            <a:rPr lang="en-US" altLang="zh-TW" sz="1800" kern="1200" dirty="0" smtClean="0">
              <a:solidFill>
                <a:srgbClr val="7030A0"/>
              </a:solidFill>
              <a:latin typeface="華康儷中黑" pitchFamily="49" charset="-120"/>
              <a:ea typeface="華康儷中黑" pitchFamily="49" charset="-120"/>
            </a:rPr>
            <a:t>)</a:t>
          </a:r>
          <a:endParaRPr lang="zh-TW" altLang="en-US" sz="1800" kern="1200" dirty="0">
            <a:solidFill>
              <a:srgbClr val="7030A0"/>
            </a:solidFill>
            <a:latin typeface="華康儷中黑" pitchFamily="49" charset="-120"/>
            <a:ea typeface="華康儷中黑" pitchFamily="49" charset="-120"/>
          </a:endParaRPr>
        </a:p>
        <a:p>
          <a:pPr marL="171450" lvl="1" indent="-171450" algn="l" defTabSz="800100">
            <a:lnSpc>
              <a:spcPct val="90000"/>
            </a:lnSpc>
            <a:spcBef>
              <a:spcPct val="0"/>
            </a:spcBef>
            <a:spcAft>
              <a:spcPct val="15000"/>
            </a:spcAft>
            <a:buChar char="••"/>
          </a:pPr>
          <a:r>
            <a:rPr lang="en-US" altLang="zh-TW" sz="1800" kern="1200" dirty="0" smtClean="0">
              <a:solidFill>
                <a:srgbClr val="7030A0"/>
              </a:solidFill>
              <a:latin typeface="華康儷中黑" pitchFamily="49" charset="-120"/>
              <a:ea typeface="華康儷中黑" pitchFamily="49" charset="-120"/>
            </a:rPr>
            <a:t>NT698$(10%</a:t>
          </a:r>
          <a:r>
            <a:rPr lang="zh-TW" altLang="en-US" sz="1800" kern="1200" dirty="0" smtClean="0">
              <a:solidFill>
                <a:srgbClr val="7030A0"/>
              </a:solidFill>
              <a:latin typeface="華康儷中黑" pitchFamily="49" charset="-120"/>
              <a:ea typeface="華康儷中黑" pitchFamily="49" charset="-120"/>
            </a:rPr>
            <a:t>服務費</a:t>
          </a:r>
          <a:r>
            <a:rPr lang="en-US" altLang="zh-TW" sz="1800" kern="1200" dirty="0" smtClean="0">
              <a:solidFill>
                <a:srgbClr val="7030A0"/>
              </a:solidFill>
              <a:latin typeface="華康儷中黑" pitchFamily="49" charset="-120"/>
              <a:ea typeface="華康儷中黑" pitchFamily="49" charset="-120"/>
            </a:rPr>
            <a:t>)</a:t>
          </a:r>
          <a:endParaRPr lang="zh-TW" altLang="en-US" sz="1800" kern="1200" dirty="0">
            <a:solidFill>
              <a:srgbClr val="7030A0"/>
            </a:solidFill>
            <a:latin typeface="華康儷中黑" pitchFamily="49" charset="-120"/>
            <a:ea typeface="華康儷中黑" pitchFamily="49" charset="-120"/>
          </a:endParaRPr>
        </a:p>
        <a:p>
          <a:pPr marL="171450" lvl="1" indent="-171450" algn="l" defTabSz="800100">
            <a:lnSpc>
              <a:spcPct val="90000"/>
            </a:lnSpc>
            <a:spcBef>
              <a:spcPct val="0"/>
            </a:spcBef>
            <a:spcAft>
              <a:spcPct val="15000"/>
            </a:spcAft>
            <a:buChar char="••"/>
          </a:pPr>
          <a:r>
            <a:rPr lang="en-US" altLang="zh-TW" sz="1800" kern="1200" dirty="0" smtClean="0">
              <a:solidFill>
                <a:srgbClr val="7030A0"/>
              </a:solidFill>
              <a:latin typeface="華康儷中黑" pitchFamily="49" charset="-120"/>
              <a:ea typeface="華康儷中黑" pitchFamily="49" charset="-120"/>
            </a:rPr>
            <a:t>NT218$(10%</a:t>
          </a:r>
          <a:r>
            <a:rPr lang="zh-TW" altLang="en-US" sz="1800" kern="1200" dirty="0" smtClean="0">
              <a:solidFill>
                <a:srgbClr val="7030A0"/>
              </a:solidFill>
              <a:latin typeface="華康儷中黑" pitchFamily="49" charset="-120"/>
              <a:ea typeface="華康儷中黑" pitchFamily="49" charset="-120"/>
            </a:rPr>
            <a:t>服務費</a:t>
          </a:r>
          <a:r>
            <a:rPr lang="en-US" altLang="zh-TW" sz="1600" kern="1200" dirty="0" smtClean="0">
              <a:solidFill>
                <a:srgbClr val="7030A0"/>
              </a:solidFill>
              <a:latin typeface="華康硬黑體W7" pitchFamily="49" charset="-120"/>
              <a:ea typeface="華康硬黑體W7" pitchFamily="49" charset="-120"/>
            </a:rPr>
            <a:t>)</a:t>
          </a:r>
          <a:endParaRPr lang="zh-TW" altLang="en-US" sz="1600" kern="1200" dirty="0">
            <a:solidFill>
              <a:srgbClr val="7030A0"/>
            </a:solidFill>
            <a:latin typeface="華康硬黑體W7" pitchFamily="49" charset="-120"/>
            <a:ea typeface="華康硬黑體W7" pitchFamily="49" charset="-120"/>
          </a:endParaRPr>
        </a:p>
      </dsp:txBody>
      <dsp:txXfrm>
        <a:off x="4569764" y="553878"/>
        <a:ext cx="2365189" cy="2365189"/>
      </dsp:txXfrm>
    </dsp:sp>
    <dsp:sp modelId="{CADB0D32-FC31-4AFA-9333-B9A77ED117E9}">
      <dsp:nvSpPr>
        <dsp:cNvPr id="0" name=""/>
        <dsp:cNvSpPr/>
      </dsp:nvSpPr>
      <dsp:spPr>
        <a:xfrm>
          <a:off x="1362031" y="3505709"/>
          <a:ext cx="2621091" cy="2621091"/>
        </a:xfrm>
        <a:prstGeom prst="roundRect">
          <a:avLst/>
        </a:prstGeom>
        <a:gradFill rotWithShape="0">
          <a:gsLst>
            <a:gs pos="0">
              <a:schemeClr val="accent4">
                <a:hueOff val="6941566"/>
                <a:satOff val="-39468"/>
                <a:lumOff val="12680"/>
                <a:alphaOff val="0"/>
                <a:tint val="35000"/>
                <a:satMod val="260000"/>
              </a:schemeClr>
            </a:gs>
            <a:gs pos="30000">
              <a:schemeClr val="accent4">
                <a:hueOff val="6941566"/>
                <a:satOff val="-39468"/>
                <a:lumOff val="12680"/>
                <a:alphaOff val="0"/>
                <a:tint val="38000"/>
                <a:satMod val="260000"/>
              </a:schemeClr>
            </a:gs>
            <a:gs pos="75000">
              <a:schemeClr val="accent4">
                <a:hueOff val="6941566"/>
                <a:satOff val="-39468"/>
                <a:lumOff val="12680"/>
                <a:alphaOff val="0"/>
                <a:tint val="55000"/>
                <a:satMod val="255000"/>
              </a:schemeClr>
            </a:gs>
            <a:gs pos="100000">
              <a:schemeClr val="accent4">
                <a:hueOff val="6941566"/>
                <a:satOff val="-39468"/>
                <a:lumOff val="1268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ctr" defTabSz="1600200">
            <a:lnSpc>
              <a:spcPct val="90000"/>
            </a:lnSpc>
            <a:spcBef>
              <a:spcPct val="0"/>
            </a:spcBef>
            <a:spcAft>
              <a:spcPct val="35000"/>
            </a:spcAft>
          </a:pPr>
          <a:r>
            <a:rPr lang="zh-TW" altLang="en-US" sz="3600" kern="1200" dirty="0" smtClean="0">
              <a:solidFill>
                <a:srgbClr val="7030A0"/>
              </a:solidFill>
              <a:latin typeface="華康龍門石碑" pitchFamily="65" charset="-120"/>
              <a:ea typeface="華康龍門石碑" pitchFamily="65" charset="-120"/>
            </a:rPr>
            <a:t>推廣</a:t>
          </a:r>
          <a:endParaRPr lang="zh-TW" altLang="en-US" sz="3600" kern="1200" dirty="0">
            <a:solidFill>
              <a:srgbClr val="7030A0"/>
            </a:solidFill>
            <a:latin typeface="華康龍門石碑" pitchFamily="65" charset="-120"/>
            <a:ea typeface="華康龍門石碑" pitchFamily="65" charset="-120"/>
          </a:endParaRPr>
        </a:p>
        <a:p>
          <a:pPr marL="171450" lvl="1" indent="-171450" algn="l" defTabSz="800100">
            <a:lnSpc>
              <a:spcPct val="90000"/>
            </a:lnSpc>
            <a:spcBef>
              <a:spcPct val="0"/>
            </a:spcBef>
            <a:spcAft>
              <a:spcPct val="15000"/>
            </a:spcAft>
            <a:buChar char="••"/>
          </a:pPr>
          <a:r>
            <a:rPr lang="zh-TW" altLang="en-US" sz="1800" kern="1200" dirty="0" smtClean="0">
              <a:solidFill>
                <a:srgbClr val="7030A0"/>
              </a:solidFill>
              <a:latin typeface="華康儷中黑" pitchFamily="49" charset="-120"/>
              <a:ea typeface="華康儷中黑" pitchFamily="49" charset="-120"/>
            </a:rPr>
            <a:t>王品推出您生日我請客，享有花旗饗樂活卡壽星當天買一送一優惠，刷卡享有 </a:t>
          </a:r>
          <a:r>
            <a:rPr lang="en-US" altLang="en-US" sz="1800" kern="1200" dirty="0" smtClean="0">
              <a:solidFill>
                <a:srgbClr val="7030A0"/>
              </a:solidFill>
              <a:latin typeface="華康儷中黑" pitchFamily="49" charset="-120"/>
              <a:ea typeface="華康儷中黑" pitchFamily="49" charset="-120"/>
            </a:rPr>
            <a:t>9</a:t>
          </a:r>
          <a:r>
            <a:rPr lang="zh-TW" altLang="en-US" sz="1800" kern="1200" dirty="0" smtClean="0">
              <a:solidFill>
                <a:srgbClr val="7030A0"/>
              </a:solidFill>
              <a:latin typeface="華康儷中黑" pitchFamily="49" charset="-120"/>
              <a:ea typeface="華康儷中黑" pitchFamily="49" charset="-120"/>
            </a:rPr>
            <a:t>折優惠再送 </a:t>
          </a:r>
          <a:r>
            <a:rPr lang="en-US" altLang="en-US" sz="1800" kern="1200" dirty="0" smtClean="0">
              <a:solidFill>
                <a:srgbClr val="7030A0"/>
              </a:solidFill>
              <a:latin typeface="華康儷中黑" pitchFamily="49" charset="-120"/>
              <a:ea typeface="華康儷中黑" pitchFamily="49" charset="-120"/>
            </a:rPr>
            <a:t>V</a:t>
          </a:r>
          <a:r>
            <a:rPr lang="en-US" altLang="zh-TW" sz="1800" kern="1200" dirty="0" smtClean="0">
              <a:solidFill>
                <a:srgbClr val="7030A0"/>
              </a:solidFill>
              <a:latin typeface="華康儷中黑" pitchFamily="49" charset="-120"/>
              <a:ea typeface="華康儷中黑" pitchFamily="49" charset="-120"/>
            </a:rPr>
            <a:t>I</a:t>
          </a:r>
          <a:r>
            <a:rPr lang="en-US" altLang="en-US" sz="1800" kern="1200" dirty="0" smtClean="0">
              <a:solidFill>
                <a:srgbClr val="7030A0"/>
              </a:solidFill>
              <a:latin typeface="華康儷中黑" pitchFamily="49" charset="-120"/>
              <a:ea typeface="華康儷中黑" pitchFamily="49" charset="-120"/>
            </a:rPr>
            <a:t>P</a:t>
          </a:r>
          <a:r>
            <a:rPr lang="zh-TW" altLang="en-US" sz="1800" kern="1200" dirty="0" smtClean="0">
              <a:solidFill>
                <a:srgbClr val="7030A0"/>
              </a:solidFill>
              <a:latin typeface="華康儷中黑" pitchFamily="49" charset="-120"/>
              <a:ea typeface="華康儷中黑" pitchFamily="49" charset="-120"/>
            </a:rPr>
            <a:t>禮。</a:t>
          </a:r>
          <a:endParaRPr lang="zh-TW" altLang="en-US" sz="1800" kern="1200" dirty="0">
            <a:solidFill>
              <a:srgbClr val="7030A0"/>
            </a:solidFill>
            <a:latin typeface="華康儷中黑" pitchFamily="49" charset="-120"/>
            <a:ea typeface="華康儷中黑" pitchFamily="49" charset="-120"/>
          </a:endParaRPr>
        </a:p>
      </dsp:txBody>
      <dsp:txXfrm>
        <a:off x="1489982" y="3633660"/>
        <a:ext cx="2365189" cy="2365189"/>
      </dsp:txXfrm>
    </dsp:sp>
    <dsp:sp modelId="{D460AA11-9324-467E-B8D3-52D0DC7013A7}">
      <dsp:nvSpPr>
        <dsp:cNvPr id="0" name=""/>
        <dsp:cNvSpPr/>
      </dsp:nvSpPr>
      <dsp:spPr>
        <a:xfrm>
          <a:off x="4441813" y="3505709"/>
          <a:ext cx="2621091" cy="2621091"/>
        </a:xfrm>
        <a:prstGeom prst="roundRect">
          <a:avLst/>
        </a:prstGeom>
        <a:gradFill rotWithShape="0">
          <a:gsLst>
            <a:gs pos="0">
              <a:schemeClr val="accent4">
                <a:hueOff val="10412348"/>
                <a:satOff val="-59202"/>
                <a:lumOff val="19020"/>
                <a:alphaOff val="0"/>
                <a:tint val="35000"/>
                <a:satMod val="260000"/>
              </a:schemeClr>
            </a:gs>
            <a:gs pos="30000">
              <a:schemeClr val="accent4">
                <a:hueOff val="10412348"/>
                <a:satOff val="-59202"/>
                <a:lumOff val="19020"/>
                <a:alphaOff val="0"/>
                <a:tint val="38000"/>
                <a:satMod val="260000"/>
              </a:schemeClr>
            </a:gs>
            <a:gs pos="75000">
              <a:schemeClr val="accent4">
                <a:hueOff val="10412348"/>
                <a:satOff val="-59202"/>
                <a:lumOff val="19020"/>
                <a:alphaOff val="0"/>
                <a:tint val="55000"/>
                <a:satMod val="255000"/>
              </a:schemeClr>
            </a:gs>
            <a:gs pos="100000">
              <a:schemeClr val="accent4">
                <a:hueOff val="10412348"/>
                <a:satOff val="-59202"/>
                <a:lumOff val="1902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ctr" defTabSz="1600200">
            <a:lnSpc>
              <a:spcPct val="90000"/>
            </a:lnSpc>
            <a:spcBef>
              <a:spcPct val="0"/>
            </a:spcBef>
            <a:spcAft>
              <a:spcPct val="35000"/>
            </a:spcAft>
          </a:pPr>
          <a:r>
            <a:rPr lang="zh-TW" altLang="en-US" sz="3600" kern="1200" dirty="0" smtClean="0">
              <a:solidFill>
                <a:srgbClr val="7030A0"/>
              </a:solidFill>
              <a:latin typeface="華康龍門石碑" pitchFamily="65" charset="-120"/>
              <a:ea typeface="華康龍門石碑" pitchFamily="65" charset="-120"/>
            </a:rPr>
            <a:t>通路</a:t>
          </a:r>
          <a:endParaRPr lang="zh-TW" altLang="en-US" sz="3600" kern="1200" dirty="0">
            <a:solidFill>
              <a:srgbClr val="7030A0"/>
            </a:solidFill>
            <a:latin typeface="華康龍門石碑" pitchFamily="65" charset="-120"/>
            <a:ea typeface="華康龍門石碑" pitchFamily="65" charset="-120"/>
          </a:endParaRPr>
        </a:p>
        <a:p>
          <a:pPr marL="171450" lvl="1" indent="-171450" algn="l" defTabSz="800100">
            <a:lnSpc>
              <a:spcPct val="90000"/>
            </a:lnSpc>
            <a:spcBef>
              <a:spcPct val="0"/>
            </a:spcBef>
            <a:spcAft>
              <a:spcPct val="15000"/>
            </a:spcAft>
            <a:buChar char="••"/>
          </a:pPr>
          <a:r>
            <a:rPr lang="zh-TW" altLang="en-US" sz="1800" kern="1200" dirty="0" smtClean="0">
              <a:solidFill>
                <a:srgbClr val="7030A0"/>
              </a:solidFill>
              <a:latin typeface="華康儷中黑" pitchFamily="49" charset="-120"/>
              <a:ea typeface="華康儷中黑" pitchFamily="49" charset="-120"/>
            </a:rPr>
            <a:t>目前全台已有 </a:t>
          </a:r>
          <a:r>
            <a:rPr lang="en-US" altLang="en-US" sz="1800" kern="1200" dirty="0" smtClean="0">
              <a:solidFill>
                <a:srgbClr val="7030A0"/>
              </a:solidFill>
              <a:latin typeface="華康儷中黑" pitchFamily="49" charset="-120"/>
              <a:ea typeface="華康儷中黑" pitchFamily="49" charset="-120"/>
            </a:rPr>
            <a:t>284 </a:t>
          </a:r>
          <a:r>
            <a:rPr lang="zh-TW" altLang="en-US" sz="1800" kern="1200" dirty="0" smtClean="0">
              <a:solidFill>
                <a:srgbClr val="7030A0"/>
              </a:solidFill>
              <a:latin typeface="華康儷中黑" pitchFamily="49" charset="-120"/>
              <a:ea typeface="華康儷中黑" pitchFamily="49" charset="-120"/>
            </a:rPr>
            <a:t>家分店，都是採取直營連鎖的方式來經營。</a:t>
          </a:r>
          <a:endParaRPr lang="zh-TW" altLang="en-US" sz="1800" kern="1200" dirty="0">
            <a:solidFill>
              <a:srgbClr val="7030A0"/>
            </a:solidFill>
            <a:latin typeface="華康儷中黑" pitchFamily="49" charset="-120"/>
            <a:ea typeface="華康儷中黑" pitchFamily="49" charset="-120"/>
          </a:endParaRPr>
        </a:p>
      </dsp:txBody>
      <dsp:txXfrm>
        <a:off x="4569764" y="3633660"/>
        <a:ext cx="2365189" cy="23651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5AA32-E4C7-4224-BD6C-5F8F0D186214}">
      <dsp:nvSpPr>
        <dsp:cNvPr id="0" name=""/>
        <dsp:cNvSpPr/>
      </dsp:nvSpPr>
      <dsp:spPr>
        <a:xfrm>
          <a:off x="-6101934" y="-934199"/>
          <a:ext cx="7268400" cy="7268400"/>
        </a:xfrm>
        <a:prstGeom prst="blockArc">
          <a:avLst>
            <a:gd name="adj1" fmla="val 18900000"/>
            <a:gd name="adj2" fmla="val 2700000"/>
            <a:gd name="adj3" fmla="val 297"/>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893E8B-0070-404C-9233-34945D876A23}">
      <dsp:nvSpPr>
        <dsp:cNvPr id="0" name=""/>
        <dsp:cNvSpPr/>
      </dsp:nvSpPr>
      <dsp:spPr>
        <a:xfrm>
          <a:off x="612359" y="470520"/>
          <a:ext cx="7415280" cy="71999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9397" tIns="96520" rIns="96520" bIns="96520" numCol="1" spcCol="1270" anchor="ctr" anchorCtr="0">
          <a:noAutofit/>
        </a:bodyPr>
        <a:lstStyle/>
        <a:p>
          <a:pPr lvl="0" algn="l" defTabSz="1689100">
            <a:lnSpc>
              <a:spcPct val="90000"/>
            </a:lnSpc>
            <a:spcBef>
              <a:spcPct val="0"/>
            </a:spcBef>
            <a:spcAft>
              <a:spcPct val="35000"/>
            </a:spcAft>
          </a:pPr>
          <a:endParaRPr lang="zh-TW" altLang="en-US" sz="3800" kern="1200" dirty="0"/>
        </a:p>
      </dsp:txBody>
      <dsp:txXfrm>
        <a:off x="612359" y="470520"/>
        <a:ext cx="7415280" cy="719998"/>
      </dsp:txXfrm>
    </dsp:sp>
    <dsp:sp modelId="{3B85BCF1-333B-4139-825C-7B762EC84B4D}">
      <dsp:nvSpPr>
        <dsp:cNvPr id="0" name=""/>
        <dsp:cNvSpPr/>
      </dsp:nvSpPr>
      <dsp:spPr>
        <a:xfrm>
          <a:off x="72360" y="290520"/>
          <a:ext cx="1079998" cy="107999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6D4311-37DE-4D8D-9FCE-803F9AB2CFE1}">
      <dsp:nvSpPr>
        <dsp:cNvPr id="0" name=""/>
        <dsp:cNvSpPr/>
      </dsp:nvSpPr>
      <dsp:spPr>
        <a:xfrm>
          <a:off x="1088639" y="1716840"/>
          <a:ext cx="6939000" cy="71999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9397" tIns="96520" rIns="96520" bIns="96520" numCol="1" spcCol="1270" anchor="ctr" anchorCtr="0">
          <a:noAutofit/>
        </a:bodyPr>
        <a:lstStyle/>
        <a:p>
          <a:pPr lvl="0" algn="l" defTabSz="1689100">
            <a:lnSpc>
              <a:spcPct val="90000"/>
            </a:lnSpc>
            <a:spcBef>
              <a:spcPct val="0"/>
            </a:spcBef>
            <a:spcAft>
              <a:spcPct val="35000"/>
            </a:spcAft>
          </a:pPr>
          <a:endParaRPr lang="zh-TW" altLang="en-US" sz="3800" kern="1200" dirty="0"/>
        </a:p>
      </dsp:txBody>
      <dsp:txXfrm>
        <a:off x="1088639" y="1716840"/>
        <a:ext cx="6939000" cy="719998"/>
      </dsp:txXfrm>
    </dsp:sp>
    <dsp:sp modelId="{FF3E8156-613F-4320-AB36-A22FEE4FC744}">
      <dsp:nvSpPr>
        <dsp:cNvPr id="0" name=""/>
        <dsp:cNvSpPr/>
      </dsp:nvSpPr>
      <dsp:spPr>
        <a:xfrm>
          <a:off x="548640" y="1536840"/>
          <a:ext cx="1079998" cy="107999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87E975-F4ED-460C-A6BE-1E20DC9F7F50}">
      <dsp:nvSpPr>
        <dsp:cNvPr id="0" name=""/>
        <dsp:cNvSpPr/>
      </dsp:nvSpPr>
      <dsp:spPr>
        <a:xfrm>
          <a:off x="1088639" y="2963160"/>
          <a:ext cx="6939000" cy="71999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9397" tIns="96520" rIns="96520" bIns="96520" numCol="1" spcCol="1270" anchor="ctr" anchorCtr="0">
          <a:noAutofit/>
        </a:bodyPr>
        <a:lstStyle/>
        <a:p>
          <a:pPr lvl="0" algn="l" defTabSz="1689100">
            <a:lnSpc>
              <a:spcPct val="90000"/>
            </a:lnSpc>
            <a:spcBef>
              <a:spcPct val="0"/>
            </a:spcBef>
            <a:spcAft>
              <a:spcPct val="35000"/>
            </a:spcAft>
          </a:pPr>
          <a:endParaRPr lang="zh-TW" altLang="en-US" sz="3800" kern="1200" dirty="0"/>
        </a:p>
      </dsp:txBody>
      <dsp:txXfrm>
        <a:off x="1088639" y="2963160"/>
        <a:ext cx="6939000" cy="719998"/>
      </dsp:txXfrm>
    </dsp:sp>
    <dsp:sp modelId="{9AA738F7-B799-4F83-8292-EC1C15968B7F}">
      <dsp:nvSpPr>
        <dsp:cNvPr id="0" name=""/>
        <dsp:cNvSpPr/>
      </dsp:nvSpPr>
      <dsp:spPr>
        <a:xfrm>
          <a:off x="548640" y="2783160"/>
          <a:ext cx="1079998" cy="107999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6FAAA0-CEF5-4E99-AA3F-49E62E8E9B12}">
      <dsp:nvSpPr>
        <dsp:cNvPr id="0" name=""/>
        <dsp:cNvSpPr/>
      </dsp:nvSpPr>
      <dsp:spPr>
        <a:xfrm>
          <a:off x="612359" y="4209480"/>
          <a:ext cx="7415280" cy="719998"/>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9397" tIns="96520" rIns="96520" bIns="96520" numCol="1" spcCol="1270" anchor="ctr" anchorCtr="0">
          <a:noAutofit/>
        </a:bodyPr>
        <a:lstStyle/>
        <a:p>
          <a:pPr lvl="0" algn="l" defTabSz="1689100">
            <a:lnSpc>
              <a:spcPct val="90000"/>
            </a:lnSpc>
            <a:spcBef>
              <a:spcPct val="0"/>
            </a:spcBef>
            <a:spcAft>
              <a:spcPct val="35000"/>
            </a:spcAft>
          </a:pPr>
          <a:endParaRPr lang="zh-TW" altLang="en-US" sz="3800" kern="1200"/>
        </a:p>
      </dsp:txBody>
      <dsp:txXfrm>
        <a:off x="612359" y="4209480"/>
        <a:ext cx="7415280" cy="719998"/>
      </dsp:txXfrm>
    </dsp:sp>
    <dsp:sp modelId="{578ADF77-6557-405D-9651-413BEADC2DD6}">
      <dsp:nvSpPr>
        <dsp:cNvPr id="0" name=""/>
        <dsp:cNvSpPr/>
      </dsp:nvSpPr>
      <dsp:spPr>
        <a:xfrm>
          <a:off x="72360" y="4029480"/>
          <a:ext cx="1079998" cy="107999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5CBDB1-3422-4D29-B353-1BFDDAC0C193}" type="datetimeFigureOut">
              <a:rPr lang="zh-TW" altLang="en-US" smtClean="0"/>
              <a:t>2015/4/28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28172A-C27E-42E7-A433-89D4A60222EC}" type="slidenum">
              <a:rPr lang="zh-TW" altLang="en-US" smtClean="0"/>
              <a:t>‹#›</a:t>
            </a:fld>
            <a:endParaRPr lang="zh-TW" altLang="en-US"/>
          </a:p>
        </p:txBody>
      </p:sp>
    </p:spTree>
    <p:extLst>
      <p:ext uri="{BB962C8B-B14F-4D97-AF65-F5344CB8AC3E}">
        <p14:creationId xmlns:p14="http://schemas.microsoft.com/office/powerpoint/2010/main" val="3158673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528172A-C27E-42E7-A433-89D4A60222EC}" type="slidenum">
              <a:rPr lang="zh-TW" altLang="en-US" smtClean="0"/>
              <a:t>7</a:t>
            </a:fld>
            <a:endParaRPr lang="zh-TW" altLang="en-US"/>
          </a:p>
        </p:txBody>
      </p:sp>
    </p:spTree>
    <p:extLst>
      <p:ext uri="{BB962C8B-B14F-4D97-AF65-F5344CB8AC3E}">
        <p14:creationId xmlns:p14="http://schemas.microsoft.com/office/powerpoint/2010/main" val="2820711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FD633F81-25D5-4EE3-9E74-FCBE05AC8C3D}" type="datetimeFigureOut">
              <a:rPr lang="zh-TW" altLang="en-US" smtClean="0"/>
              <a:t>2015/4/28</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0A668639-9FF1-4850-BA04-29BC5A87F71C}"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D633F81-25D5-4EE3-9E74-FCBE05AC8C3D}" type="datetimeFigureOut">
              <a:rPr lang="zh-TW" altLang="en-US" smtClean="0"/>
              <a:t>2015/4/28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A668639-9FF1-4850-BA04-29BC5A87F71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D633F81-25D5-4EE3-9E74-FCBE05AC8C3D}" type="datetimeFigureOut">
              <a:rPr lang="zh-TW" altLang="en-US" smtClean="0"/>
              <a:t>2015/4/28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A668639-9FF1-4850-BA04-29BC5A87F71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FD633F81-25D5-4EE3-9E74-FCBE05AC8C3D}" type="datetimeFigureOut">
              <a:rPr lang="zh-TW" altLang="en-US" smtClean="0"/>
              <a:t>2015/4/28</a:t>
            </a:fld>
            <a:endParaRPr lang="zh-TW" altLang="en-US"/>
          </a:p>
        </p:txBody>
      </p:sp>
      <p:sp>
        <p:nvSpPr>
          <p:cNvPr id="9" name="投影片編號版面配置區 8"/>
          <p:cNvSpPr>
            <a:spLocks noGrp="1"/>
          </p:cNvSpPr>
          <p:nvPr>
            <p:ph type="sldNum" sz="quarter" idx="15"/>
          </p:nvPr>
        </p:nvSpPr>
        <p:spPr/>
        <p:txBody>
          <a:bodyPr rtlCol="0"/>
          <a:lstStyle/>
          <a:p>
            <a:fld id="{0A668639-9FF1-4850-BA04-29BC5A87F71C}" type="slidenum">
              <a:rPr lang="zh-TW" altLang="en-US" smtClean="0"/>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FD633F81-25D5-4EE3-9E74-FCBE05AC8C3D}" type="datetimeFigureOut">
              <a:rPr lang="zh-TW" altLang="en-US" smtClean="0"/>
              <a:t>2015/4/28</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0A668639-9FF1-4850-BA04-29BC5A87F71C}"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FD633F81-25D5-4EE3-9E74-FCBE05AC8C3D}" type="datetimeFigureOut">
              <a:rPr lang="zh-TW" altLang="en-US" smtClean="0"/>
              <a:t>2015/4/28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A668639-9FF1-4850-BA04-29BC5A87F71C}" type="slidenum">
              <a:rPr lang="zh-TW" altLang="en-US" smtClean="0"/>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FD633F81-25D5-4EE3-9E74-FCBE05AC8C3D}" type="datetimeFigureOut">
              <a:rPr lang="zh-TW" altLang="en-US" smtClean="0"/>
              <a:t>2015/4/28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A668639-9FF1-4850-BA04-29BC5A87F71C}" type="slidenum">
              <a:rPr lang="zh-TW" altLang="en-US" smtClean="0"/>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FD633F81-25D5-4EE3-9E74-FCBE05AC8C3D}" type="datetimeFigureOut">
              <a:rPr lang="zh-TW" altLang="en-US" smtClean="0"/>
              <a:t>2015/4/28</a:t>
            </a:fld>
            <a:endParaRPr lang="zh-TW" altLang="en-US"/>
          </a:p>
        </p:txBody>
      </p:sp>
      <p:sp>
        <p:nvSpPr>
          <p:cNvPr id="7" name="投影片編號版面配置區 6"/>
          <p:cNvSpPr>
            <a:spLocks noGrp="1"/>
          </p:cNvSpPr>
          <p:nvPr>
            <p:ph type="sldNum" sz="quarter" idx="11"/>
          </p:nvPr>
        </p:nvSpPr>
        <p:spPr/>
        <p:txBody>
          <a:bodyPr rtlCol="0"/>
          <a:lstStyle/>
          <a:p>
            <a:fld id="{0A668639-9FF1-4850-BA04-29BC5A87F71C}" type="slidenum">
              <a:rPr lang="zh-TW" altLang="en-US" smtClean="0"/>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D633F81-25D5-4EE3-9E74-FCBE05AC8C3D}" type="datetimeFigureOut">
              <a:rPr lang="zh-TW" altLang="en-US" smtClean="0"/>
              <a:t>2015/4/28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A668639-9FF1-4850-BA04-29BC5A87F71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FD633F81-25D5-4EE3-9E74-FCBE05AC8C3D}" type="datetimeFigureOut">
              <a:rPr lang="zh-TW" altLang="en-US" smtClean="0"/>
              <a:t>2015/4/28</a:t>
            </a:fld>
            <a:endParaRPr lang="zh-TW" altLang="en-US"/>
          </a:p>
        </p:txBody>
      </p:sp>
      <p:sp>
        <p:nvSpPr>
          <p:cNvPr id="22" name="投影片編號版面配置區 21"/>
          <p:cNvSpPr>
            <a:spLocks noGrp="1"/>
          </p:cNvSpPr>
          <p:nvPr>
            <p:ph type="sldNum" sz="quarter" idx="15"/>
          </p:nvPr>
        </p:nvSpPr>
        <p:spPr/>
        <p:txBody>
          <a:bodyPr rtlCol="0"/>
          <a:lstStyle/>
          <a:p>
            <a:fld id="{0A668639-9FF1-4850-BA04-29BC5A87F71C}" type="slidenum">
              <a:rPr lang="zh-TW" altLang="en-US" smtClean="0"/>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FD633F81-25D5-4EE3-9E74-FCBE05AC8C3D}" type="datetimeFigureOut">
              <a:rPr lang="zh-TW" altLang="en-US" smtClean="0"/>
              <a:t>2015/4/28</a:t>
            </a:fld>
            <a:endParaRPr lang="zh-TW" altLang="en-US"/>
          </a:p>
        </p:txBody>
      </p:sp>
      <p:sp>
        <p:nvSpPr>
          <p:cNvPr id="18" name="投影片編號版面配置區 17"/>
          <p:cNvSpPr>
            <a:spLocks noGrp="1"/>
          </p:cNvSpPr>
          <p:nvPr>
            <p:ph type="sldNum" sz="quarter" idx="11"/>
          </p:nvPr>
        </p:nvSpPr>
        <p:spPr/>
        <p:txBody>
          <a:bodyPr rtlCol="0"/>
          <a:lstStyle/>
          <a:p>
            <a:fld id="{0A668639-9FF1-4850-BA04-29BC5A87F71C}" type="slidenum">
              <a:rPr lang="zh-TW" altLang="en-US" smtClean="0"/>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D633F81-25D5-4EE3-9E74-FCBE05AC8C3D}" type="datetimeFigureOut">
              <a:rPr lang="zh-TW" altLang="en-US" smtClean="0"/>
              <a:t>2015/4/28</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A668639-9FF1-4850-BA04-29BC5A87F71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4.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jp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019218"/>
            <a:ext cx="2655000" cy="720000"/>
          </a:xfrm>
          <a:prstGeom prst="rect">
            <a:avLst/>
          </a:prstGeom>
        </p:spPr>
      </p:pic>
      <p:sp>
        <p:nvSpPr>
          <p:cNvPr id="9" name="矩形 8"/>
          <p:cNvSpPr/>
          <p:nvPr/>
        </p:nvSpPr>
        <p:spPr>
          <a:xfrm>
            <a:off x="375517" y="371296"/>
            <a:ext cx="3312368"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TW"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第八組</a:t>
            </a:r>
            <a:endParaRPr lang="zh-TW"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矩形 9"/>
          <p:cNvSpPr/>
          <p:nvPr/>
        </p:nvSpPr>
        <p:spPr>
          <a:xfrm>
            <a:off x="683568" y="1689265"/>
            <a:ext cx="8186857" cy="830997"/>
          </a:xfrm>
          <a:prstGeom prst="rect">
            <a:avLst/>
          </a:prstGeom>
          <a:noFill/>
        </p:spPr>
        <p:txBody>
          <a:bodyPr wrap="none" lIns="91440" tIns="45720" rIns="91440" bIns="45720">
            <a:spAutoFit/>
          </a:bodyPr>
          <a:lstStyle/>
          <a:p>
            <a:pPr algn="ctr"/>
            <a:r>
              <a:rPr lang="zh-TW" altLang="en-US" sz="48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「王」者待遇，「品」質至上</a:t>
            </a:r>
          </a:p>
        </p:txBody>
      </p:sp>
      <p:sp>
        <p:nvSpPr>
          <p:cNvPr id="11" name="雲朵形圖說文字 10"/>
          <p:cNvSpPr/>
          <p:nvPr/>
        </p:nvSpPr>
        <p:spPr>
          <a:xfrm rot="383793">
            <a:off x="4575495" y="2756429"/>
            <a:ext cx="4427936" cy="3369896"/>
          </a:xfrm>
          <a:prstGeom prst="cloudCallout">
            <a:avLst>
              <a:gd name="adj1" fmla="val -22250"/>
              <a:gd name="adj2" fmla="val 680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r>
              <a:rPr lang="zh-TW" altLang="en-US" sz="2000" b="1" dirty="0">
                <a:ln w="11430"/>
                <a:solidFill>
                  <a:srgbClr val="00B050"/>
                </a:solidFill>
                <a:effectLst>
                  <a:outerShdw blurRad="50800" dist="39000" dir="5460000" algn="tl">
                    <a:srgbClr val="000000">
                      <a:alpha val="38000"/>
                    </a:srgbClr>
                  </a:outerShdw>
                </a:effectLst>
                <a:latin typeface="+mj-ea"/>
              </a:rPr>
              <a:t>作者</a:t>
            </a:r>
            <a:r>
              <a:rPr lang="zh-TW" altLang="en-US" sz="2000" b="1" dirty="0" smtClean="0">
                <a:ln w="11430"/>
                <a:solidFill>
                  <a:srgbClr val="00B050"/>
                </a:solidFill>
                <a:effectLst>
                  <a:outerShdw blurRad="50800" dist="39000" dir="5460000" algn="tl">
                    <a:srgbClr val="000000">
                      <a:alpha val="38000"/>
                    </a:srgbClr>
                  </a:outerShdw>
                </a:effectLst>
                <a:latin typeface="+mj-ea"/>
              </a:rPr>
              <a:t>：</a:t>
            </a:r>
            <a:r>
              <a:rPr lang="zh-TW" altLang="en-US" sz="2000" b="1" dirty="0" smtClean="0">
                <a:ln w="11430"/>
                <a:solidFill>
                  <a:srgbClr val="00B050"/>
                </a:solidFill>
                <a:effectLst>
                  <a:outerShdw blurRad="50800" dist="39000" dir="5460000" algn="tl">
                    <a:srgbClr val="000000">
                      <a:alpha val="38000"/>
                    </a:srgbClr>
                  </a:outerShdw>
                </a:effectLst>
                <a:latin typeface="+mj-ea"/>
              </a:rPr>
              <a:t>劉燕萍 邱香琇 林琬瑩</a:t>
            </a:r>
            <a:endParaRPr lang="en-US" altLang="zh-TW" sz="2000" b="1" dirty="0">
              <a:ln w="11430"/>
              <a:solidFill>
                <a:srgbClr val="00B050"/>
              </a:solidFill>
              <a:effectLst>
                <a:outerShdw blurRad="50800" dist="39000" dir="5460000" algn="tl">
                  <a:srgbClr val="000000">
                    <a:alpha val="38000"/>
                  </a:srgbClr>
                </a:outerShdw>
              </a:effectLst>
              <a:latin typeface="+mj-ea"/>
            </a:endParaRPr>
          </a:p>
          <a:p>
            <a:r>
              <a:rPr lang="zh-TW" altLang="en-US" sz="2000" b="1" dirty="0">
                <a:ln w="11430"/>
                <a:solidFill>
                  <a:srgbClr val="00B050"/>
                </a:solidFill>
                <a:effectLst>
                  <a:outerShdw blurRad="50800" dist="39000" dir="5460000" algn="tl">
                    <a:srgbClr val="000000">
                      <a:alpha val="38000"/>
                    </a:srgbClr>
                  </a:outerShdw>
                </a:effectLst>
                <a:latin typeface="+mj-ea"/>
              </a:rPr>
              <a:t>科別</a:t>
            </a:r>
            <a:r>
              <a:rPr lang="zh-TW" altLang="en-US" sz="2000" b="1" dirty="0" smtClean="0">
                <a:ln w="11430"/>
                <a:solidFill>
                  <a:srgbClr val="00B050"/>
                </a:solidFill>
                <a:effectLst>
                  <a:outerShdw blurRad="50800" dist="39000" dir="5460000" algn="tl">
                    <a:srgbClr val="000000">
                      <a:alpha val="38000"/>
                    </a:srgbClr>
                  </a:outerShdw>
                </a:effectLst>
                <a:latin typeface="+mj-ea"/>
              </a:rPr>
              <a:t>：流通管理科</a:t>
            </a:r>
            <a:endParaRPr lang="en-US" altLang="zh-TW" sz="2000" b="1" dirty="0" smtClean="0">
              <a:ln w="11430"/>
              <a:solidFill>
                <a:srgbClr val="00B050"/>
              </a:solidFill>
              <a:effectLst>
                <a:outerShdw blurRad="50800" dist="39000" dir="5460000" algn="tl">
                  <a:srgbClr val="000000">
                    <a:alpha val="38000"/>
                  </a:srgbClr>
                </a:outerShdw>
              </a:effectLst>
              <a:latin typeface="+mj-ea"/>
            </a:endParaRPr>
          </a:p>
          <a:p>
            <a:r>
              <a:rPr lang="zh-TW" altLang="en-US" sz="2000" b="1" dirty="0" smtClean="0">
                <a:ln w="11430"/>
                <a:solidFill>
                  <a:srgbClr val="00B050"/>
                </a:solidFill>
                <a:effectLst>
                  <a:outerShdw blurRad="50800" dist="39000" dir="5460000" algn="tl">
                    <a:srgbClr val="000000">
                      <a:alpha val="38000"/>
                    </a:srgbClr>
                  </a:outerShdw>
                </a:effectLst>
                <a:latin typeface="+mj-ea"/>
              </a:rPr>
              <a:t>班級</a:t>
            </a:r>
            <a:r>
              <a:rPr lang="zh-TW" altLang="en-US" sz="2000" b="1" dirty="0">
                <a:ln w="11430"/>
                <a:solidFill>
                  <a:srgbClr val="00B050"/>
                </a:solidFill>
                <a:effectLst>
                  <a:outerShdw blurRad="50800" dist="39000" dir="5460000" algn="tl">
                    <a:srgbClr val="000000">
                      <a:alpha val="38000"/>
                    </a:srgbClr>
                  </a:outerShdw>
                </a:effectLst>
                <a:latin typeface="+mj-ea"/>
              </a:rPr>
              <a:t>：</a:t>
            </a:r>
            <a:r>
              <a:rPr lang="en-US" altLang="zh-TW" sz="2000" b="1" dirty="0" smtClean="0">
                <a:ln w="11430"/>
                <a:solidFill>
                  <a:srgbClr val="00B050"/>
                </a:solidFill>
                <a:effectLst>
                  <a:outerShdw blurRad="50800" dist="39000" dir="5460000" algn="tl">
                    <a:srgbClr val="000000">
                      <a:alpha val="38000"/>
                    </a:srgbClr>
                  </a:outerShdw>
                </a:effectLst>
                <a:latin typeface="+mj-ea"/>
              </a:rPr>
              <a:t>311</a:t>
            </a:r>
            <a:endParaRPr lang="en-US" altLang="zh-TW" sz="2000" b="1" dirty="0">
              <a:ln w="11430"/>
              <a:solidFill>
                <a:srgbClr val="00B050"/>
              </a:solidFill>
              <a:effectLst>
                <a:outerShdw blurRad="50800" dist="39000" dir="5460000" algn="tl">
                  <a:srgbClr val="000000">
                    <a:alpha val="38000"/>
                  </a:srgbClr>
                </a:outerShdw>
              </a:effectLst>
              <a:latin typeface="+mj-ea"/>
            </a:endParaRPr>
          </a:p>
          <a:p>
            <a:r>
              <a:rPr lang="zh-TW" altLang="en-US" sz="2000" b="1" dirty="0" smtClean="0">
                <a:ln w="11430"/>
                <a:solidFill>
                  <a:srgbClr val="00B050"/>
                </a:solidFill>
                <a:effectLst>
                  <a:outerShdw blurRad="50800" dist="39000" dir="5460000" algn="tl">
                    <a:srgbClr val="000000">
                      <a:alpha val="38000"/>
                    </a:srgbClr>
                  </a:outerShdw>
                </a:effectLst>
                <a:latin typeface="+mj-ea"/>
              </a:rPr>
              <a:t>學號：</a:t>
            </a:r>
            <a:r>
              <a:rPr lang="en-US" altLang="zh-TW" sz="2000" b="1" dirty="0" smtClean="0">
                <a:ln w="11430"/>
                <a:solidFill>
                  <a:srgbClr val="00B050"/>
                </a:solidFill>
                <a:effectLst>
                  <a:outerShdw blurRad="50800" dist="39000" dir="5460000" algn="tl">
                    <a:srgbClr val="000000">
                      <a:alpha val="38000"/>
                    </a:srgbClr>
                  </a:outerShdw>
                </a:effectLst>
                <a:latin typeface="+mj-ea"/>
              </a:rPr>
              <a:t>1012229</a:t>
            </a:r>
          </a:p>
          <a:p>
            <a:r>
              <a:rPr lang="zh-TW" altLang="en-US" sz="2000" b="1" dirty="0" smtClean="0">
                <a:ln w="11430"/>
                <a:solidFill>
                  <a:srgbClr val="00B050"/>
                </a:solidFill>
                <a:effectLst>
                  <a:outerShdw blurRad="50800" dist="39000" dir="5460000" algn="tl">
                    <a:srgbClr val="000000">
                      <a:alpha val="38000"/>
                    </a:srgbClr>
                  </a:outerShdw>
                </a:effectLst>
                <a:latin typeface="+mj-ea"/>
              </a:rPr>
              <a:t>指導</a:t>
            </a:r>
            <a:r>
              <a:rPr lang="zh-TW" altLang="en-US" sz="2000" b="1" dirty="0">
                <a:ln w="11430"/>
                <a:solidFill>
                  <a:srgbClr val="00B050"/>
                </a:solidFill>
                <a:effectLst>
                  <a:outerShdw blurRad="50800" dist="39000" dir="5460000" algn="tl">
                    <a:srgbClr val="000000">
                      <a:alpha val="38000"/>
                    </a:srgbClr>
                  </a:outerShdw>
                </a:effectLst>
                <a:latin typeface="+mj-ea"/>
              </a:rPr>
              <a:t>老師：</a:t>
            </a:r>
            <a:r>
              <a:rPr lang="zh-TW" altLang="en-US" sz="2000" b="1" dirty="0" smtClean="0">
                <a:ln w="11430"/>
                <a:solidFill>
                  <a:srgbClr val="00B050"/>
                </a:solidFill>
                <a:effectLst>
                  <a:outerShdw blurRad="50800" dist="39000" dir="5460000" algn="tl">
                    <a:srgbClr val="000000">
                      <a:alpha val="38000"/>
                    </a:srgbClr>
                  </a:outerShdw>
                </a:effectLst>
                <a:latin typeface="+mj-ea"/>
              </a:rPr>
              <a:t>盧慈慧</a:t>
            </a:r>
            <a:endParaRPr lang="en-US" altLang="zh-TW" sz="2000" b="1" dirty="0" smtClean="0">
              <a:ln w="11430"/>
              <a:solidFill>
                <a:srgbClr val="00B050"/>
              </a:solidFill>
              <a:effectLst>
                <a:outerShdw blurRad="50800" dist="39000" dir="5460000" algn="tl">
                  <a:srgbClr val="000000">
                    <a:alpha val="38000"/>
                  </a:srgbClr>
                </a:outerShdw>
              </a:effectLst>
              <a:latin typeface="+mj-ea"/>
            </a:endParaRPr>
          </a:p>
          <a:p>
            <a:r>
              <a:rPr lang="zh-TW" altLang="en-US" sz="2000" b="1" dirty="0">
                <a:ln w="11430"/>
                <a:solidFill>
                  <a:srgbClr val="00B050"/>
                </a:solidFill>
                <a:effectLst>
                  <a:outerShdw blurRad="50800" dist="39000" dir="5460000" algn="tl">
                    <a:srgbClr val="000000">
                      <a:alpha val="38000"/>
                    </a:srgbClr>
                  </a:outerShdw>
                </a:effectLst>
                <a:latin typeface="+mj-ea"/>
              </a:rPr>
              <a:t>完成</a:t>
            </a:r>
            <a:r>
              <a:rPr lang="zh-TW" altLang="en-US" sz="2000" b="1" dirty="0" smtClean="0">
                <a:ln w="11430"/>
                <a:solidFill>
                  <a:srgbClr val="00B050"/>
                </a:solidFill>
                <a:effectLst>
                  <a:outerShdw blurRad="50800" dist="39000" dir="5460000" algn="tl">
                    <a:srgbClr val="000000">
                      <a:alpha val="38000"/>
                    </a:srgbClr>
                  </a:outerShdw>
                </a:effectLst>
                <a:latin typeface="+mj-ea"/>
              </a:rPr>
              <a:t>日期</a:t>
            </a:r>
            <a:r>
              <a:rPr lang="zh-TW" altLang="en-US" sz="2000" b="1" dirty="0" smtClean="0">
                <a:ln w="11430"/>
                <a:solidFill>
                  <a:srgbClr val="00B050"/>
                </a:solidFill>
                <a:effectLst>
                  <a:outerShdw blurRad="50800" dist="39000" dir="5460000" algn="tl">
                    <a:srgbClr val="000000">
                      <a:alpha val="38000"/>
                    </a:srgbClr>
                  </a:outerShdw>
                </a:effectLst>
                <a:latin typeface="+mj-ea"/>
              </a:rPr>
              <a:t>：</a:t>
            </a:r>
            <a:r>
              <a:rPr lang="en-US" altLang="zh-TW" sz="2000" b="1" dirty="0" smtClean="0">
                <a:ln w="11430"/>
                <a:solidFill>
                  <a:srgbClr val="00B050"/>
                </a:solidFill>
                <a:effectLst>
                  <a:outerShdw blurRad="50800" dist="39000" dir="5460000" algn="tl">
                    <a:srgbClr val="000000">
                      <a:alpha val="38000"/>
                    </a:srgbClr>
                  </a:outerShdw>
                </a:effectLst>
                <a:latin typeface="+mj-ea"/>
              </a:rPr>
              <a:t>2014/4/25</a:t>
            </a:r>
            <a:endParaRPr lang="en-US" altLang="zh-TW" sz="2000" b="1" dirty="0">
              <a:ln w="11430"/>
              <a:solidFill>
                <a:srgbClr val="00B050"/>
              </a:solidFill>
              <a:effectLst>
                <a:outerShdw blurRad="50800" dist="39000" dir="5460000" algn="tl">
                  <a:srgbClr val="000000">
                    <a:alpha val="38000"/>
                  </a:srgbClr>
                </a:outerShdw>
              </a:effectLst>
              <a:latin typeface="+mj-ea"/>
            </a:endParaRPr>
          </a:p>
        </p:txBody>
      </p:sp>
    </p:spTree>
    <p:extLst>
      <p:ext uri="{BB962C8B-B14F-4D97-AF65-F5344CB8AC3E}">
        <p14:creationId xmlns:p14="http://schemas.microsoft.com/office/powerpoint/2010/main" val="523955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資料庫圖表 1"/>
          <p:cNvGraphicFramePr>
            <a:graphicFrameLocks noChangeAspect="1"/>
          </p:cNvGraphicFramePr>
          <p:nvPr>
            <p:extLst>
              <p:ext uri="{D42A27DB-BD31-4B8C-83A1-F6EECF244321}">
                <p14:modId xmlns:p14="http://schemas.microsoft.com/office/powerpoint/2010/main" val="3941133341"/>
              </p:ext>
            </p:extLst>
          </p:nvPr>
        </p:nvGraphicFramePr>
        <p:xfrm>
          <a:off x="395536" y="476672"/>
          <a:ext cx="8100000" cy="540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圖片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sp>
        <p:nvSpPr>
          <p:cNvPr id="4" name="文字方塊 3"/>
          <p:cNvSpPr txBox="1"/>
          <p:nvPr/>
        </p:nvSpPr>
        <p:spPr>
          <a:xfrm>
            <a:off x="563947" y="1124744"/>
            <a:ext cx="981927" cy="461665"/>
          </a:xfrm>
          <a:prstGeom prst="rect">
            <a:avLst/>
          </a:prstGeom>
          <a:noFill/>
        </p:spPr>
        <p:txBody>
          <a:bodyPr wrap="square" rtlCol="0">
            <a:spAutoFit/>
          </a:bodyPr>
          <a:lstStyle/>
          <a:p>
            <a:r>
              <a:rPr lang="zh-TW" altLang="en-US" sz="2400" dirty="0" smtClean="0">
                <a:solidFill>
                  <a:srgbClr val="00B050"/>
                </a:solidFill>
                <a:latin typeface="華康彩帶體" pitchFamily="81" charset="-120"/>
                <a:ea typeface="華康彩帶體" pitchFamily="81" charset="-120"/>
              </a:rPr>
              <a:t>優勢</a:t>
            </a:r>
            <a:endParaRPr lang="zh-TW" altLang="en-US" sz="2400" dirty="0">
              <a:solidFill>
                <a:srgbClr val="00B050"/>
              </a:solidFill>
              <a:latin typeface="華康彩帶體" pitchFamily="81" charset="-120"/>
              <a:ea typeface="華康彩帶體" pitchFamily="81" charset="-120"/>
            </a:endParaRPr>
          </a:p>
        </p:txBody>
      </p:sp>
      <p:sp>
        <p:nvSpPr>
          <p:cNvPr id="5" name="文字方塊 4"/>
          <p:cNvSpPr txBox="1"/>
          <p:nvPr/>
        </p:nvSpPr>
        <p:spPr>
          <a:xfrm>
            <a:off x="1066519" y="2325347"/>
            <a:ext cx="1178313" cy="461665"/>
          </a:xfrm>
          <a:prstGeom prst="rect">
            <a:avLst/>
          </a:prstGeom>
          <a:noFill/>
        </p:spPr>
        <p:txBody>
          <a:bodyPr wrap="square" rtlCol="0">
            <a:spAutoFit/>
          </a:bodyPr>
          <a:lstStyle/>
          <a:p>
            <a:r>
              <a:rPr lang="zh-TW" altLang="en-US" sz="2400" dirty="0" smtClean="0">
                <a:solidFill>
                  <a:srgbClr val="00B050"/>
                </a:solidFill>
                <a:latin typeface="華康彩帶體" pitchFamily="81" charset="-120"/>
                <a:ea typeface="華康彩帶體" pitchFamily="81" charset="-120"/>
              </a:rPr>
              <a:t>劣勢</a:t>
            </a:r>
            <a:endParaRPr lang="zh-TW" altLang="en-US" sz="2400" dirty="0">
              <a:solidFill>
                <a:srgbClr val="00B050"/>
              </a:solidFill>
              <a:latin typeface="華康彩帶體" pitchFamily="81" charset="-120"/>
              <a:ea typeface="華康彩帶體" pitchFamily="81" charset="-120"/>
            </a:endParaRPr>
          </a:p>
        </p:txBody>
      </p:sp>
      <p:sp>
        <p:nvSpPr>
          <p:cNvPr id="6" name="文字方塊 5"/>
          <p:cNvSpPr txBox="1"/>
          <p:nvPr/>
        </p:nvSpPr>
        <p:spPr>
          <a:xfrm>
            <a:off x="1475656" y="3861048"/>
            <a:ext cx="184731" cy="369332"/>
          </a:xfrm>
          <a:prstGeom prst="rect">
            <a:avLst/>
          </a:prstGeom>
          <a:noFill/>
        </p:spPr>
        <p:txBody>
          <a:bodyPr wrap="none" rtlCol="0">
            <a:spAutoFit/>
          </a:bodyPr>
          <a:lstStyle/>
          <a:p>
            <a:endParaRPr lang="zh-TW" altLang="en-US" dirty="0"/>
          </a:p>
        </p:txBody>
      </p:sp>
      <p:sp>
        <p:nvSpPr>
          <p:cNvPr id="7" name="文字方塊 6"/>
          <p:cNvSpPr txBox="1"/>
          <p:nvPr/>
        </p:nvSpPr>
        <p:spPr>
          <a:xfrm>
            <a:off x="1087642" y="3619730"/>
            <a:ext cx="1080120" cy="461665"/>
          </a:xfrm>
          <a:prstGeom prst="rect">
            <a:avLst/>
          </a:prstGeom>
          <a:noFill/>
        </p:spPr>
        <p:txBody>
          <a:bodyPr wrap="square" rtlCol="0">
            <a:spAutoFit/>
          </a:bodyPr>
          <a:lstStyle/>
          <a:p>
            <a:r>
              <a:rPr lang="zh-TW" altLang="en-US" sz="2400" dirty="0" smtClean="0">
                <a:solidFill>
                  <a:srgbClr val="00B050"/>
                </a:solidFill>
                <a:latin typeface="華康彩帶體" pitchFamily="81" charset="-120"/>
                <a:ea typeface="華康彩帶體" pitchFamily="81" charset="-120"/>
              </a:rPr>
              <a:t>機會</a:t>
            </a:r>
            <a:endParaRPr lang="zh-TW" altLang="en-US" sz="2400" dirty="0">
              <a:solidFill>
                <a:srgbClr val="00B050"/>
              </a:solidFill>
              <a:latin typeface="華康彩帶體" pitchFamily="81" charset="-120"/>
              <a:ea typeface="華康彩帶體" pitchFamily="81" charset="-120"/>
            </a:endParaRPr>
          </a:p>
        </p:txBody>
      </p:sp>
      <p:sp>
        <p:nvSpPr>
          <p:cNvPr id="8" name="文字方塊 7"/>
          <p:cNvSpPr txBox="1"/>
          <p:nvPr/>
        </p:nvSpPr>
        <p:spPr>
          <a:xfrm>
            <a:off x="611558" y="4869160"/>
            <a:ext cx="1178313" cy="461665"/>
          </a:xfrm>
          <a:prstGeom prst="rect">
            <a:avLst/>
          </a:prstGeom>
          <a:noFill/>
        </p:spPr>
        <p:txBody>
          <a:bodyPr wrap="square" rtlCol="0">
            <a:spAutoFit/>
          </a:bodyPr>
          <a:lstStyle/>
          <a:p>
            <a:r>
              <a:rPr lang="zh-TW" altLang="en-US" sz="2400" dirty="0" smtClean="0">
                <a:solidFill>
                  <a:srgbClr val="00B050"/>
                </a:solidFill>
                <a:latin typeface="華康彩帶體" pitchFamily="81" charset="-120"/>
                <a:ea typeface="華康彩帶體" pitchFamily="81" charset="-120"/>
              </a:rPr>
              <a:t>威脅</a:t>
            </a:r>
            <a:endParaRPr lang="zh-TW" altLang="en-US" sz="2400" dirty="0">
              <a:solidFill>
                <a:srgbClr val="00B050"/>
              </a:solidFill>
              <a:latin typeface="華康彩帶體" pitchFamily="81" charset="-120"/>
              <a:ea typeface="華康彩帶體" pitchFamily="81" charset="-120"/>
            </a:endParaRPr>
          </a:p>
        </p:txBody>
      </p:sp>
      <p:sp>
        <p:nvSpPr>
          <p:cNvPr id="10" name="文字方塊 9"/>
          <p:cNvSpPr txBox="1"/>
          <p:nvPr/>
        </p:nvSpPr>
        <p:spPr>
          <a:xfrm>
            <a:off x="1627702" y="951210"/>
            <a:ext cx="4222289" cy="646331"/>
          </a:xfrm>
          <a:prstGeom prst="rect">
            <a:avLst/>
          </a:prstGeom>
          <a:noFill/>
        </p:spPr>
        <p:txBody>
          <a:bodyPr wrap="square" rtlCol="0">
            <a:spAutoFit/>
          </a:bodyPr>
          <a:lstStyle/>
          <a:p>
            <a:pPr lvl="0"/>
            <a:r>
              <a:rPr lang="en-US" altLang="zh-TW" dirty="0">
                <a:solidFill>
                  <a:srgbClr val="FFC000"/>
                </a:solidFill>
                <a:latin typeface="華康棒棒體W5(P)" pitchFamily="82" charset="-120"/>
                <a:ea typeface="華康棒棒體W5(P)" pitchFamily="82" charset="-120"/>
              </a:rPr>
              <a:t>1.</a:t>
            </a:r>
            <a:r>
              <a:rPr lang="zh-TW" altLang="en-US" dirty="0">
                <a:solidFill>
                  <a:srgbClr val="FFC000"/>
                </a:solidFill>
                <a:latin typeface="華康棒棒體W5(P)" pitchFamily="82" charset="-120"/>
                <a:ea typeface="華康棒棒體W5(P)" pitchFamily="82" charset="-120"/>
              </a:rPr>
              <a:t>食材的優越性</a:t>
            </a:r>
            <a:endParaRPr lang="en-US" altLang="zh-TW" dirty="0">
              <a:solidFill>
                <a:srgbClr val="FFC000"/>
              </a:solidFill>
              <a:latin typeface="華康棒棒體W5(P)" pitchFamily="82" charset="-120"/>
              <a:ea typeface="華康棒棒體W5(P)" pitchFamily="82" charset="-120"/>
            </a:endParaRPr>
          </a:p>
          <a:p>
            <a:pPr lvl="0"/>
            <a:r>
              <a:rPr lang="en-US" altLang="zh-TW" dirty="0">
                <a:solidFill>
                  <a:srgbClr val="FFC000"/>
                </a:solidFill>
                <a:latin typeface="華康棒棒體W5(P)" pitchFamily="82" charset="-120"/>
                <a:ea typeface="華康棒棒體W5(P)" pitchFamily="82" charset="-120"/>
              </a:rPr>
              <a:t>2. </a:t>
            </a:r>
            <a:r>
              <a:rPr lang="zh-TW" altLang="zh-TW" dirty="0">
                <a:solidFill>
                  <a:srgbClr val="FFC000"/>
                </a:solidFill>
                <a:latin typeface="華康棒棒體W5(P)" pitchFamily="82" charset="-120"/>
                <a:ea typeface="華康棒棒體W5(P)" pitchFamily="82" charset="-120"/>
              </a:rPr>
              <a:t>員工對內外的服務態度及</a:t>
            </a:r>
            <a:r>
              <a:rPr lang="zh-TW" altLang="zh-TW" dirty="0" smtClean="0">
                <a:solidFill>
                  <a:srgbClr val="FFC000"/>
                </a:solidFill>
                <a:latin typeface="華康棒棒體W5(P)" pitchFamily="82" charset="-120"/>
                <a:ea typeface="華康棒棒體W5(P)" pitchFamily="82" charset="-120"/>
              </a:rPr>
              <a:t>品質</a:t>
            </a:r>
            <a:endParaRPr lang="zh-TW" altLang="en-US" dirty="0">
              <a:solidFill>
                <a:srgbClr val="FFC000"/>
              </a:solidFill>
              <a:latin typeface="華康棒棒體W5(P)" pitchFamily="82" charset="-120"/>
              <a:ea typeface="華康棒棒體W5(P)" pitchFamily="82" charset="-120"/>
            </a:endParaRPr>
          </a:p>
        </p:txBody>
      </p:sp>
      <p:sp>
        <p:nvSpPr>
          <p:cNvPr id="12" name="文字方塊 11"/>
          <p:cNvSpPr txBox="1"/>
          <p:nvPr/>
        </p:nvSpPr>
        <p:spPr>
          <a:xfrm>
            <a:off x="2237493" y="2233013"/>
            <a:ext cx="4631424" cy="646331"/>
          </a:xfrm>
          <a:prstGeom prst="rect">
            <a:avLst/>
          </a:prstGeom>
          <a:noFill/>
        </p:spPr>
        <p:txBody>
          <a:bodyPr wrap="square" rtlCol="0">
            <a:spAutoFit/>
          </a:bodyPr>
          <a:lstStyle/>
          <a:p>
            <a:pPr lvl="0"/>
            <a:r>
              <a:rPr lang="en-US" altLang="zh-TW" dirty="0">
                <a:solidFill>
                  <a:srgbClr val="FFC000"/>
                </a:solidFill>
                <a:latin typeface="華康棒棒體W5(P)" pitchFamily="82" charset="-120"/>
                <a:ea typeface="華康棒棒體W5(P)" pitchFamily="82" charset="-120"/>
              </a:rPr>
              <a:t>1.</a:t>
            </a:r>
            <a:r>
              <a:rPr lang="zh-TW" altLang="en-US" dirty="0">
                <a:solidFill>
                  <a:srgbClr val="FFC000"/>
                </a:solidFill>
                <a:latin typeface="華康棒棒體W5(P)" pitchFamily="82" charset="-120"/>
                <a:ea typeface="華康棒棒體W5(P)" pitchFamily="82" charset="-120"/>
              </a:rPr>
              <a:t>停車不便</a:t>
            </a:r>
          </a:p>
          <a:p>
            <a:pPr lvl="0"/>
            <a:r>
              <a:rPr lang="en-US" altLang="en-US" dirty="0">
                <a:solidFill>
                  <a:srgbClr val="FFC000"/>
                </a:solidFill>
                <a:latin typeface="華康棒棒體W5(P)" pitchFamily="82" charset="-120"/>
                <a:ea typeface="華康棒棒體W5(P)" pitchFamily="82" charset="-120"/>
              </a:rPr>
              <a:t>2. </a:t>
            </a:r>
            <a:r>
              <a:rPr lang="zh-TW" altLang="en-US" dirty="0">
                <a:solidFill>
                  <a:srgbClr val="FFC000"/>
                </a:solidFill>
                <a:latin typeface="華康棒棒體W5(P)" pitchFamily="82" charset="-120"/>
                <a:ea typeface="華康棒棒體W5(P)" pitchFamily="82" charset="-120"/>
              </a:rPr>
              <a:t>因採直營連鎖，故拓展據點</a:t>
            </a:r>
            <a:r>
              <a:rPr lang="zh-TW" altLang="en-US" dirty="0" smtClean="0">
                <a:solidFill>
                  <a:srgbClr val="FFC000"/>
                </a:solidFill>
                <a:latin typeface="華康棒棒體W5(P)" pitchFamily="82" charset="-120"/>
                <a:ea typeface="華康棒棒體W5(P)" pitchFamily="82" charset="-120"/>
              </a:rPr>
              <a:t>慢</a:t>
            </a:r>
            <a:endParaRPr lang="zh-TW" altLang="en-US" dirty="0">
              <a:solidFill>
                <a:srgbClr val="FFC000"/>
              </a:solidFill>
              <a:latin typeface="華康棒棒體W5(P)" pitchFamily="82" charset="-120"/>
              <a:ea typeface="華康棒棒體W5(P)" pitchFamily="82" charset="-120"/>
            </a:endParaRPr>
          </a:p>
        </p:txBody>
      </p:sp>
      <p:sp>
        <p:nvSpPr>
          <p:cNvPr id="13" name="文字方塊 12"/>
          <p:cNvSpPr txBox="1"/>
          <p:nvPr/>
        </p:nvSpPr>
        <p:spPr>
          <a:xfrm>
            <a:off x="2260801" y="3527396"/>
            <a:ext cx="3312368" cy="646331"/>
          </a:xfrm>
          <a:prstGeom prst="rect">
            <a:avLst/>
          </a:prstGeom>
          <a:noFill/>
        </p:spPr>
        <p:txBody>
          <a:bodyPr wrap="square" rtlCol="0">
            <a:spAutoFit/>
          </a:bodyPr>
          <a:lstStyle/>
          <a:p>
            <a:pPr lvl="0"/>
            <a:r>
              <a:rPr lang="en-US" altLang="en-US" dirty="0">
                <a:solidFill>
                  <a:srgbClr val="FFC000"/>
                </a:solidFill>
                <a:latin typeface="華康棒棒體W5(P)" pitchFamily="82" charset="-120"/>
                <a:ea typeface="華康棒棒體W5(P)" pitchFamily="82" charset="-120"/>
              </a:rPr>
              <a:t>1. </a:t>
            </a:r>
            <a:r>
              <a:rPr lang="zh-TW" altLang="en-US" dirty="0">
                <a:solidFill>
                  <a:srgbClr val="FFC000"/>
                </a:solidFill>
                <a:latin typeface="華康棒棒體W5(P)" pitchFamily="82" charset="-120"/>
                <a:ea typeface="華康棒棒體W5(P)" pitchFamily="82" charset="-120"/>
              </a:rPr>
              <a:t>外食族群增加</a:t>
            </a:r>
            <a:endParaRPr lang="en-US" altLang="zh-TW" dirty="0">
              <a:solidFill>
                <a:srgbClr val="FFC000"/>
              </a:solidFill>
              <a:latin typeface="華康棒棒體W5(P)" pitchFamily="82" charset="-120"/>
              <a:ea typeface="華康棒棒體W5(P)" pitchFamily="82" charset="-120"/>
            </a:endParaRPr>
          </a:p>
          <a:p>
            <a:pPr lvl="0"/>
            <a:r>
              <a:rPr lang="en-US" altLang="zh-TW" dirty="0">
                <a:solidFill>
                  <a:srgbClr val="FFC000"/>
                </a:solidFill>
                <a:latin typeface="華康棒棒體W5(P)" pitchFamily="82" charset="-120"/>
                <a:ea typeface="華康棒棒體W5(P)" pitchFamily="82" charset="-120"/>
              </a:rPr>
              <a:t>2. </a:t>
            </a:r>
            <a:r>
              <a:rPr lang="zh-TW" altLang="zh-TW" dirty="0">
                <a:solidFill>
                  <a:srgbClr val="FFC000"/>
                </a:solidFill>
                <a:latin typeface="華康棒棒體W5(P)" pitchFamily="82" charset="-120"/>
                <a:ea typeface="華康棒棒體W5(P)" pitchFamily="82" charset="-120"/>
              </a:rPr>
              <a:t>消費者重視好</a:t>
            </a:r>
            <a:r>
              <a:rPr lang="zh-TW" altLang="en-US" dirty="0">
                <a:solidFill>
                  <a:srgbClr val="FFC000"/>
                </a:solidFill>
                <a:latin typeface="華康棒棒體W5(P)" pitchFamily="82" charset="-120"/>
                <a:ea typeface="華康棒棒體W5(P)" pitchFamily="82" charset="-120"/>
              </a:rPr>
              <a:t>品質的</a:t>
            </a:r>
            <a:r>
              <a:rPr lang="zh-TW" altLang="en-US" dirty="0" smtClean="0">
                <a:solidFill>
                  <a:srgbClr val="FFC000"/>
                </a:solidFill>
                <a:latin typeface="華康棒棒體W5(P)" pitchFamily="82" charset="-120"/>
                <a:ea typeface="華康棒棒體W5(P)" pitchFamily="82" charset="-120"/>
              </a:rPr>
              <a:t>產品</a:t>
            </a:r>
            <a:endParaRPr lang="zh-TW" altLang="en-US" dirty="0">
              <a:solidFill>
                <a:srgbClr val="FFC000"/>
              </a:solidFill>
              <a:latin typeface="華康棒棒體W5(P)" pitchFamily="82" charset="-120"/>
              <a:ea typeface="華康棒棒體W5(P)" pitchFamily="82" charset="-120"/>
            </a:endParaRPr>
          </a:p>
        </p:txBody>
      </p:sp>
      <p:sp>
        <p:nvSpPr>
          <p:cNvPr id="14" name="文字方塊 13"/>
          <p:cNvSpPr txBox="1"/>
          <p:nvPr/>
        </p:nvSpPr>
        <p:spPr>
          <a:xfrm>
            <a:off x="1979712" y="4776826"/>
            <a:ext cx="3240360" cy="646331"/>
          </a:xfrm>
          <a:prstGeom prst="rect">
            <a:avLst/>
          </a:prstGeom>
          <a:noFill/>
        </p:spPr>
        <p:txBody>
          <a:bodyPr wrap="square" rtlCol="0">
            <a:spAutoFit/>
          </a:bodyPr>
          <a:lstStyle/>
          <a:p>
            <a:r>
              <a:rPr lang="en-US" altLang="zh-TW" dirty="0">
                <a:solidFill>
                  <a:srgbClr val="FFC000"/>
                </a:solidFill>
                <a:latin typeface="華康棒棒體W5" pitchFamily="81" charset="-120"/>
                <a:ea typeface="華康棒棒體W5" pitchFamily="81" charset="-120"/>
              </a:rPr>
              <a:t>1.</a:t>
            </a:r>
            <a:r>
              <a:rPr lang="zh-TW" altLang="en-US" dirty="0">
                <a:solidFill>
                  <a:srgbClr val="FFC000"/>
                </a:solidFill>
                <a:latin typeface="華康棒棒體W5" pitchFamily="81" charset="-120"/>
                <a:ea typeface="華康棒棒體W5" pitchFamily="81" charset="-120"/>
              </a:rPr>
              <a:t>同類型式店家多</a:t>
            </a:r>
          </a:p>
          <a:p>
            <a:r>
              <a:rPr lang="en-US" altLang="zh-TW" dirty="0">
                <a:solidFill>
                  <a:srgbClr val="FFC000"/>
                </a:solidFill>
                <a:latin typeface="華康棒棒體W5" pitchFamily="81" charset="-120"/>
                <a:ea typeface="華康棒棒體W5" pitchFamily="81" charset="-120"/>
              </a:rPr>
              <a:t>2.</a:t>
            </a:r>
            <a:r>
              <a:rPr lang="zh-TW" altLang="en-US" dirty="0">
                <a:solidFill>
                  <a:srgbClr val="FFC000"/>
                </a:solidFill>
                <a:latin typeface="華康棒棒體W5" pitchFamily="81" charset="-120"/>
                <a:ea typeface="華康棒棒體W5" pitchFamily="81" charset="-120"/>
              </a:rPr>
              <a:t>鄰近中高價位的餐廳取代</a:t>
            </a:r>
            <a:r>
              <a:rPr lang="zh-TW" altLang="en-US" dirty="0" smtClean="0">
                <a:solidFill>
                  <a:srgbClr val="FFC000"/>
                </a:solidFill>
                <a:latin typeface="華康棒棒體W5" pitchFamily="81" charset="-120"/>
                <a:ea typeface="華康棒棒體W5" pitchFamily="81" charset="-120"/>
              </a:rPr>
              <a:t>高</a:t>
            </a:r>
            <a:endParaRPr lang="zh-TW" altLang="en-US" dirty="0">
              <a:solidFill>
                <a:srgbClr val="FFC000"/>
              </a:solidFill>
              <a:latin typeface="華康棒棒體W5" pitchFamily="81" charset="-120"/>
              <a:ea typeface="華康棒棒體W5" pitchFamily="81" charset="-120"/>
            </a:endParaRPr>
          </a:p>
        </p:txBody>
      </p:sp>
      <p:sp>
        <p:nvSpPr>
          <p:cNvPr id="15" name="矩形 14"/>
          <p:cNvSpPr/>
          <p:nvPr/>
        </p:nvSpPr>
        <p:spPr>
          <a:xfrm>
            <a:off x="4067944" y="5661248"/>
            <a:ext cx="382669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TW"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SWOT</a:t>
            </a:r>
            <a:r>
              <a:rPr lang="zh-TW" alt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分析</a:t>
            </a:r>
            <a:endParaRPr lang="zh-TW"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859547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11760" y="320928"/>
            <a:ext cx="3706526"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zh-TW" altLang="en-US" sz="5400" b="1" i="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問卷分析</a:t>
            </a:r>
            <a:endParaRPr lang="zh-TW" altLang="en-US" sz="5400" b="1" i="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3" name="表格 2"/>
          <p:cNvGraphicFramePr>
            <a:graphicFrameLocks noGrp="1"/>
          </p:cNvGraphicFramePr>
          <p:nvPr>
            <p:extLst>
              <p:ext uri="{D42A27DB-BD31-4B8C-83A1-F6EECF244321}">
                <p14:modId xmlns:p14="http://schemas.microsoft.com/office/powerpoint/2010/main" val="2084334133"/>
              </p:ext>
            </p:extLst>
          </p:nvPr>
        </p:nvGraphicFramePr>
        <p:xfrm>
          <a:off x="1125182" y="4005064"/>
          <a:ext cx="6533596" cy="1828800"/>
        </p:xfrm>
        <a:graphic>
          <a:graphicData uri="http://schemas.openxmlformats.org/drawingml/2006/table">
            <a:tbl>
              <a:tblPr firstRow="1" firstCol="1" bandRow="1">
                <a:tableStyleId>{8A107856-5554-42FB-B03E-39F5DBC370BA}</a:tableStyleId>
              </a:tblPr>
              <a:tblGrid>
                <a:gridCol w="1088281"/>
                <a:gridCol w="1089063"/>
                <a:gridCol w="1089063"/>
                <a:gridCol w="1089063"/>
                <a:gridCol w="1089063"/>
                <a:gridCol w="1089063"/>
              </a:tblGrid>
              <a:tr h="225000">
                <a:tc rowSpan="2">
                  <a:txBody>
                    <a:bodyPr/>
                    <a:lstStyle/>
                    <a:p>
                      <a:pPr algn="ctr">
                        <a:spcAft>
                          <a:spcPts val="0"/>
                        </a:spcAft>
                      </a:pPr>
                      <a:r>
                        <a:rPr lang="zh-TW" sz="1500" kern="100" dirty="0">
                          <a:effectLst/>
                        </a:rPr>
                        <a:t>性別</a:t>
                      </a:r>
                      <a:endParaRPr lang="zh-TW" sz="1500" kern="100" dirty="0">
                        <a:effectLst/>
                        <a:latin typeface="Times New Roman"/>
                        <a:ea typeface="新細明體"/>
                      </a:endParaRPr>
                    </a:p>
                  </a:txBody>
                  <a:tcPr marL="84375" marR="84375" marT="0" marB="0" anchor="ctr"/>
                </a:tc>
                <a:tc>
                  <a:txBody>
                    <a:bodyPr/>
                    <a:lstStyle/>
                    <a:p>
                      <a:pPr algn="just">
                        <a:spcAft>
                          <a:spcPts val="0"/>
                        </a:spcAft>
                      </a:pPr>
                      <a:r>
                        <a:rPr lang="zh-TW" sz="1500" kern="100">
                          <a:effectLst/>
                        </a:rPr>
                        <a:t>男</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62</a:t>
                      </a:r>
                      <a:endParaRPr lang="zh-TW" sz="1500" kern="100">
                        <a:effectLst/>
                        <a:latin typeface="Times New Roman"/>
                        <a:ea typeface="新細明體"/>
                      </a:endParaRPr>
                    </a:p>
                  </a:txBody>
                  <a:tcPr marL="84375" marR="84375" marT="0" marB="0" anchor="ctr"/>
                </a:tc>
                <a:tc rowSpan="7">
                  <a:txBody>
                    <a:bodyPr/>
                    <a:lstStyle/>
                    <a:p>
                      <a:pPr algn="ctr">
                        <a:spcAft>
                          <a:spcPts val="0"/>
                        </a:spcAft>
                      </a:pPr>
                      <a:r>
                        <a:rPr lang="zh-TW" sz="1500" kern="100" dirty="0">
                          <a:effectLst/>
                        </a:rPr>
                        <a:t>職業</a:t>
                      </a:r>
                      <a:endParaRPr lang="zh-TW" sz="1500" kern="100" dirty="0">
                        <a:effectLst/>
                        <a:latin typeface="Times New Roman"/>
                        <a:ea typeface="新細明體"/>
                      </a:endParaRPr>
                    </a:p>
                  </a:txBody>
                  <a:tcPr marL="84375" marR="84375" marT="0" marB="0" anchor="ctr"/>
                </a:tc>
                <a:tc>
                  <a:txBody>
                    <a:bodyPr/>
                    <a:lstStyle/>
                    <a:p>
                      <a:pPr algn="just">
                        <a:spcAft>
                          <a:spcPts val="0"/>
                        </a:spcAft>
                      </a:pPr>
                      <a:r>
                        <a:rPr lang="zh-TW" sz="1500" kern="100">
                          <a:effectLst/>
                        </a:rPr>
                        <a:t>軍公教</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10</a:t>
                      </a:r>
                      <a:endParaRPr lang="zh-TW" sz="1500" kern="100">
                        <a:effectLst/>
                        <a:latin typeface="Times New Roman"/>
                        <a:ea typeface="新細明體"/>
                      </a:endParaRPr>
                    </a:p>
                  </a:txBody>
                  <a:tcPr marL="84375" marR="84375" marT="0" marB="0" anchor="ctr"/>
                </a:tc>
              </a:tr>
              <a:tr h="225000">
                <a:tc vMerge="1">
                  <a:txBody>
                    <a:bodyPr/>
                    <a:lstStyle/>
                    <a:p>
                      <a:endParaRPr lang="zh-TW" altLang="en-US"/>
                    </a:p>
                  </a:txBody>
                  <a:tcPr/>
                </a:tc>
                <a:tc>
                  <a:txBody>
                    <a:bodyPr/>
                    <a:lstStyle/>
                    <a:p>
                      <a:pPr algn="just">
                        <a:spcAft>
                          <a:spcPts val="0"/>
                        </a:spcAft>
                      </a:pPr>
                      <a:r>
                        <a:rPr lang="zh-TW" sz="1500" kern="100">
                          <a:effectLst/>
                        </a:rPr>
                        <a:t>女</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68</a:t>
                      </a:r>
                      <a:endParaRPr lang="zh-TW" sz="1500" kern="100">
                        <a:effectLst/>
                        <a:latin typeface="Times New Roman"/>
                        <a:ea typeface="新細明體"/>
                      </a:endParaRPr>
                    </a:p>
                  </a:txBody>
                  <a:tcPr marL="84375" marR="84375" marT="0" marB="0" anchor="ctr"/>
                </a:tc>
                <a:tc vMerge="1">
                  <a:txBody>
                    <a:bodyPr/>
                    <a:lstStyle/>
                    <a:p>
                      <a:endParaRPr lang="zh-TW" altLang="en-US"/>
                    </a:p>
                  </a:txBody>
                  <a:tcPr/>
                </a:tc>
                <a:tc>
                  <a:txBody>
                    <a:bodyPr/>
                    <a:lstStyle/>
                    <a:p>
                      <a:pPr algn="just">
                        <a:spcAft>
                          <a:spcPts val="0"/>
                        </a:spcAft>
                      </a:pPr>
                      <a:r>
                        <a:rPr lang="zh-TW" sz="1500" kern="100">
                          <a:effectLst/>
                        </a:rPr>
                        <a:t>上班族</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37</a:t>
                      </a:r>
                      <a:endParaRPr lang="zh-TW" sz="1500" kern="100">
                        <a:effectLst/>
                        <a:latin typeface="Times New Roman"/>
                        <a:ea typeface="新細明體"/>
                      </a:endParaRPr>
                    </a:p>
                  </a:txBody>
                  <a:tcPr marL="84375" marR="84375" marT="0" marB="0" anchor="ctr"/>
                </a:tc>
              </a:tr>
              <a:tr h="225000">
                <a:tc rowSpan="6">
                  <a:txBody>
                    <a:bodyPr/>
                    <a:lstStyle/>
                    <a:p>
                      <a:pPr algn="ctr">
                        <a:spcAft>
                          <a:spcPts val="0"/>
                        </a:spcAft>
                      </a:pPr>
                      <a:r>
                        <a:rPr lang="zh-TW" sz="1500" kern="100">
                          <a:effectLst/>
                        </a:rPr>
                        <a:t>年齡</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13</a:t>
                      </a:r>
                      <a:r>
                        <a:rPr lang="zh-TW" sz="1500" kern="100">
                          <a:effectLst/>
                        </a:rPr>
                        <a:t>以下</a:t>
                      </a:r>
                      <a:r>
                        <a:rPr lang="en-US" sz="1500" kern="100">
                          <a:effectLst/>
                        </a:rPr>
                        <a:t>(</a:t>
                      </a:r>
                      <a:r>
                        <a:rPr lang="zh-TW" sz="1500" kern="100">
                          <a:effectLst/>
                        </a:rPr>
                        <a:t>含</a:t>
                      </a:r>
                      <a:r>
                        <a:rPr lang="en-US" sz="1500" kern="100">
                          <a:effectLst/>
                        </a:rPr>
                        <a:t>)</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0</a:t>
                      </a:r>
                      <a:endParaRPr lang="zh-TW" sz="1500" kern="100">
                        <a:effectLst/>
                        <a:latin typeface="Times New Roman"/>
                        <a:ea typeface="新細明體"/>
                      </a:endParaRPr>
                    </a:p>
                  </a:txBody>
                  <a:tcPr marL="84375" marR="84375" marT="0" marB="0" anchor="ctr"/>
                </a:tc>
                <a:tc vMerge="1">
                  <a:txBody>
                    <a:bodyPr/>
                    <a:lstStyle/>
                    <a:p>
                      <a:endParaRPr lang="zh-TW" altLang="en-US"/>
                    </a:p>
                  </a:txBody>
                  <a:tcPr/>
                </a:tc>
                <a:tc>
                  <a:txBody>
                    <a:bodyPr/>
                    <a:lstStyle/>
                    <a:p>
                      <a:pPr algn="just">
                        <a:spcAft>
                          <a:spcPts val="0"/>
                        </a:spcAft>
                      </a:pPr>
                      <a:r>
                        <a:rPr lang="zh-TW" sz="1500" kern="100">
                          <a:effectLst/>
                        </a:rPr>
                        <a:t>服務業</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23</a:t>
                      </a:r>
                      <a:endParaRPr lang="zh-TW" sz="1500" kern="100">
                        <a:effectLst/>
                        <a:latin typeface="Times New Roman"/>
                        <a:ea typeface="新細明體"/>
                      </a:endParaRPr>
                    </a:p>
                  </a:txBody>
                  <a:tcPr marL="84375" marR="84375" marT="0" marB="0" anchor="ctr"/>
                </a:tc>
              </a:tr>
              <a:tr h="225000">
                <a:tc vMerge="1">
                  <a:txBody>
                    <a:bodyPr/>
                    <a:lstStyle/>
                    <a:p>
                      <a:endParaRPr lang="zh-TW" altLang="en-US"/>
                    </a:p>
                  </a:txBody>
                  <a:tcPr/>
                </a:tc>
                <a:tc>
                  <a:txBody>
                    <a:bodyPr/>
                    <a:lstStyle/>
                    <a:p>
                      <a:pPr algn="just">
                        <a:spcAft>
                          <a:spcPts val="0"/>
                        </a:spcAft>
                      </a:pPr>
                      <a:r>
                        <a:rPr lang="en-US" sz="1500" kern="100">
                          <a:effectLst/>
                        </a:rPr>
                        <a:t>13~20</a:t>
                      </a:r>
                      <a:r>
                        <a:rPr lang="zh-TW" sz="1500" kern="100">
                          <a:effectLst/>
                        </a:rPr>
                        <a:t>歲</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44</a:t>
                      </a:r>
                      <a:endParaRPr lang="zh-TW" sz="1500" kern="100">
                        <a:effectLst/>
                        <a:latin typeface="Times New Roman"/>
                        <a:ea typeface="新細明體"/>
                      </a:endParaRPr>
                    </a:p>
                  </a:txBody>
                  <a:tcPr marL="84375" marR="84375" marT="0" marB="0" anchor="ctr"/>
                </a:tc>
                <a:tc vMerge="1">
                  <a:txBody>
                    <a:bodyPr/>
                    <a:lstStyle/>
                    <a:p>
                      <a:endParaRPr lang="zh-TW" altLang="en-US"/>
                    </a:p>
                  </a:txBody>
                  <a:tcPr/>
                </a:tc>
                <a:tc>
                  <a:txBody>
                    <a:bodyPr/>
                    <a:lstStyle/>
                    <a:p>
                      <a:pPr algn="just">
                        <a:spcAft>
                          <a:spcPts val="0"/>
                        </a:spcAft>
                      </a:pPr>
                      <a:r>
                        <a:rPr lang="zh-TW" sz="1500" kern="100">
                          <a:effectLst/>
                        </a:rPr>
                        <a:t>農林漁牧</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8</a:t>
                      </a:r>
                      <a:endParaRPr lang="zh-TW" sz="1500" kern="100">
                        <a:effectLst/>
                        <a:latin typeface="Times New Roman"/>
                        <a:ea typeface="新細明體"/>
                      </a:endParaRPr>
                    </a:p>
                  </a:txBody>
                  <a:tcPr marL="84375" marR="84375" marT="0" marB="0" anchor="ctr"/>
                </a:tc>
              </a:tr>
              <a:tr h="225000">
                <a:tc vMerge="1">
                  <a:txBody>
                    <a:bodyPr/>
                    <a:lstStyle/>
                    <a:p>
                      <a:endParaRPr lang="zh-TW" altLang="en-US"/>
                    </a:p>
                  </a:txBody>
                  <a:tcPr/>
                </a:tc>
                <a:tc>
                  <a:txBody>
                    <a:bodyPr/>
                    <a:lstStyle/>
                    <a:p>
                      <a:pPr algn="just">
                        <a:spcAft>
                          <a:spcPts val="0"/>
                        </a:spcAft>
                      </a:pPr>
                      <a:r>
                        <a:rPr lang="en-US" sz="1500" kern="100">
                          <a:effectLst/>
                        </a:rPr>
                        <a:t>21~30</a:t>
                      </a:r>
                      <a:r>
                        <a:rPr lang="zh-TW" sz="1500" kern="100">
                          <a:effectLst/>
                        </a:rPr>
                        <a:t>歲</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dirty="0">
                          <a:effectLst/>
                        </a:rPr>
                        <a:t>26</a:t>
                      </a:r>
                      <a:endParaRPr lang="zh-TW" sz="1500" kern="100" dirty="0">
                        <a:effectLst/>
                        <a:latin typeface="Times New Roman"/>
                        <a:ea typeface="新細明體"/>
                      </a:endParaRPr>
                    </a:p>
                  </a:txBody>
                  <a:tcPr marL="84375" marR="84375" marT="0" marB="0" anchor="ctr"/>
                </a:tc>
                <a:tc vMerge="1">
                  <a:txBody>
                    <a:bodyPr/>
                    <a:lstStyle/>
                    <a:p>
                      <a:endParaRPr lang="zh-TW" altLang="en-US"/>
                    </a:p>
                  </a:txBody>
                  <a:tcPr/>
                </a:tc>
                <a:tc>
                  <a:txBody>
                    <a:bodyPr/>
                    <a:lstStyle/>
                    <a:p>
                      <a:pPr algn="just">
                        <a:spcAft>
                          <a:spcPts val="0"/>
                        </a:spcAft>
                      </a:pPr>
                      <a:r>
                        <a:rPr lang="zh-TW" sz="1500" kern="100">
                          <a:effectLst/>
                        </a:rPr>
                        <a:t>家管</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10</a:t>
                      </a:r>
                      <a:endParaRPr lang="zh-TW" sz="1500" kern="100">
                        <a:effectLst/>
                        <a:latin typeface="Times New Roman"/>
                        <a:ea typeface="新細明體"/>
                      </a:endParaRPr>
                    </a:p>
                  </a:txBody>
                  <a:tcPr marL="84375" marR="84375" marT="0" marB="0" anchor="ctr"/>
                </a:tc>
              </a:tr>
              <a:tr h="225000">
                <a:tc vMerge="1">
                  <a:txBody>
                    <a:bodyPr/>
                    <a:lstStyle/>
                    <a:p>
                      <a:endParaRPr lang="zh-TW" altLang="en-US"/>
                    </a:p>
                  </a:txBody>
                  <a:tcPr/>
                </a:tc>
                <a:tc>
                  <a:txBody>
                    <a:bodyPr/>
                    <a:lstStyle/>
                    <a:p>
                      <a:pPr algn="just">
                        <a:spcAft>
                          <a:spcPts val="0"/>
                        </a:spcAft>
                      </a:pPr>
                      <a:r>
                        <a:rPr lang="en-US" sz="1500" kern="100">
                          <a:effectLst/>
                        </a:rPr>
                        <a:t>31~40</a:t>
                      </a:r>
                      <a:r>
                        <a:rPr lang="zh-TW" sz="1500" kern="100">
                          <a:effectLst/>
                        </a:rPr>
                        <a:t>歲</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26</a:t>
                      </a:r>
                      <a:endParaRPr lang="zh-TW" sz="1500" kern="100">
                        <a:effectLst/>
                        <a:latin typeface="Times New Roman"/>
                        <a:ea typeface="新細明體"/>
                      </a:endParaRPr>
                    </a:p>
                  </a:txBody>
                  <a:tcPr marL="84375" marR="84375" marT="0" marB="0" anchor="ctr"/>
                </a:tc>
                <a:tc vMerge="1">
                  <a:txBody>
                    <a:bodyPr/>
                    <a:lstStyle/>
                    <a:p>
                      <a:endParaRPr lang="zh-TW" altLang="en-US"/>
                    </a:p>
                  </a:txBody>
                  <a:tcPr/>
                </a:tc>
                <a:tc>
                  <a:txBody>
                    <a:bodyPr/>
                    <a:lstStyle/>
                    <a:p>
                      <a:pPr algn="just">
                        <a:spcAft>
                          <a:spcPts val="0"/>
                        </a:spcAft>
                      </a:pPr>
                      <a:r>
                        <a:rPr lang="zh-TW" sz="1500" kern="100">
                          <a:effectLst/>
                        </a:rPr>
                        <a:t>學生</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39</a:t>
                      </a:r>
                      <a:endParaRPr lang="zh-TW" sz="1500" kern="100">
                        <a:effectLst/>
                        <a:latin typeface="Times New Roman"/>
                        <a:ea typeface="新細明體"/>
                      </a:endParaRPr>
                    </a:p>
                  </a:txBody>
                  <a:tcPr marL="84375" marR="84375" marT="0" marB="0" anchor="ctr"/>
                </a:tc>
              </a:tr>
              <a:tr h="225000">
                <a:tc vMerge="1">
                  <a:txBody>
                    <a:bodyPr/>
                    <a:lstStyle/>
                    <a:p>
                      <a:endParaRPr lang="zh-TW" altLang="en-US"/>
                    </a:p>
                  </a:txBody>
                  <a:tcPr/>
                </a:tc>
                <a:tc>
                  <a:txBody>
                    <a:bodyPr/>
                    <a:lstStyle/>
                    <a:p>
                      <a:pPr algn="just">
                        <a:spcAft>
                          <a:spcPts val="0"/>
                        </a:spcAft>
                      </a:pPr>
                      <a:r>
                        <a:rPr lang="en-US" sz="1500" kern="100">
                          <a:effectLst/>
                        </a:rPr>
                        <a:t>41~50</a:t>
                      </a:r>
                      <a:r>
                        <a:rPr lang="zh-TW" sz="1500" kern="100">
                          <a:effectLst/>
                        </a:rPr>
                        <a:t>歲</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27</a:t>
                      </a:r>
                      <a:endParaRPr lang="zh-TW" sz="1500" kern="100">
                        <a:effectLst/>
                        <a:latin typeface="Times New Roman"/>
                        <a:ea typeface="新細明體"/>
                      </a:endParaRPr>
                    </a:p>
                  </a:txBody>
                  <a:tcPr marL="84375" marR="84375" marT="0" marB="0" anchor="ctr"/>
                </a:tc>
                <a:tc vMerge="1">
                  <a:txBody>
                    <a:bodyPr/>
                    <a:lstStyle/>
                    <a:p>
                      <a:endParaRPr lang="zh-TW" altLang="en-US"/>
                    </a:p>
                  </a:txBody>
                  <a:tcPr/>
                </a:tc>
                <a:tc>
                  <a:txBody>
                    <a:bodyPr/>
                    <a:lstStyle/>
                    <a:p>
                      <a:pPr algn="just">
                        <a:spcAft>
                          <a:spcPts val="0"/>
                        </a:spcAft>
                      </a:pPr>
                      <a:r>
                        <a:rPr lang="zh-TW" sz="1500" kern="100">
                          <a:effectLst/>
                        </a:rPr>
                        <a:t>其他</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3</a:t>
                      </a:r>
                      <a:endParaRPr lang="zh-TW" sz="1500" kern="100">
                        <a:effectLst/>
                        <a:latin typeface="Times New Roman"/>
                        <a:ea typeface="新細明體"/>
                      </a:endParaRPr>
                    </a:p>
                  </a:txBody>
                  <a:tcPr marL="84375" marR="84375" marT="0" marB="0" anchor="ctr"/>
                </a:tc>
              </a:tr>
              <a:tr h="225000">
                <a:tc vMerge="1">
                  <a:txBody>
                    <a:bodyPr/>
                    <a:lstStyle/>
                    <a:p>
                      <a:endParaRPr lang="zh-TW" altLang="en-US"/>
                    </a:p>
                  </a:txBody>
                  <a:tcPr/>
                </a:tc>
                <a:tc>
                  <a:txBody>
                    <a:bodyPr/>
                    <a:lstStyle/>
                    <a:p>
                      <a:pPr algn="just">
                        <a:spcAft>
                          <a:spcPts val="0"/>
                        </a:spcAft>
                      </a:pPr>
                      <a:r>
                        <a:rPr lang="en-US" sz="1500" kern="100">
                          <a:effectLst/>
                        </a:rPr>
                        <a:t>51</a:t>
                      </a:r>
                      <a:r>
                        <a:rPr lang="zh-TW" sz="1500" kern="100">
                          <a:effectLst/>
                        </a:rPr>
                        <a:t>歲以上</a:t>
                      </a:r>
                      <a:endParaRPr lang="zh-TW" sz="1500" kern="100">
                        <a:effectLst/>
                        <a:latin typeface="Times New Roman"/>
                        <a:ea typeface="新細明體"/>
                      </a:endParaRPr>
                    </a:p>
                  </a:txBody>
                  <a:tcPr marL="84375" marR="84375" marT="0" marB="0" anchor="ctr"/>
                </a:tc>
                <a:tc>
                  <a:txBody>
                    <a:bodyPr/>
                    <a:lstStyle/>
                    <a:p>
                      <a:pPr algn="just">
                        <a:spcAft>
                          <a:spcPts val="0"/>
                        </a:spcAft>
                      </a:pPr>
                      <a:r>
                        <a:rPr lang="en-US" sz="1500" kern="100">
                          <a:effectLst/>
                        </a:rPr>
                        <a:t>8</a:t>
                      </a:r>
                      <a:endParaRPr lang="zh-TW" sz="1500" kern="100">
                        <a:effectLst/>
                        <a:latin typeface="Times New Roman"/>
                        <a:ea typeface="新細明體"/>
                      </a:endParaRPr>
                    </a:p>
                  </a:txBody>
                  <a:tcPr marL="84375" marR="84375" marT="0" marB="0" anchor="ctr"/>
                </a:tc>
                <a:tc gridSpan="3">
                  <a:txBody>
                    <a:bodyPr/>
                    <a:lstStyle/>
                    <a:p>
                      <a:pPr>
                        <a:spcAft>
                          <a:spcPts val="0"/>
                        </a:spcAft>
                      </a:pPr>
                      <a:r>
                        <a:rPr lang="en-US" sz="1500" kern="100" dirty="0">
                          <a:effectLst/>
                        </a:rPr>
                        <a:t> </a:t>
                      </a:r>
                      <a:endParaRPr lang="zh-TW" sz="1500" kern="100" dirty="0">
                        <a:effectLst/>
                        <a:latin typeface="Times New Roman"/>
                        <a:ea typeface="新細明體"/>
                      </a:endParaRPr>
                    </a:p>
                  </a:txBody>
                  <a:tcPr marL="84375" marR="84375" marT="0" marB="0"/>
                </a:tc>
                <a:tc hMerge="1">
                  <a:txBody>
                    <a:bodyPr/>
                    <a:lstStyle/>
                    <a:p>
                      <a:endParaRPr lang="zh-TW" altLang="en-US"/>
                    </a:p>
                  </a:txBody>
                  <a:tcPr/>
                </a:tc>
                <a:tc hMerge="1">
                  <a:txBody>
                    <a:bodyPr/>
                    <a:lstStyle/>
                    <a:p>
                      <a:endParaRPr lang="zh-TW" altLang="en-US"/>
                    </a:p>
                  </a:txBody>
                  <a:tcPr/>
                </a:tc>
              </a:tr>
            </a:tbl>
          </a:graphicData>
        </a:graphic>
      </p:graphicFrame>
      <p:sp>
        <p:nvSpPr>
          <p:cNvPr id="4" name="文字方塊 3"/>
          <p:cNvSpPr txBox="1"/>
          <p:nvPr/>
        </p:nvSpPr>
        <p:spPr>
          <a:xfrm>
            <a:off x="971600" y="1643896"/>
            <a:ext cx="6840760" cy="1323439"/>
          </a:xfrm>
          <a:prstGeom prst="rect">
            <a:avLst/>
          </a:prstGeom>
          <a:noFill/>
        </p:spPr>
        <p:txBody>
          <a:bodyPr wrap="square" rtlCol="0">
            <a:spAutoFit/>
          </a:bodyPr>
          <a:lstStyle/>
          <a:p>
            <a:r>
              <a:rPr lang="zh-TW" altLang="zh-TW" sz="2000" dirty="0">
                <a:solidFill>
                  <a:srgbClr val="00B050"/>
                </a:solidFill>
                <a:latin typeface="華康彩帶體" pitchFamily="81" charset="-120"/>
                <a:ea typeface="華康彩帶體" pitchFamily="81" charset="-120"/>
              </a:rPr>
              <a:t>此份問卷是在高雄中央公園</a:t>
            </a:r>
            <a:r>
              <a:rPr lang="en-US" altLang="zh-TW" sz="2000" dirty="0">
                <a:solidFill>
                  <a:srgbClr val="00B050"/>
                </a:solidFill>
                <a:latin typeface="華康彩帶體" pitchFamily="81" charset="-120"/>
                <a:ea typeface="華康彩帶體" pitchFamily="81" charset="-120"/>
              </a:rPr>
              <a:t>2014/12/20</a:t>
            </a:r>
            <a:r>
              <a:rPr lang="zh-TW" altLang="zh-TW" sz="2000" dirty="0">
                <a:solidFill>
                  <a:srgbClr val="00B050"/>
                </a:solidFill>
                <a:latin typeface="華康彩帶體" pitchFamily="81" charset="-120"/>
                <a:ea typeface="華康彩帶體" pitchFamily="81" charset="-120"/>
              </a:rPr>
              <a:t>發放，問卷總數</a:t>
            </a:r>
            <a:r>
              <a:rPr lang="en-US" altLang="zh-TW" sz="2000" dirty="0">
                <a:solidFill>
                  <a:srgbClr val="00B050"/>
                </a:solidFill>
                <a:latin typeface="華康彩帶體" pitchFamily="81" charset="-120"/>
                <a:ea typeface="華康彩帶體" pitchFamily="81" charset="-120"/>
              </a:rPr>
              <a:t>150</a:t>
            </a:r>
            <a:r>
              <a:rPr lang="zh-TW" altLang="zh-TW" sz="2000" dirty="0">
                <a:solidFill>
                  <a:srgbClr val="00B050"/>
                </a:solidFill>
                <a:latin typeface="華康彩帶體" pitchFamily="81" charset="-120"/>
                <a:ea typeface="華康彩帶體" pitchFamily="81" charset="-120"/>
              </a:rPr>
              <a:t>份，有效</a:t>
            </a:r>
            <a:r>
              <a:rPr lang="en-US" altLang="zh-TW" sz="2000" dirty="0">
                <a:solidFill>
                  <a:srgbClr val="00B050"/>
                </a:solidFill>
                <a:latin typeface="華康彩帶體" pitchFamily="81" charset="-120"/>
                <a:ea typeface="華康彩帶體" pitchFamily="81" charset="-120"/>
              </a:rPr>
              <a:t>130</a:t>
            </a:r>
            <a:r>
              <a:rPr lang="zh-TW" altLang="zh-TW" sz="2000" dirty="0">
                <a:solidFill>
                  <a:srgbClr val="00B050"/>
                </a:solidFill>
                <a:latin typeface="華康彩帶體" pitchFamily="81" charset="-120"/>
                <a:ea typeface="華康彩帶體" pitchFamily="81" charset="-120"/>
              </a:rPr>
              <a:t>份，無效問卷</a:t>
            </a:r>
            <a:r>
              <a:rPr lang="en-US" altLang="zh-TW" sz="2000" dirty="0">
                <a:solidFill>
                  <a:srgbClr val="00B050"/>
                </a:solidFill>
                <a:latin typeface="華康彩帶體" pitchFamily="81" charset="-120"/>
                <a:ea typeface="華康彩帶體" pitchFamily="81" charset="-120"/>
              </a:rPr>
              <a:t>20</a:t>
            </a:r>
            <a:r>
              <a:rPr lang="zh-TW" altLang="zh-TW" sz="2000" dirty="0">
                <a:solidFill>
                  <a:srgbClr val="00B050"/>
                </a:solidFill>
                <a:latin typeface="華康彩帶體" pitchFamily="81" charset="-120"/>
                <a:ea typeface="華康彩帶體" pitchFamily="81" charset="-120"/>
              </a:rPr>
              <a:t>份，此問卷隨機抽樣，不限年齡性別職業。</a:t>
            </a:r>
          </a:p>
          <a:p>
            <a:endParaRPr lang="zh-TW" altLang="en-US" sz="2000" dirty="0">
              <a:solidFill>
                <a:srgbClr val="00B050"/>
              </a:solidFill>
              <a:latin typeface="華康彩帶體" pitchFamily="81" charset="-120"/>
              <a:ea typeface="華康彩帶體" pitchFamily="81" charset="-120"/>
            </a:endParaRPr>
          </a:p>
        </p:txBody>
      </p:sp>
      <p:sp>
        <p:nvSpPr>
          <p:cNvPr id="5" name="矩形 4"/>
          <p:cNvSpPr/>
          <p:nvPr/>
        </p:nvSpPr>
        <p:spPr>
          <a:xfrm>
            <a:off x="2748425" y="2852936"/>
            <a:ext cx="364715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zh-TW" altLang="en-US" sz="54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受訪者資料</a:t>
            </a:r>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spTree>
    <p:extLst>
      <p:ext uri="{BB962C8B-B14F-4D97-AF65-F5344CB8AC3E}">
        <p14:creationId xmlns:p14="http://schemas.microsoft.com/office/powerpoint/2010/main" val="2963113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77055" y="332656"/>
            <a:ext cx="7366120" cy="707886"/>
          </a:xfrm>
          <a:prstGeom prst="rect">
            <a:avLst/>
          </a:prstGeom>
          <a:noFill/>
          <a:ln cap="rnd">
            <a:solidFill>
              <a:srgbClr val="FF1DFF"/>
            </a:solidFill>
            <a:prstDash val="sysDash"/>
            <a:bevel/>
          </a:ln>
        </p:spPr>
        <p:txBody>
          <a:bodyPr wrap="none" lIns="91440" tIns="45720" rIns="91440" bIns="45720">
            <a:spAutoFit/>
          </a:bodyPr>
          <a:lstStyle/>
          <a:p>
            <a:pPr algn="ctr"/>
            <a:r>
              <a:rPr lang="zh-TW" altLang="en-US" sz="40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消費者行為認知以及忠誠度分析</a:t>
            </a:r>
            <a:endParaRPr lang="zh-TW" altLang="en-US" sz="40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pic>
        <p:nvPicPr>
          <p:cNvPr id="2050" name="圖表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319333"/>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圖表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5831" y="1353281"/>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圖表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1378931"/>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圖表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94308" y="1378931"/>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圖表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6648" y="3284984"/>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圖表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7070" y="3284984"/>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圖片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504" y="6002726"/>
            <a:ext cx="2655000" cy="720000"/>
          </a:xfrm>
          <a:prstGeom prst="rect">
            <a:avLst/>
          </a:prstGeom>
        </p:spPr>
      </p:pic>
      <p:pic>
        <p:nvPicPr>
          <p:cNvPr id="2059" name="圖表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74629" y="3284984"/>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圖表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94308" y="3284984"/>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圖表 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92261" y="5102726"/>
            <a:ext cx="1954286"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869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02726"/>
            <a:ext cx="2655000" cy="720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3840786310"/>
              </p:ext>
            </p:extLst>
          </p:nvPr>
        </p:nvGraphicFramePr>
        <p:xfrm>
          <a:off x="1331640" y="1322340"/>
          <a:ext cx="6479998" cy="5039998"/>
        </p:xfrm>
        <a:graphic>
          <a:graphicData uri="http://schemas.openxmlformats.org/drawingml/2006/table">
            <a:tbl>
              <a:tblPr firstRow="1" firstCol="1" bandRow="1">
                <a:tableStyleId>{5C22544A-7EE6-4342-B048-85BDC9FD1C3A}</a:tableStyleId>
              </a:tblPr>
              <a:tblGrid>
                <a:gridCol w="920734"/>
                <a:gridCol w="442934"/>
                <a:gridCol w="442934"/>
                <a:gridCol w="442934"/>
                <a:gridCol w="442934"/>
                <a:gridCol w="503948"/>
                <a:gridCol w="503948"/>
                <a:gridCol w="442934"/>
                <a:gridCol w="442934"/>
                <a:gridCol w="442934"/>
                <a:gridCol w="442934"/>
                <a:gridCol w="503948"/>
                <a:gridCol w="503948"/>
              </a:tblGrid>
              <a:tr h="286213">
                <a:tc rowSpan="2">
                  <a:txBody>
                    <a:bodyPr/>
                    <a:lstStyle/>
                    <a:p>
                      <a:pPr>
                        <a:spcAft>
                          <a:spcPts val="0"/>
                        </a:spcAft>
                      </a:pPr>
                      <a:r>
                        <a:rPr lang="en-US" sz="1200" kern="100" dirty="0">
                          <a:effectLst/>
                        </a:rPr>
                        <a:t> </a:t>
                      </a:r>
                      <a:endParaRPr lang="zh-TW" sz="1600" kern="100" dirty="0">
                        <a:effectLst/>
                        <a:latin typeface="Times New Roman"/>
                        <a:ea typeface="新細明體"/>
                      </a:endParaRPr>
                    </a:p>
                  </a:txBody>
                  <a:tcPr marL="87230" marR="87230" marT="0" marB="0"/>
                </a:tc>
                <a:tc gridSpan="6">
                  <a:txBody>
                    <a:bodyPr/>
                    <a:lstStyle/>
                    <a:p>
                      <a:pPr algn="ctr">
                        <a:spcAft>
                          <a:spcPts val="0"/>
                        </a:spcAft>
                      </a:pPr>
                      <a:r>
                        <a:rPr lang="zh-TW" sz="1200" kern="100">
                          <a:effectLst/>
                        </a:rPr>
                        <a:t>對餐飲重要性</a:t>
                      </a:r>
                      <a:endParaRPr lang="zh-TW" sz="1600" kern="100">
                        <a:effectLst/>
                        <a:latin typeface="Times New Roman"/>
                        <a:ea typeface="新細明體"/>
                      </a:endParaRPr>
                    </a:p>
                  </a:txBody>
                  <a:tcPr marL="87230" marR="8723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6">
                  <a:txBody>
                    <a:bodyPr/>
                    <a:lstStyle/>
                    <a:p>
                      <a:pPr algn="ctr">
                        <a:spcAft>
                          <a:spcPts val="0"/>
                        </a:spcAft>
                      </a:pPr>
                      <a:r>
                        <a:rPr lang="zh-TW" sz="1200" kern="100">
                          <a:effectLst/>
                        </a:rPr>
                        <a:t>對王品滿意度</a:t>
                      </a:r>
                      <a:endParaRPr lang="zh-TW" sz="1600" kern="100">
                        <a:effectLst/>
                        <a:latin typeface="Times New Roman"/>
                        <a:ea typeface="新細明體"/>
                      </a:endParaRPr>
                    </a:p>
                  </a:txBody>
                  <a:tcPr marL="87230" marR="8723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319229">
                <a:tc vMerge="1">
                  <a:txBody>
                    <a:bodyPr/>
                    <a:lstStyle/>
                    <a:p>
                      <a:endParaRPr lang="zh-TW" altLang="en-US"/>
                    </a:p>
                  </a:txBody>
                  <a:tcPr/>
                </a:tc>
                <a:tc>
                  <a:txBody>
                    <a:bodyPr/>
                    <a:lstStyle/>
                    <a:p>
                      <a:pPr algn="ctr">
                        <a:spcAft>
                          <a:spcPts val="0"/>
                        </a:spcAft>
                      </a:pPr>
                      <a:r>
                        <a:rPr lang="zh-TW" sz="1200" kern="100" dirty="0">
                          <a:effectLst/>
                        </a:rPr>
                        <a:t>非常重要</a:t>
                      </a:r>
                      <a:endParaRPr lang="zh-TW" sz="1600" kern="100" dirty="0">
                        <a:effectLst/>
                      </a:endParaRPr>
                    </a:p>
                    <a:p>
                      <a:pPr algn="ctr">
                        <a:spcAft>
                          <a:spcPts val="0"/>
                        </a:spcAft>
                      </a:pPr>
                      <a:r>
                        <a:rPr lang="en-US" sz="1200" kern="100" dirty="0">
                          <a:effectLst/>
                        </a:rPr>
                        <a:t>5</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重要</a:t>
                      </a:r>
                      <a:endParaRPr lang="zh-TW" sz="1600" kern="100" dirty="0">
                        <a:effectLst/>
                      </a:endParaRPr>
                    </a:p>
                    <a:p>
                      <a:pPr algn="ctr">
                        <a:spcAft>
                          <a:spcPts val="0"/>
                        </a:spcAft>
                      </a:pPr>
                      <a:r>
                        <a:rPr lang="en-US" sz="1200" kern="100" dirty="0">
                          <a:effectLst/>
                        </a:rPr>
                        <a:t>4</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普通</a:t>
                      </a:r>
                      <a:endParaRPr lang="zh-TW" sz="1600" kern="100" dirty="0">
                        <a:effectLst/>
                      </a:endParaRPr>
                    </a:p>
                    <a:p>
                      <a:pPr algn="ctr">
                        <a:spcAft>
                          <a:spcPts val="0"/>
                        </a:spcAft>
                      </a:pPr>
                      <a:r>
                        <a:rPr lang="en-US" sz="1200" kern="100" dirty="0">
                          <a:effectLst/>
                        </a:rPr>
                        <a:t>3</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不重要</a:t>
                      </a:r>
                      <a:endParaRPr lang="zh-TW" sz="1600" kern="100" dirty="0">
                        <a:effectLst/>
                      </a:endParaRPr>
                    </a:p>
                    <a:p>
                      <a:pPr algn="ctr">
                        <a:spcAft>
                          <a:spcPts val="0"/>
                        </a:spcAft>
                      </a:pPr>
                      <a:r>
                        <a:rPr lang="en-US" sz="1200" kern="100" dirty="0">
                          <a:effectLst/>
                        </a:rPr>
                        <a:t>2</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非常不重要</a:t>
                      </a:r>
                      <a:endParaRPr lang="zh-TW" sz="1600" kern="100" dirty="0">
                        <a:effectLst/>
                      </a:endParaRPr>
                    </a:p>
                    <a:p>
                      <a:pPr algn="ctr">
                        <a:spcAft>
                          <a:spcPts val="0"/>
                        </a:spcAft>
                      </a:pPr>
                      <a:r>
                        <a:rPr lang="en-US" sz="1200" kern="100" dirty="0">
                          <a:effectLst/>
                        </a:rPr>
                        <a:t>1</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solidFill>
                            <a:srgbClr val="FF0000"/>
                          </a:solidFill>
                          <a:effectLst/>
                        </a:rPr>
                        <a:t>平</a:t>
                      </a:r>
                      <a:endParaRPr lang="zh-TW" sz="1600" kern="100" dirty="0">
                        <a:solidFill>
                          <a:srgbClr val="FF0000"/>
                        </a:solidFill>
                        <a:effectLst/>
                      </a:endParaRPr>
                    </a:p>
                    <a:p>
                      <a:pPr algn="ctr">
                        <a:spcAft>
                          <a:spcPts val="0"/>
                        </a:spcAft>
                      </a:pPr>
                      <a:r>
                        <a:rPr lang="zh-TW" sz="1200" kern="100" dirty="0">
                          <a:solidFill>
                            <a:srgbClr val="FF0000"/>
                          </a:solidFill>
                          <a:effectLst/>
                        </a:rPr>
                        <a:t>均</a:t>
                      </a:r>
                      <a:endParaRPr lang="zh-TW" sz="1600" kern="100" dirty="0">
                        <a:solidFill>
                          <a:srgbClr val="FF0000"/>
                        </a:solidFill>
                        <a:effectLst/>
                      </a:endParaRPr>
                    </a:p>
                    <a:p>
                      <a:pPr algn="ctr">
                        <a:spcAft>
                          <a:spcPts val="0"/>
                        </a:spcAft>
                      </a:pPr>
                      <a:r>
                        <a:rPr lang="zh-TW" sz="1200" kern="100" dirty="0">
                          <a:solidFill>
                            <a:srgbClr val="FF0000"/>
                          </a:solidFill>
                          <a:effectLst/>
                        </a:rPr>
                        <a:t>分</a:t>
                      </a:r>
                      <a:endParaRPr lang="zh-TW" sz="1600" kern="100" dirty="0">
                        <a:solidFill>
                          <a:srgbClr val="FF0000"/>
                        </a:solidFill>
                        <a:effectLst/>
                      </a:endParaRPr>
                    </a:p>
                    <a:p>
                      <a:pPr algn="ctr">
                        <a:spcAft>
                          <a:spcPts val="0"/>
                        </a:spcAft>
                      </a:pPr>
                      <a:r>
                        <a:rPr lang="zh-TW" sz="1200" kern="100" dirty="0">
                          <a:solidFill>
                            <a:srgbClr val="FF0000"/>
                          </a:solidFill>
                          <a:effectLst/>
                        </a:rPr>
                        <a:t>數</a:t>
                      </a:r>
                      <a:endParaRPr lang="zh-TW" sz="1600" kern="100" dirty="0">
                        <a:solidFill>
                          <a:srgbClr val="FF0000"/>
                        </a:solidFill>
                        <a:effectLst/>
                        <a:latin typeface="Times New Roman"/>
                        <a:ea typeface="新細明體"/>
                      </a:endParaRPr>
                    </a:p>
                  </a:txBody>
                  <a:tcPr marL="87230" marR="87230" marT="0" marB="0"/>
                </a:tc>
                <a:tc>
                  <a:txBody>
                    <a:bodyPr/>
                    <a:lstStyle/>
                    <a:p>
                      <a:pPr algn="ctr">
                        <a:spcAft>
                          <a:spcPts val="0"/>
                        </a:spcAft>
                      </a:pPr>
                      <a:r>
                        <a:rPr lang="zh-TW" sz="1200" kern="100" dirty="0">
                          <a:effectLst/>
                        </a:rPr>
                        <a:t>非常滿意</a:t>
                      </a:r>
                      <a:endParaRPr lang="zh-TW" sz="1600" kern="100" dirty="0">
                        <a:effectLst/>
                      </a:endParaRPr>
                    </a:p>
                    <a:p>
                      <a:pPr algn="ctr">
                        <a:spcAft>
                          <a:spcPts val="0"/>
                        </a:spcAft>
                      </a:pPr>
                      <a:r>
                        <a:rPr lang="en-US" sz="1200" kern="100" dirty="0">
                          <a:effectLst/>
                        </a:rPr>
                        <a:t>5</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滿意</a:t>
                      </a:r>
                      <a:endParaRPr lang="zh-TW" sz="1600" kern="100" dirty="0">
                        <a:effectLst/>
                      </a:endParaRPr>
                    </a:p>
                    <a:p>
                      <a:pPr algn="ctr">
                        <a:spcAft>
                          <a:spcPts val="0"/>
                        </a:spcAft>
                      </a:pPr>
                      <a:r>
                        <a:rPr lang="en-US" sz="1200" kern="100" dirty="0">
                          <a:effectLst/>
                        </a:rPr>
                        <a:t>4</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普通</a:t>
                      </a:r>
                      <a:endParaRPr lang="zh-TW" sz="1600" kern="100" dirty="0">
                        <a:effectLst/>
                      </a:endParaRPr>
                    </a:p>
                    <a:p>
                      <a:pPr algn="ctr">
                        <a:spcAft>
                          <a:spcPts val="0"/>
                        </a:spcAft>
                      </a:pPr>
                      <a:r>
                        <a:rPr lang="en-US" sz="1200" kern="100" dirty="0">
                          <a:effectLst/>
                        </a:rPr>
                        <a:t>3</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不滿意</a:t>
                      </a:r>
                      <a:endParaRPr lang="zh-TW" sz="1600" kern="100" dirty="0">
                        <a:effectLst/>
                      </a:endParaRPr>
                    </a:p>
                    <a:p>
                      <a:pPr algn="ctr">
                        <a:spcAft>
                          <a:spcPts val="0"/>
                        </a:spcAft>
                      </a:pPr>
                      <a:r>
                        <a:rPr lang="en-US" sz="1200" kern="100" dirty="0">
                          <a:effectLst/>
                        </a:rPr>
                        <a:t>2</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effectLst/>
                        </a:rPr>
                        <a:t>非常不滿意</a:t>
                      </a:r>
                      <a:endParaRPr lang="zh-TW" sz="1600" kern="100" dirty="0">
                        <a:effectLst/>
                      </a:endParaRPr>
                    </a:p>
                    <a:p>
                      <a:pPr algn="ctr">
                        <a:spcAft>
                          <a:spcPts val="0"/>
                        </a:spcAft>
                      </a:pPr>
                      <a:r>
                        <a:rPr lang="en-US" sz="1200" kern="100" dirty="0">
                          <a:effectLst/>
                        </a:rPr>
                        <a:t>1</a:t>
                      </a:r>
                      <a:endParaRPr lang="zh-TW" sz="1600" kern="100" dirty="0">
                        <a:effectLst/>
                        <a:latin typeface="Times New Roman"/>
                        <a:ea typeface="新細明體"/>
                      </a:endParaRPr>
                    </a:p>
                  </a:txBody>
                  <a:tcPr marL="87230" marR="87230" marT="0" marB="0"/>
                </a:tc>
                <a:tc>
                  <a:txBody>
                    <a:bodyPr/>
                    <a:lstStyle/>
                    <a:p>
                      <a:pPr algn="ctr">
                        <a:spcAft>
                          <a:spcPts val="0"/>
                        </a:spcAft>
                      </a:pPr>
                      <a:r>
                        <a:rPr lang="zh-TW" sz="1200" kern="100" dirty="0">
                          <a:solidFill>
                            <a:srgbClr val="FF0000"/>
                          </a:solidFill>
                          <a:effectLst/>
                        </a:rPr>
                        <a:t>平</a:t>
                      </a:r>
                      <a:endParaRPr lang="zh-TW" sz="1600" kern="100" dirty="0">
                        <a:solidFill>
                          <a:srgbClr val="FF0000"/>
                        </a:solidFill>
                        <a:effectLst/>
                      </a:endParaRPr>
                    </a:p>
                    <a:p>
                      <a:pPr algn="ctr">
                        <a:spcAft>
                          <a:spcPts val="0"/>
                        </a:spcAft>
                      </a:pPr>
                      <a:r>
                        <a:rPr lang="zh-TW" sz="1200" kern="100" dirty="0">
                          <a:solidFill>
                            <a:srgbClr val="FF0000"/>
                          </a:solidFill>
                          <a:effectLst/>
                        </a:rPr>
                        <a:t>均</a:t>
                      </a:r>
                      <a:endParaRPr lang="zh-TW" sz="1600" kern="100" dirty="0">
                        <a:solidFill>
                          <a:srgbClr val="FF0000"/>
                        </a:solidFill>
                        <a:effectLst/>
                      </a:endParaRPr>
                    </a:p>
                    <a:p>
                      <a:pPr algn="ctr">
                        <a:spcAft>
                          <a:spcPts val="0"/>
                        </a:spcAft>
                      </a:pPr>
                      <a:r>
                        <a:rPr lang="zh-TW" sz="1200" kern="100" dirty="0">
                          <a:solidFill>
                            <a:srgbClr val="FF0000"/>
                          </a:solidFill>
                          <a:effectLst/>
                        </a:rPr>
                        <a:t>分</a:t>
                      </a:r>
                      <a:endParaRPr lang="zh-TW" sz="1600" kern="100" dirty="0">
                        <a:solidFill>
                          <a:srgbClr val="FF0000"/>
                        </a:solidFill>
                        <a:effectLst/>
                      </a:endParaRPr>
                    </a:p>
                    <a:p>
                      <a:pPr algn="ctr">
                        <a:spcAft>
                          <a:spcPts val="0"/>
                        </a:spcAft>
                      </a:pPr>
                      <a:r>
                        <a:rPr lang="zh-TW" sz="1200" kern="100" dirty="0">
                          <a:solidFill>
                            <a:srgbClr val="FF0000"/>
                          </a:solidFill>
                          <a:effectLst/>
                        </a:rPr>
                        <a:t>數</a:t>
                      </a:r>
                      <a:endParaRPr lang="zh-TW" sz="1600" kern="100" dirty="0">
                        <a:solidFill>
                          <a:srgbClr val="FF0000"/>
                        </a:solidFill>
                        <a:effectLst/>
                        <a:latin typeface="Times New Roman"/>
                        <a:ea typeface="新細明體"/>
                      </a:endParaRPr>
                    </a:p>
                  </a:txBody>
                  <a:tcPr marL="87230" marR="87230" marT="0" marB="0"/>
                </a:tc>
              </a:tr>
              <a:tr h="286213">
                <a:tc>
                  <a:txBody>
                    <a:bodyPr/>
                    <a:lstStyle/>
                    <a:p>
                      <a:pPr algn="ctr">
                        <a:spcAft>
                          <a:spcPts val="0"/>
                        </a:spcAft>
                      </a:pPr>
                      <a:r>
                        <a:rPr lang="zh-TW" sz="1200" kern="100" dirty="0">
                          <a:effectLst/>
                        </a:rPr>
                        <a:t>服務態度</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60</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46</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23</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0</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1</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4.26</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50</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a:effectLst/>
                        </a:rPr>
                        <a:t>60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4.07</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餐點價格</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47</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25</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4.14</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26</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48</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45</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a:effectLst/>
                        </a:rPr>
                        <a:t>10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3.67</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環境整潔</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63</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a:effectLst/>
                        </a:rPr>
                        <a:t>36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4.23</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35</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63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2</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3.98</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促銷活動</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27</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7</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3.72</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22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64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effectLst/>
                        </a:rPr>
                        <a:t>0</a:t>
                      </a:r>
                      <a:endParaRPr lang="zh-TW" sz="1600" kern="100" dirty="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3.6</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餐點速度</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4.11</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36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3.93</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品牌印象</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3.93</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31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3.06</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裝潢氣氛</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3.98</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39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4.01</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餐點分量</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4.12</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35</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47</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3.86</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座位空間</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45</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4.08</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29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3.85</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問題處理</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61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4.2</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43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47</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4.01</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交通位置</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47</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4.05</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27</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46</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3.79</a:t>
                      </a:r>
                      <a:endParaRPr lang="zh-TW" sz="1600" kern="100" dirty="0">
                        <a:solidFill>
                          <a:srgbClr val="FF0000"/>
                        </a:solidFill>
                        <a:effectLst/>
                        <a:latin typeface="Times New Roman"/>
                        <a:ea typeface="新細明體"/>
                      </a:endParaRPr>
                    </a:p>
                  </a:txBody>
                  <a:tcPr marL="87230" marR="87230" marT="0" marB="0" anchor="ctr"/>
                </a:tc>
              </a:tr>
              <a:tr h="286213">
                <a:tc>
                  <a:txBody>
                    <a:bodyPr/>
                    <a:lstStyle/>
                    <a:p>
                      <a:pPr algn="ctr">
                        <a:spcAft>
                          <a:spcPts val="0"/>
                        </a:spcAft>
                      </a:pPr>
                      <a:r>
                        <a:rPr lang="zh-TW" sz="1200" kern="100">
                          <a:effectLst/>
                        </a:rPr>
                        <a:t>整體而言</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53</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19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4</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4.2</a:t>
                      </a:r>
                      <a:endParaRPr lang="zh-TW" sz="1600" kern="100" dirty="0">
                        <a:solidFill>
                          <a:srgbClr val="FF0000"/>
                        </a:solidFill>
                        <a:effectLst/>
                        <a:latin typeface="Times New Roman"/>
                        <a:ea typeface="新細明體"/>
                      </a:endParaRPr>
                    </a:p>
                  </a:txBody>
                  <a:tcPr marL="87230" marR="87230" marT="0" marB="0" anchor="ctr"/>
                </a:tc>
                <a:tc>
                  <a:txBody>
                    <a:bodyPr/>
                    <a:lstStyle/>
                    <a:p>
                      <a:pPr algn="ctr">
                        <a:spcAft>
                          <a:spcPts val="0"/>
                        </a:spcAft>
                      </a:pPr>
                      <a:r>
                        <a:rPr lang="en-US" sz="1200" kern="100">
                          <a:effectLst/>
                        </a:rPr>
                        <a:t>31</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59</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38</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2</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a:effectLst/>
                        </a:rPr>
                        <a:t>0</a:t>
                      </a:r>
                      <a:endParaRPr lang="zh-TW" sz="1600" kern="100">
                        <a:effectLst/>
                        <a:latin typeface="Times New Roman"/>
                        <a:ea typeface="新細明體"/>
                      </a:endParaRPr>
                    </a:p>
                  </a:txBody>
                  <a:tcPr marL="87230" marR="87230" marT="0" marB="0" anchor="ctr"/>
                </a:tc>
                <a:tc>
                  <a:txBody>
                    <a:bodyPr/>
                    <a:lstStyle/>
                    <a:p>
                      <a:pPr algn="ctr">
                        <a:spcAft>
                          <a:spcPts val="0"/>
                        </a:spcAft>
                      </a:pPr>
                      <a:r>
                        <a:rPr lang="en-US" sz="1200" kern="100" dirty="0">
                          <a:solidFill>
                            <a:srgbClr val="FF0000"/>
                          </a:solidFill>
                          <a:effectLst/>
                        </a:rPr>
                        <a:t>3.91</a:t>
                      </a:r>
                      <a:endParaRPr lang="zh-TW" sz="1600" kern="100" dirty="0">
                        <a:solidFill>
                          <a:srgbClr val="FF0000"/>
                        </a:solidFill>
                        <a:effectLst/>
                        <a:latin typeface="Times New Roman"/>
                        <a:ea typeface="新細明體"/>
                      </a:endParaRPr>
                    </a:p>
                  </a:txBody>
                  <a:tcPr marL="87230" marR="87230" marT="0" marB="0" anchor="ctr"/>
                </a:tc>
              </a:tr>
            </a:tbl>
          </a:graphicData>
        </a:graphic>
      </p:graphicFrame>
      <p:sp>
        <p:nvSpPr>
          <p:cNvPr id="3" name="矩形 2"/>
          <p:cNvSpPr/>
          <p:nvPr/>
        </p:nvSpPr>
        <p:spPr>
          <a:xfrm>
            <a:off x="899592" y="260648"/>
            <a:ext cx="710964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TW" alt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消費者滿意度和重要性</a:t>
            </a:r>
            <a:endParaRPr lang="zh-TW"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935838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02726"/>
            <a:ext cx="2655000" cy="720000"/>
          </a:xfrm>
          <a:prstGeom prst="rect">
            <a:avLst/>
          </a:prstGeom>
        </p:spPr>
      </p:pic>
      <p:sp>
        <p:nvSpPr>
          <p:cNvPr id="3" name="矩形 2"/>
          <p:cNvSpPr/>
          <p:nvPr/>
        </p:nvSpPr>
        <p:spPr>
          <a:xfrm>
            <a:off x="3502621" y="0"/>
            <a:ext cx="1415772" cy="830997"/>
          </a:xfrm>
          <a:prstGeom prst="rect">
            <a:avLst/>
          </a:prstGeom>
          <a:noFill/>
          <a:effectLst>
            <a:glow rad="228600">
              <a:schemeClr val="accent1">
                <a:satMod val="175000"/>
                <a:alpha val="40000"/>
              </a:schemeClr>
            </a:glow>
          </a:effectLst>
        </p:spPr>
        <p:txBody>
          <a:bodyPr wrap="none" lIns="91440" tIns="45720" rIns="91440" bIns="45720">
            <a:spAutoFit/>
          </a:bodyPr>
          <a:lstStyle/>
          <a:p>
            <a:pPr algn="ctr"/>
            <a:r>
              <a:rPr lang="zh-TW" alt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結論</a:t>
            </a:r>
            <a:endParaRPr lang="zh-TW" altLang="en-US" sz="48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4" name="文字方塊 3"/>
          <p:cNvSpPr txBox="1"/>
          <p:nvPr/>
        </p:nvSpPr>
        <p:spPr>
          <a:xfrm>
            <a:off x="322993" y="829356"/>
            <a:ext cx="8280920" cy="5509200"/>
          </a:xfrm>
          <a:prstGeom prst="rect">
            <a:avLst/>
          </a:prstGeom>
          <a:noFill/>
        </p:spPr>
        <p:txBody>
          <a:bodyPr wrap="square" rtlCol="0">
            <a:spAutoFit/>
          </a:bodyPr>
          <a:lstStyle/>
          <a:p>
            <a:r>
              <a:rPr lang="en-US" altLang="zh-TW" sz="1600" dirty="0" smtClean="0">
                <a:solidFill>
                  <a:srgbClr val="FF0000"/>
                </a:solidFill>
                <a:latin typeface="華康儷中黑" pitchFamily="49" charset="-120"/>
                <a:ea typeface="華康儷中黑" pitchFamily="49" charset="-120"/>
              </a:rPr>
              <a:t>(</a:t>
            </a:r>
            <a:r>
              <a:rPr lang="zh-TW" altLang="zh-TW" sz="1600" dirty="0">
                <a:solidFill>
                  <a:srgbClr val="FF0000"/>
                </a:solidFill>
                <a:latin typeface="華康儷中黑" pitchFamily="49" charset="-120"/>
                <a:ea typeface="華康儷中黑" pitchFamily="49" charset="-120"/>
              </a:rPr>
              <a:t>一</a:t>
            </a:r>
            <a:r>
              <a:rPr lang="en-US" altLang="zh-TW" sz="1600" dirty="0">
                <a:solidFill>
                  <a:srgbClr val="FF0000"/>
                </a:solidFill>
                <a:latin typeface="華康儷中黑" pitchFamily="49" charset="-120"/>
                <a:ea typeface="華康儷中黑" pitchFamily="49" charset="-120"/>
              </a:rPr>
              <a:t>) </a:t>
            </a:r>
            <a:r>
              <a:rPr lang="zh-TW" altLang="zh-TW" sz="1600" dirty="0">
                <a:solidFill>
                  <a:srgbClr val="FF0000"/>
                </a:solidFill>
                <a:latin typeface="華康儷中黑" pitchFamily="49" charset="-120"/>
                <a:ea typeface="華康儷中黑" pitchFamily="49" charset="-120"/>
              </a:rPr>
              <a:t>王品成功經營的關鍵</a:t>
            </a:r>
          </a:p>
          <a:p>
            <a:r>
              <a:rPr lang="zh-TW" altLang="zh-TW" sz="1600" dirty="0">
                <a:solidFill>
                  <a:srgbClr val="6699FF"/>
                </a:solidFill>
                <a:latin typeface="華康儷中黑" pitchFamily="49" charset="-120"/>
                <a:ea typeface="華康儷中黑" pitchFamily="49" charset="-120"/>
              </a:rPr>
              <a:t>根據研究分析發現王品集團成功的關鍵在於以高水準的服務、連鎖品牌、中央廚房的建立、形象操作、優越制度、集團精神，秉持著高水準的服務態度讓消費者一踏入就有著賓至如歸的感覺，也感受到無限的滿足、滿意和享受的心情，而不會去在意價格的高低。</a:t>
            </a:r>
          </a:p>
          <a:p>
            <a:r>
              <a:rPr lang="en-US" altLang="zh-TW" sz="1600" dirty="0">
                <a:solidFill>
                  <a:srgbClr val="6699FF"/>
                </a:solidFill>
                <a:latin typeface="華康儷中黑" pitchFamily="49" charset="-120"/>
                <a:ea typeface="華康儷中黑" pitchFamily="49" charset="-120"/>
              </a:rPr>
              <a:t> </a:t>
            </a:r>
            <a:endParaRPr lang="zh-TW" altLang="zh-TW" sz="1600" dirty="0">
              <a:solidFill>
                <a:srgbClr val="6699FF"/>
              </a:solidFill>
              <a:latin typeface="華康儷中黑" pitchFamily="49" charset="-120"/>
              <a:ea typeface="華康儷中黑" pitchFamily="49" charset="-120"/>
            </a:endParaRPr>
          </a:p>
          <a:p>
            <a:r>
              <a:rPr lang="en-US" altLang="zh-TW" sz="1600" dirty="0">
                <a:solidFill>
                  <a:srgbClr val="FF0000"/>
                </a:solidFill>
                <a:latin typeface="華康儷中黑" pitchFamily="49" charset="-120"/>
                <a:ea typeface="華康儷中黑" pitchFamily="49" charset="-120"/>
              </a:rPr>
              <a:t>(</a:t>
            </a:r>
            <a:r>
              <a:rPr lang="zh-TW" altLang="zh-TW" sz="1600" dirty="0">
                <a:solidFill>
                  <a:srgbClr val="FF0000"/>
                </a:solidFill>
                <a:latin typeface="華康儷中黑" pitchFamily="49" charset="-120"/>
                <a:ea typeface="華康儷中黑" pitchFamily="49" charset="-120"/>
              </a:rPr>
              <a:t>二</a:t>
            </a:r>
            <a:r>
              <a:rPr lang="en-US" altLang="zh-TW" sz="1600" dirty="0">
                <a:solidFill>
                  <a:srgbClr val="FF0000"/>
                </a:solidFill>
                <a:latin typeface="華康儷中黑" pitchFamily="49" charset="-120"/>
                <a:ea typeface="華康儷中黑" pitchFamily="49" charset="-120"/>
              </a:rPr>
              <a:t>) </a:t>
            </a:r>
            <a:r>
              <a:rPr lang="zh-TW" altLang="zh-TW" sz="1600" dirty="0">
                <a:solidFill>
                  <a:srgbClr val="FF0000"/>
                </a:solidFill>
                <a:latin typeface="華康儷中黑" pitchFamily="49" charset="-120"/>
                <a:ea typeface="華康儷中黑" pitchFamily="49" charset="-120"/>
              </a:rPr>
              <a:t>消費者認知</a:t>
            </a:r>
          </a:p>
          <a:p>
            <a:r>
              <a:rPr lang="zh-TW" altLang="zh-TW" sz="1600" dirty="0">
                <a:solidFill>
                  <a:srgbClr val="6699FF"/>
                </a:solidFill>
                <a:latin typeface="華康儷中黑" pitchFamily="49" charset="-120"/>
                <a:ea typeface="華康儷中黑" pitchFamily="49" charset="-120"/>
              </a:rPr>
              <a:t>由專題問卷調查出來消費者大多都是在晚上與朋友家人一同享用聚餐，根據調查了解消費者都是以兩個禮拜才會一同聚餐享用，消費者之所以會知道王品集團的活動或消息都是透過網路來了解，所以才會與朋友家人一同去聚餐，因停車方而而大部份消費者選擇使用的交通工具都是以汽車為主。</a:t>
            </a:r>
          </a:p>
          <a:p>
            <a:r>
              <a:rPr lang="en-US" altLang="zh-TW" sz="1600" dirty="0">
                <a:solidFill>
                  <a:srgbClr val="6699FF"/>
                </a:solidFill>
                <a:latin typeface="華康儷中黑" pitchFamily="49" charset="-120"/>
                <a:ea typeface="華康儷中黑" pitchFamily="49" charset="-120"/>
              </a:rPr>
              <a:t> </a:t>
            </a:r>
            <a:endParaRPr lang="zh-TW" altLang="zh-TW" sz="1600" dirty="0">
              <a:solidFill>
                <a:srgbClr val="6699FF"/>
              </a:solidFill>
              <a:latin typeface="華康儷中黑" pitchFamily="49" charset="-120"/>
              <a:ea typeface="華康儷中黑" pitchFamily="49" charset="-120"/>
            </a:endParaRPr>
          </a:p>
          <a:p>
            <a:pPr lvl="0"/>
            <a:r>
              <a:rPr lang="en-US" altLang="zh-TW" sz="1600" dirty="0" smtClean="0">
                <a:solidFill>
                  <a:srgbClr val="FF0000"/>
                </a:solidFill>
                <a:latin typeface="華康儷中黑" pitchFamily="49" charset="-120"/>
                <a:ea typeface="華康儷中黑" pitchFamily="49" charset="-120"/>
              </a:rPr>
              <a:t>(</a:t>
            </a:r>
            <a:r>
              <a:rPr lang="zh-TW" altLang="en-US" sz="1600" dirty="0" smtClean="0">
                <a:solidFill>
                  <a:srgbClr val="FF0000"/>
                </a:solidFill>
                <a:latin typeface="華康儷中黑" pitchFamily="49" charset="-120"/>
                <a:ea typeface="華康儷中黑" pitchFamily="49" charset="-120"/>
              </a:rPr>
              <a:t>三</a:t>
            </a:r>
            <a:r>
              <a:rPr lang="en-US" altLang="zh-TW" sz="1600" dirty="0" smtClean="0">
                <a:solidFill>
                  <a:srgbClr val="FF0000"/>
                </a:solidFill>
                <a:latin typeface="華康儷中黑" pitchFamily="49" charset="-120"/>
                <a:ea typeface="華康儷中黑" pitchFamily="49" charset="-120"/>
              </a:rPr>
              <a:t>)</a:t>
            </a:r>
            <a:r>
              <a:rPr lang="zh-TW" altLang="zh-TW" sz="1600" dirty="0" smtClean="0">
                <a:solidFill>
                  <a:srgbClr val="FF0000"/>
                </a:solidFill>
                <a:latin typeface="華康儷中黑" pitchFamily="49" charset="-120"/>
                <a:ea typeface="華康儷中黑" pitchFamily="49" charset="-120"/>
              </a:rPr>
              <a:t>消費</a:t>
            </a:r>
            <a:r>
              <a:rPr lang="zh-TW" altLang="zh-TW" sz="1600" dirty="0">
                <a:solidFill>
                  <a:srgbClr val="FF0000"/>
                </a:solidFill>
                <a:latin typeface="華康儷中黑" pitchFamily="49" charset="-120"/>
                <a:ea typeface="華康儷中黑" pitchFamily="49" charset="-120"/>
              </a:rPr>
              <a:t>行為</a:t>
            </a:r>
          </a:p>
          <a:p>
            <a:r>
              <a:rPr lang="zh-TW" altLang="zh-TW" sz="1600" dirty="0">
                <a:solidFill>
                  <a:srgbClr val="6699FF"/>
                </a:solidFill>
                <a:latin typeface="華康儷中黑" pitchFamily="49" charset="-120"/>
                <a:ea typeface="華康儷中黑" pitchFamily="49" charset="-120"/>
              </a:rPr>
              <a:t>每個顧客的消費行為都不大一樣，一般消費者都想以少錢換取美味的食物，所以王品集團會以很多優惠的活動，讓消費者享受到物美價廉的餐點。</a:t>
            </a:r>
          </a:p>
          <a:p>
            <a:r>
              <a:rPr lang="en-US" altLang="zh-TW" sz="1600" dirty="0">
                <a:solidFill>
                  <a:srgbClr val="6699FF"/>
                </a:solidFill>
                <a:latin typeface="華康儷中黑" pitchFamily="49" charset="-120"/>
                <a:ea typeface="華康儷中黑" pitchFamily="49" charset="-120"/>
              </a:rPr>
              <a:t> </a:t>
            </a:r>
            <a:endParaRPr lang="zh-TW" altLang="zh-TW" sz="1600" dirty="0">
              <a:solidFill>
                <a:srgbClr val="6699FF"/>
              </a:solidFill>
              <a:latin typeface="華康儷中黑" pitchFamily="49" charset="-120"/>
              <a:ea typeface="華康儷中黑" pitchFamily="49" charset="-120"/>
            </a:endParaRPr>
          </a:p>
          <a:p>
            <a:pPr lvl="0"/>
            <a:r>
              <a:rPr lang="en-US" altLang="zh-TW" sz="1600" dirty="0" smtClean="0">
                <a:solidFill>
                  <a:srgbClr val="FF0000"/>
                </a:solidFill>
                <a:latin typeface="華康儷中黑" pitchFamily="49" charset="-120"/>
                <a:ea typeface="華康儷中黑" pitchFamily="49" charset="-120"/>
              </a:rPr>
              <a:t>(</a:t>
            </a:r>
            <a:r>
              <a:rPr lang="zh-TW" altLang="en-US" sz="1600" dirty="0" smtClean="0">
                <a:solidFill>
                  <a:srgbClr val="FF0000"/>
                </a:solidFill>
                <a:latin typeface="華康儷中黑" pitchFamily="49" charset="-120"/>
                <a:ea typeface="華康儷中黑" pitchFamily="49" charset="-120"/>
              </a:rPr>
              <a:t>四</a:t>
            </a:r>
            <a:r>
              <a:rPr lang="en-US" altLang="zh-TW" sz="1600" dirty="0" smtClean="0">
                <a:solidFill>
                  <a:srgbClr val="FF0000"/>
                </a:solidFill>
                <a:latin typeface="華康儷中黑" pitchFamily="49" charset="-120"/>
                <a:ea typeface="華康儷中黑" pitchFamily="49" charset="-120"/>
              </a:rPr>
              <a:t>)</a:t>
            </a:r>
            <a:r>
              <a:rPr lang="zh-TW" altLang="zh-TW" sz="1600" dirty="0" smtClean="0">
                <a:solidFill>
                  <a:srgbClr val="FF0000"/>
                </a:solidFill>
                <a:latin typeface="華康儷中黑" pitchFamily="49" charset="-120"/>
                <a:ea typeface="華康儷中黑" pitchFamily="49" charset="-120"/>
              </a:rPr>
              <a:t>滿意</a:t>
            </a:r>
            <a:r>
              <a:rPr lang="zh-TW" altLang="zh-TW" sz="1600" dirty="0">
                <a:solidFill>
                  <a:srgbClr val="FF0000"/>
                </a:solidFill>
                <a:latin typeface="華康儷中黑" pitchFamily="49" charset="-120"/>
                <a:ea typeface="華康儷中黑" pitchFamily="49" charset="-120"/>
              </a:rPr>
              <a:t>度</a:t>
            </a:r>
          </a:p>
          <a:p>
            <a:r>
              <a:rPr lang="zh-TW" altLang="zh-TW" sz="1600" dirty="0">
                <a:solidFill>
                  <a:srgbClr val="6699FF"/>
                </a:solidFill>
                <a:latin typeface="華康儷中黑" pitchFamily="49" charset="-120"/>
                <a:ea typeface="華康儷中黑" pitchFamily="49" charset="-120"/>
              </a:rPr>
              <a:t>一般來王品消費的顧客，通常都是以愉快的心情來享用餐點，並且對王品的印象相當的好，每個顧客都是用滿意的狀態走出店內。</a:t>
            </a:r>
          </a:p>
          <a:p>
            <a:r>
              <a:rPr lang="en-US" altLang="zh-TW" sz="1600" dirty="0">
                <a:solidFill>
                  <a:srgbClr val="FF0000"/>
                </a:solidFill>
                <a:latin typeface="華康儷中黑" pitchFamily="49" charset="-120"/>
                <a:ea typeface="華康儷中黑" pitchFamily="49" charset="-120"/>
              </a:rPr>
              <a:t> </a:t>
            </a:r>
            <a:endParaRPr lang="zh-TW" altLang="zh-TW" sz="1600" dirty="0">
              <a:solidFill>
                <a:srgbClr val="FF0000"/>
              </a:solidFill>
              <a:latin typeface="華康儷中黑" pitchFamily="49" charset="-120"/>
              <a:ea typeface="華康儷中黑" pitchFamily="49" charset="-120"/>
            </a:endParaRPr>
          </a:p>
          <a:p>
            <a:pPr lvl="0"/>
            <a:r>
              <a:rPr lang="en-US" altLang="zh-TW" sz="1600" dirty="0" smtClean="0">
                <a:solidFill>
                  <a:srgbClr val="FF0000"/>
                </a:solidFill>
                <a:latin typeface="華康儷中黑" pitchFamily="49" charset="-120"/>
                <a:ea typeface="華康儷中黑" pitchFamily="49" charset="-120"/>
              </a:rPr>
              <a:t>(</a:t>
            </a:r>
            <a:r>
              <a:rPr lang="zh-TW" altLang="en-US" sz="1600" dirty="0" smtClean="0">
                <a:solidFill>
                  <a:srgbClr val="FF0000"/>
                </a:solidFill>
                <a:latin typeface="華康儷中黑" pitchFamily="49" charset="-120"/>
                <a:ea typeface="華康儷中黑" pitchFamily="49" charset="-120"/>
              </a:rPr>
              <a:t>五</a:t>
            </a:r>
            <a:r>
              <a:rPr lang="en-US" altLang="zh-TW" sz="1600" dirty="0" smtClean="0">
                <a:solidFill>
                  <a:srgbClr val="FF0000"/>
                </a:solidFill>
                <a:latin typeface="華康儷中黑" pitchFamily="49" charset="-120"/>
                <a:ea typeface="華康儷中黑" pitchFamily="49" charset="-120"/>
              </a:rPr>
              <a:t>)</a:t>
            </a:r>
            <a:r>
              <a:rPr lang="zh-TW" altLang="zh-TW" sz="1600" dirty="0" smtClean="0">
                <a:solidFill>
                  <a:srgbClr val="FF0000"/>
                </a:solidFill>
                <a:latin typeface="華康儷中黑" pitchFamily="49" charset="-120"/>
                <a:ea typeface="華康儷中黑" pitchFamily="49" charset="-120"/>
              </a:rPr>
              <a:t>忠誠度</a:t>
            </a:r>
            <a:endParaRPr lang="zh-TW" altLang="zh-TW" sz="1600" dirty="0">
              <a:solidFill>
                <a:srgbClr val="FF0000"/>
              </a:solidFill>
              <a:latin typeface="華康儷中黑" pitchFamily="49" charset="-120"/>
              <a:ea typeface="華康儷中黑" pitchFamily="49" charset="-120"/>
            </a:endParaRPr>
          </a:p>
          <a:p>
            <a:r>
              <a:rPr lang="zh-TW" altLang="zh-TW" sz="1600" dirty="0">
                <a:solidFill>
                  <a:srgbClr val="6699FF"/>
                </a:solidFill>
                <a:latin typeface="華康儷中黑" pitchFamily="49" charset="-120"/>
                <a:ea typeface="華康儷中黑" pitchFamily="49" charset="-120"/>
              </a:rPr>
              <a:t>來王品門市消費過的顧客，通常都會願意向身邊的親友宣傳。</a:t>
            </a:r>
          </a:p>
          <a:p>
            <a:endParaRPr lang="zh-TW" altLang="en-US" sz="1600" dirty="0">
              <a:solidFill>
                <a:srgbClr val="6699FF"/>
              </a:solidFill>
              <a:latin typeface="華康儷中黑" pitchFamily="49" charset="-120"/>
              <a:ea typeface="華康儷中黑" pitchFamily="49" charset="-120"/>
            </a:endParaRPr>
          </a:p>
        </p:txBody>
      </p:sp>
    </p:spTree>
    <p:extLst>
      <p:ext uri="{BB962C8B-B14F-4D97-AF65-F5344CB8AC3E}">
        <p14:creationId xmlns:p14="http://schemas.microsoft.com/office/powerpoint/2010/main" val="3143891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535141" y="548680"/>
            <a:ext cx="156966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TW"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建議</a:t>
            </a:r>
            <a:endParaRPr lang="zh-TW"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文字方塊 2"/>
          <p:cNvSpPr txBox="1"/>
          <p:nvPr/>
        </p:nvSpPr>
        <p:spPr>
          <a:xfrm>
            <a:off x="323528" y="1700808"/>
            <a:ext cx="7992888" cy="2554545"/>
          </a:xfrm>
          <a:prstGeom prst="rect">
            <a:avLst/>
          </a:prstGeom>
          <a:noFill/>
        </p:spPr>
        <p:txBody>
          <a:bodyPr wrap="square" rtlCol="0">
            <a:spAutoFit/>
          </a:bodyPr>
          <a:lstStyle/>
          <a:p>
            <a:r>
              <a:rPr lang="en-US" altLang="zh-TW" sz="2000" dirty="0">
                <a:solidFill>
                  <a:srgbClr val="00B050"/>
                </a:solidFill>
                <a:latin typeface="華康棒棒體W5(P)" pitchFamily="82" charset="-120"/>
                <a:ea typeface="華康棒棒體W5(P)" pitchFamily="82" charset="-120"/>
              </a:rPr>
              <a:t>(</a:t>
            </a:r>
            <a:r>
              <a:rPr lang="zh-TW" altLang="zh-TW" sz="2000" dirty="0">
                <a:solidFill>
                  <a:srgbClr val="00B050"/>
                </a:solidFill>
                <a:latin typeface="華康棒棒體W5(P)" pitchFamily="82" charset="-120"/>
                <a:ea typeface="華康棒棒體W5(P)" pitchFamily="82" charset="-120"/>
              </a:rPr>
              <a:t>一</a:t>
            </a:r>
            <a:r>
              <a:rPr lang="en-US" altLang="zh-TW" sz="2000" dirty="0">
                <a:solidFill>
                  <a:srgbClr val="00B050"/>
                </a:solidFill>
                <a:latin typeface="華康棒棒體W5(P)" pitchFamily="82" charset="-120"/>
                <a:ea typeface="華康棒棒體W5(P)" pitchFamily="82" charset="-120"/>
              </a:rPr>
              <a:t>) </a:t>
            </a:r>
            <a:r>
              <a:rPr lang="zh-TW" altLang="zh-TW" sz="2000" dirty="0">
                <a:solidFill>
                  <a:srgbClr val="00B050"/>
                </a:solidFill>
                <a:latin typeface="華康棒棒體W5(P)" pitchFamily="82" charset="-120"/>
                <a:ea typeface="華康棒棒體W5(P)" pitchFamily="82" charset="-120"/>
              </a:rPr>
              <a:t>價格方面消費者多數選擇</a:t>
            </a:r>
            <a:r>
              <a:rPr lang="en-US" altLang="zh-TW" sz="2000" dirty="0">
                <a:solidFill>
                  <a:srgbClr val="00B050"/>
                </a:solidFill>
                <a:latin typeface="華康棒棒體W5(P)" pitchFamily="82" charset="-120"/>
                <a:ea typeface="華康棒棒體W5(P)" pitchFamily="82" charset="-120"/>
              </a:rPr>
              <a:t>301</a:t>
            </a:r>
            <a:r>
              <a:rPr lang="zh-TW" altLang="zh-TW" sz="2000" dirty="0">
                <a:solidFill>
                  <a:srgbClr val="00B050"/>
                </a:solidFill>
                <a:latin typeface="華康棒棒體W5(P)" pitchFamily="82" charset="-120"/>
                <a:ea typeface="華康棒棒體W5(P)" pitchFamily="82" charset="-120"/>
              </a:rPr>
              <a:t>元</a:t>
            </a:r>
            <a:r>
              <a:rPr lang="en-US" altLang="zh-TW" sz="2000" dirty="0">
                <a:solidFill>
                  <a:srgbClr val="00B050"/>
                </a:solidFill>
                <a:latin typeface="華康棒棒體W5(P)" pitchFamily="82" charset="-120"/>
                <a:ea typeface="華康棒棒體W5(P)" pitchFamily="82" charset="-120"/>
              </a:rPr>
              <a:t>~600</a:t>
            </a:r>
            <a:r>
              <a:rPr lang="zh-TW" altLang="zh-TW" sz="2000" dirty="0">
                <a:solidFill>
                  <a:srgbClr val="00B050"/>
                </a:solidFill>
                <a:latin typeface="華康棒棒體W5(P)" pitchFamily="82" charset="-120"/>
                <a:ea typeface="華康棒棒體W5(P)" pitchFamily="82" charset="-120"/>
              </a:rPr>
              <a:t>元的餐點，顯得偏高價位餐點的比例較低，由此可見，價位還是會影響消費者的消費心理，可建議王品降低價位或多增加促銷活動，也可發放折價劵，增加消費者的來客數。</a:t>
            </a:r>
          </a:p>
          <a:p>
            <a:r>
              <a:rPr lang="en-US" altLang="zh-TW" sz="2000" dirty="0">
                <a:solidFill>
                  <a:srgbClr val="00B050"/>
                </a:solidFill>
                <a:latin typeface="華康棒棒體W5(P)" pitchFamily="82" charset="-120"/>
                <a:ea typeface="華康棒棒體W5(P)" pitchFamily="82" charset="-120"/>
              </a:rPr>
              <a:t>(</a:t>
            </a:r>
            <a:r>
              <a:rPr lang="zh-TW" altLang="zh-TW" sz="2000" dirty="0">
                <a:solidFill>
                  <a:srgbClr val="00B050"/>
                </a:solidFill>
                <a:latin typeface="華康棒棒體W5(P)" pitchFamily="82" charset="-120"/>
                <a:ea typeface="華康棒棒體W5(P)" pitchFamily="82" charset="-120"/>
              </a:rPr>
              <a:t>二</a:t>
            </a:r>
            <a:r>
              <a:rPr lang="en-US" altLang="zh-TW" sz="2000" dirty="0">
                <a:solidFill>
                  <a:srgbClr val="00B050"/>
                </a:solidFill>
                <a:latin typeface="華康棒棒體W5(P)" pitchFamily="82" charset="-120"/>
                <a:ea typeface="華康棒棒體W5(P)" pitchFamily="82" charset="-120"/>
              </a:rPr>
              <a:t>) </a:t>
            </a:r>
            <a:r>
              <a:rPr lang="zh-TW" altLang="zh-TW" sz="2000" dirty="0">
                <a:solidFill>
                  <a:srgbClr val="00B050"/>
                </a:solidFill>
                <a:latin typeface="華康棒棒體W5(P)" pitchFamily="82" charset="-120"/>
                <a:ea typeface="華康棒棒體W5(P)" pitchFamily="82" charset="-120"/>
              </a:rPr>
              <a:t>建議王品集團可以選擇多種和消費者溝通的管道，若只填寫顧客回饋單，可能無法將所有消費者的問題解決，建議增加其他方式，了解消費者的需求，進而解決，提升集團服務的動力。</a:t>
            </a:r>
          </a:p>
          <a:p>
            <a:endParaRPr lang="zh-TW" altLang="en-US" sz="2000" dirty="0">
              <a:solidFill>
                <a:srgbClr val="00B050"/>
              </a:solidFill>
              <a:latin typeface="華康棒棒體W5(P)" pitchFamily="82" charset="-120"/>
              <a:ea typeface="華康棒棒體W5(P)" pitchFamily="82" charset="-120"/>
            </a:endParaRPr>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02726"/>
            <a:ext cx="2655000" cy="720000"/>
          </a:xfrm>
          <a:prstGeom prst="rect">
            <a:avLst/>
          </a:prstGeom>
        </p:spPr>
      </p:pic>
      <p:sp>
        <p:nvSpPr>
          <p:cNvPr id="5" name="心形 4"/>
          <p:cNvSpPr/>
          <p:nvPr/>
        </p:nvSpPr>
        <p:spPr>
          <a:xfrm>
            <a:off x="1930256" y="615243"/>
            <a:ext cx="854800" cy="792088"/>
          </a:xfrm>
          <a:prstGeom prst="hear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zh-TW" altLang="en-US">
              <a:solidFill>
                <a:srgbClr val="FF0000"/>
              </a:solidFill>
            </a:endParaRPr>
          </a:p>
        </p:txBody>
      </p:sp>
      <p:sp>
        <p:nvSpPr>
          <p:cNvPr id="6" name="心形 5"/>
          <p:cNvSpPr/>
          <p:nvPr/>
        </p:nvSpPr>
        <p:spPr>
          <a:xfrm>
            <a:off x="5940152" y="614301"/>
            <a:ext cx="854800" cy="792088"/>
          </a:xfrm>
          <a:prstGeom prst="hear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zh-TW" altLang="en-US"/>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9952" y="4005064"/>
            <a:ext cx="3749402" cy="2602085"/>
          </a:xfrm>
          <a:prstGeom prst="rect">
            <a:avLst/>
          </a:prstGeom>
        </p:spPr>
      </p:pic>
    </p:spTree>
    <p:extLst>
      <p:ext uri="{BB962C8B-B14F-4D97-AF65-F5344CB8AC3E}">
        <p14:creationId xmlns:p14="http://schemas.microsoft.com/office/powerpoint/2010/main" val="391824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47" y="5987449"/>
            <a:ext cx="2655000" cy="720000"/>
          </a:xfrm>
          <a:prstGeom prst="rect">
            <a:avLst/>
          </a:prstGeom>
        </p:spPr>
      </p:pic>
      <p:sp>
        <p:nvSpPr>
          <p:cNvPr id="5" name="文字方塊 4"/>
          <p:cNvSpPr txBox="1"/>
          <p:nvPr/>
        </p:nvSpPr>
        <p:spPr>
          <a:xfrm>
            <a:off x="285819" y="324673"/>
            <a:ext cx="2304256" cy="707886"/>
          </a:xfrm>
          <a:prstGeom prst="rect">
            <a:avLst/>
          </a:prstGeom>
          <a:noFill/>
        </p:spPr>
        <p:txBody>
          <a:bodyPr wrap="square" rtlCol="0">
            <a:spAutoFit/>
          </a:bodyPr>
          <a:lstStyle/>
          <a:p>
            <a:r>
              <a:rPr lang="zh-TW" altLang="en-US" sz="4000" dirty="0" smtClean="0">
                <a:solidFill>
                  <a:srgbClr val="00B050"/>
                </a:solidFill>
                <a:latin typeface="華康粗圓體" pitchFamily="49" charset="-120"/>
                <a:ea typeface="華康粗圓體" pitchFamily="49" charset="-120"/>
              </a:rPr>
              <a:t>前言</a:t>
            </a:r>
            <a:endParaRPr lang="zh-TW" altLang="en-US" sz="4000" dirty="0">
              <a:solidFill>
                <a:srgbClr val="00B050"/>
              </a:solidFill>
              <a:latin typeface="華康粗圓體" pitchFamily="49" charset="-120"/>
              <a:ea typeface="華康粗圓體" pitchFamily="49" charset="-120"/>
            </a:endParaRPr>
          </a:p>
        </p:txBody>
      </p:sp>
      <p:sp>
        <p:nvSpPr>
          <p:cNvPr id="6" name="矩形 5"/>
          <p:cNvSpPr/>
          <p:nvPr/>
        </p:nvSpPr>
        <p:spPr>
          <a:xfrm>
            <a:off x="5004048" y="568415"/>
            <a:ext cx="3672408"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TW" altLang="en-US" sz="5400" b="1" spc="50" dirty="0" smtClean="0">
                <a:ln w="11430"/>
                <a:solidFill>
                  <a:schemeClr val="accent3">
                    <a:lumMod val="60000"/>
                    <a:lumOff val="40000"/>
                  </a:schemeClr>
                </a:solidFill>
                <a:effectLst>
                  <a:outerShdw blurRad="76200" dist="50800" dir="5400000" algn="tl" rotWithShape="0">
                    <a:srgbClr val="000000">
                      <a:alpha val="65000"/>
                    </a:srgbClr>
                  </a:outerShdw>
                </a:effectLst>
              </a:rPr>
              <a:t>研究動機</a:t>
            </a:r>
            <a:endParaRPr lang="zh-TW" altLang="en-US" sz="5400" b="1" spc="50" dirty="0">
              <a:ln w="11430"/>
              <a:solidFill>
                <a:schemeClr val="accent3">
                  <a:lumMod val="60000"/>
                  <a:lumOff val="40000"/>
                </a:schemeClr>
              </a:solidFill>
              <a:effectLst>
                <a:outerShdw blurRad="76200" dist="50800" dir="5400000" algn="tl" rotWithShape="0">
                  <a:srgbClr val="000000">
                    <a:alpha val="65000"/>
                  </a:srgbClr>
                </a:outerShdw>
              </a:effectLst>
            </a:endParaRPr>
          </a:p>
        </p:txBody>
      </p:sp>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3630518"/>
            <a:ext cx="3583020" cy="3024336"/>
          </a:xfrm>
          <a:prstGeom prst="rect">
            <a:avLst/>
          </a:prstGeom>
        </p:spPr>
      </p:pic>
      <p:sp>
        <p:nvSpPr>
          <p:cNvPr id="7" name="十二角星形 6"/>
          <p:cNvSpPr/>
          <p:nvPr/>
        </p:nvSpPr>
        <p:spPr>
          <a:xfrm>
            <a:off x="233758" y="1030080"/>
            <a:ext cx="5669388" cy="4883710"/>
          </a:xfrm>
          <a:prstGeom prst="star12">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zh-TW" altLang="zh-TW" sz="2000" dirty="0">
                <a:solidFill>
                  <a:schemeClr val="bg2">
                    <a:lumMod val="75000"/>
                  </a:schemeClr>
                </a:solidFill>
                <a:latin typeface="華康棒棒體W5" pitchFamily="81" charset="-120"/>
                <a:ea typeface="華康棒棒體W5" pitchFamily="81" charset="-120"/>
              </a:rPr>
              <a:t>許多餐飲店都以「價格競爭」來吸引顧客，而王品集團卻能從此「削價競爭</a:t>
            </a:r>
            <a:r>
              <a:rPr lang="zh-TW" altLang="zh-TW" sz="2000" dirty="0" smtClean="0">
                <a:solidFill>
                  <a:schemeClr val="bg2">
                    <a:lumMod val="75000"/>
                  </a:schemeClr>
                </a:solidFill>
                <a:latin typeface="華康棒棒體W5" pitchFamily="81" charset="-120"/>
                <a:ea typeface="華康棒棒體W5" pitchFamily="81" charset="-120"/>
              </a:rPr>
              <a:t>」的</a:t>
            </a:r>
            <a:r>
              <a:rPr lang="zh-TW" altLang="zh-TW" sz="2000" dirty="0">
                <a:solidFill>
                  <a:schemeClr val="bg2">
                    <a:lumMod val="75000"/>
                  </a:schemeClr>
                </a:solidFill>
                <a:latin typeface="華康棒棒體W5" pitchFamily="81" charset="-120"/>
                <a:ea typeface="華康棒棒體W5" pitchFamily="81" charset="-120"/>
              </a:rPr>
              <a:t>策略中脫穎而出，自創屬於自己的市場。顧客還願意捨棄便宜低價的商品，而去購買高單價的商品，王品集團有甚麼方法讓消費者樂意從口袋中掏出錢來消費？讓我們想更深入的探討，並了解王品</a:t>
            </a:r>
            <a:r>
              <a:rPr lang="zh-TW" altLang="zh-TW" sz="2000" dirty="0" smtClean="0">
                <a:solidFill>
                  <a:schemeClr val="bg2">
                    <a:lumMod val="75000"/>
                  </a:schemeClr>
                </a:solidFill>
                <a:latin typeface="華康棒棒體W5" pitchFamily="81" charset="-120"/>
                <a:ea typeface="華康棒棒體W5" pitchFamily="81" charset="-120"/>
              </a:rPr>
              <a:t>集團</a:t>
            </a:r>
            <a:r>
              <a:rPr lang="zh-TW" altLang="en-US" sz="2000" dirty="0" smtClean="0">
                <a:solidFill>
                  <a:schemeClr val="bg2">
                    <a:lumMod val="75000"/>
                  </a:schemeClr>
                </a:solidFill>
                <a:latin typeface="華康棒棒體W5" pitchFamily="81" charset="-120"/>
                <a:ea typeface="華康棒棒體W5" pitchFamily="81" charset="-120"/>
              </a:rPr>
              <a:t>。</a:t>
            </a:r>
            <a:endParaRPr lang="zh-TW" altLang="en-US" sz="2000" dirty="0">
              <a:solidFill>
                <a:schemeClr val="bg2">
                  <a:lumMod val="75000"/>
                </a:schemeClr>
              </a:solidFill>
              <a:latin typeface="華康棒棒體W5" pitchFamily="81" charset="-120"/>
              <a:ea typeface="華康棒棒體W5" pitchFamily="81" charset="-120"/>
            </a:endParaRPr>
          </a:p>
        </p:txBody>
      </p:sp>
    </p:spTree>
    <p:extLst>
      <p:ext uri="{BB962C8B-B14F-4D97-AF65-F5344CB8AC3E}">
        <p14:creationId xmlns:p14="http://schemas.microsoft.com/office/powerpoint/2010/main" val="3570911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資料庫圖表 4"/>
          <p:cNvGraphicFramePr/>
          <p:nvPr>
            <p:extLst>
              <p:ext uri="{D42A27DB-BD31-4B8C-83A1-F6EECF244321}">
                <p14:modId xmlns:p14="http://schemas.microsoft.com/office/powerpoint/2010/main" val="1682873763"/>
              </p:ext>
            </p:extLst>
          </p:nvPr>
        </p:nvGraphicFramePr>
        <p:xfrm>
          <a:off x="1403648" y="1354416"/>
          <a:ext cx="7512496" cy="504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字方塊 6"/>
          <p:cNvSpPr txBox="1"/>
          <p:nvPr/>
        </p:nvSpPr>
        <p:spPr>
          <a:xfrm>
            <a:off x="251520" y="338753"/>
            <a:ext cx="1872208" cy="707886"/>
          </a:xfrm>
          <a:prstGeom prst="rect">
            <a:avLst/>
          </a:prstGeom>
          <a:noFill/>
        </p:spPr>
        <p:txBody>
          <a:bodyPr wrap="square" rtlCol="0">
            <a:spAutoFit/>
          </a:bodyPr>
          <a:lstStyle/>
          <a:p>
            <a:r>
              <a:rPr lang="zh-TW" altLang="en-US" sz="4000" dirty="0" smtClean="0">
                <a:solidFill>
                  <a:srgbClr val="00B050"/>
                </a:solidFill>
                <a:latin typeface="華康粗圓體" pitchFamily="49" charset="-120"/>
                <a:ea typeface="華康粗圓體" pitchFamily="49" charset="-120"/>
              </a:rPr>
              <a:t>前言</a:t>
            </a:r>
            <a:endParaRPr lang="zh-TW" altLang="en-US" sz="4000" dirty="0">
              <a:solidFill>
                <a:srgbClr val="00B050"/>
              </a:solidFill>
              <a:latin typeface="華康粗圓體" pitchFamily="49" charset="-120"/>
              <a:ea typeface="華康粗圓體" pitchFamily="49" charset="-120"/>
            </a:endParaRPr>
          </a:p>
        </p:txBody>
      </p:sp>
      <p:sp>
        <p:nvSpPr>
          <p:cNvPr id="8" name="文字方塊 7"/>
          <p:cNvSpPr txBox="1"/>
          <p:nvPr/>
        </p:nvSpPr>
        <p:spPr>
          <a:xfrm>
            <a:off x="2555776" y="338752"/>
            <a:ext cx="5904656" cy="1015663"/>
          </a:xfrm>
          <a:prstGeom prst="rect">
            <a:avLst/>
          </a:prstGeom>
          <a:noFill/>
        </p:spPr>
        <p:txBody>
          <a:bodyPr wrap="square" rtlCol="0">
            <a:spAutoFit/>
          </a:bodyPr>
          <a:lstStyle/>
          <a:p>
            <a:r>
              <a:rPr lang="zh-TW" altLang="en-US" sz="6000" dirty="0" smtClean="0">
                <a:solidFill>
                  <a:srgbClr val="00B0F0"/>
                </a:solidFill>
                <a:latin typeface="華康硬黑體W7" pitchFamily="49" charset="-120"/>
                <a:ea typeface="華康硬黑體W7" pitchFamily="49" charset="-120"/>
              </a:rPr>
              <a:t>研 究 目 的</a:t>
            </a:r>
            <a:endParaRPr lang="zh-TW" altLang="en-US" sz="6000" dirty="0">
              <a:solidFill>
                <a:srgbClr val="00B0F0"/>
              </a:solidFill>
              <a:latin typeface="華康硬黑體W7" pitchFamily="49" charset="-120"/>
              <a:ea typeface="華康硬黑體W7" pitchFamily="49" charset="-120"/>
            </a:endParaRPr>
          </a:p>
        </p:txBody>
      </p:sp>
      <p:pic>
        <p:nvPicPr>
          <p:cNvPr id="9" name="圖片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2004" y="6021288"/>
            <a:ext cx="2655000" cy="720000"/>
          </a:xfrm>
          <a:prstGeom prst="rect">
            <a:avLst/>
          </a:prstGeom>
        </p:spPr>
      </p:pic>
    </p:spTree>
    <p:extLst>
      <p:ext uri="{BB962C8B-B14F-4D97-AF65-F5344CB8AC3E}">
        <p14:creationId xmlns:p14="http://schemas.microsoft.com/office/powerpoint/2010/main" val="1901025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44624"/>
            <a:ext cx="8928992" cy="6768752"/>
          </a:xfrm>
          <a:prstGeom prst="rect">
            <a:avLst/>
          </a:prstGeom>
        </p:spPr>
      </p:pic>
      <p:graphicFrame>
        <p:nvGraphicFramePr>
          <p:cNvPr id="2" name="資料庫圖表 1"/>
          <p:cNvGraphicFramePr/>
          <p:nvPr>
            <p:extLst>
              <p:ext uri="{D42A27DB-BD31-4B8C-83A1-F6EECF244321}">
                <p14:modId xmlns:p14="http://schemas.microsoft.com/office/powerpoint/2010/main" val="2867374783"/>
              </p:ext>
            </p:extLst>
          </p:nvPr>
        </p:nvGraphicFramePr>
        <p:xfrm>
          <a:off x="1835696" y="1762387"/>
          <a:ext cx="6984776"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文字方塊 2"/>
          <p:cNvSpPr txBox="1"/>
          <p:nvPr/>
        </p:nvSpPr>
        <p:spPr>
          <a:xfrm>
            <a:off x="251520" y="396733"/>
            <a:ext cx="2016224" cy="707886"/>
          </a:xfrm>
          <a:prstGeom prst="rect">
            <a:avLst/>
          </a:prstGeom>
          <a:noFill/>
        </p:spPr>
        <p:txBody>
          <a:bodyPr wrap="square" rtlCol="0">
            <a:spAutoFit/>
          </a:bodyPr>
          <a:lstStyle/>
          <a:p>
            <a:r>
              <a:rPr lang="zh-TW" altLang="en-US" sz="4000" dirty="0" smtClean="0">
                <a:solidFill>
                  <a:srgbClr val="00B050"/>
                </a:solidFill>
                <a:latin typeface="華康粗圓體" pitchFamily="49" charset="-120"/>
                <a:ea typeface="華康粗圓體" pitchFamily="49" charset="-120"/>
              </a:rPr>
              <a:t>前言</a:t>
            </a:r>
            <a:endParaRPr lang="zh-TW" altLang="en-US" sz="4000" dirty="0">
              <a:solidFill>
                <a:srgbClr val="00B050"/>
              </a:solidFill>
              <a:latin typeface="華康粗圓體" pitchFamily="49" charset="-120"/>
              <a:ea typeface="華康粗圓體" pitchFamily="49" charset="-120"/>
            </a:endParaRPr>
          </a:p>
        </p:txBody>
      </p:sp>
      <p:sp>
        <p:nvSpPr>
          <p:cNvPr id="5" name="矩形 4"/>
          <p:cNvSpPr/>
          <p:nvPr/>
        </p:nvSpPr>
        <p:spPr>
          <a:xfrm>
            <a:off x="3131840" y="484993"/>
            <a:ext cx="5256584" cy="923330"/>
          </a:xfrm>
          <a:prstGeom prst="rect">
            <a:avLst/>
          </a:prstGeom>
        </p:spPr>
        <p:txBody>
          <a:bodyPr wrap="square">
            <a:spAutoFit/>
            <a:scene3d>
              <a:camera prst="orthographicFront"/>
              <a:lightRig rig="threePt" dir="t"/>
            </a:scene3d>
            <a:sp3d extrusionH="57150">
              <a:bevelT w="38100" h="38100"/>
            </a:sp3d>
          </a:bodyPr>
          <a:lstStyle/>
          <a:p>
            <a:pPr lvl="0" algn="ctr"/>
            <a:r>
              <a:rPr lang="zh-TW" alt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研究方法</a:t>
            </a:r>
            <a:endParaRPr lang="zh-TW" alt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6" name="圖片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spTree>
    <p:extLst>
      <p:ext uri="{BB962C8B-B14F-4D97-AF65-F5344CB8AC3E}">
        <p14:creationId xmlns:p14="http://schemas.microsoft.com/office/powerpoint/2010/main" val="2292566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a:xfrm>
            <a:off x="296496" y="2289335"/>
            <a:ext cx="5400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2411760" y="476672"/>
            <a:ext cx="4032448" cy="923330"/>
          </a:xfrm>
          <a:prstGeom prst="rect">
            <a:avLst/>
          </a:prstGeom>
          <a:noFill/>
        </p:spPr>
        <p:txBody>
          <a:bodyPr wrap="square" lIns="91440" tIns="45720" rIns="91440" bIns="45720">
            <a:spAutoFit/>
          </a:bodyPr>
          <a:lstStyle/>
          <a:p>
            <a:pPr algn="ctr"/>
            <a:r>
              <a:rPr lang="zh-TW" alt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研究流程</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3" name="向右箭號 12"/>
          <p:cNvSpPr/>
          <p:nvPr/>
        </p:nvSpPr>
        <p:spPr>
          <a:xfrm>
            <a:off x="975253" y="3402255"/>
            <a:ext cx="334107" cy="2880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19" name="圓角矩形 18"/>
          <p:cNvSpPr/>
          <p:nvPr/>
        </p:nvSpPr>
        <p:spPr>
          <a:xfrm>
            <a:off x="1475656" y="2289335"/>
            <a:ext cx="5400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圓角矩形 19"/>
          <p:cNvSpPr/>
          <p:nvPr/>
        </p:nvSpPr>
        <p:spPr>
          <a:xfrm>
            <a:off x="3887984" y="2289335"/>
            <a:ext cx="5400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圓角矩形 20"/>
          <p:cNvSpPr/>
          <p:nvPr/>
        </p:nvSpPr>
        <p:spPr>
          <a:xfrm>
            <a:off x="2699792" y="2272324"/>
            <a:ext cx="5400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圓角矩形 21"/>
          <p:cNvSpPr/>
          <p:nvPr/>
        </p:nvSpPr>
        <p:spPr>
          <a:xfrm>
            <a:off x="5148064" y="2301467"/>
            <a:ext cx="5400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圓角矩形 22"/>
          <p:cNvSpPr/>
          <p:nvPr/>
        </p:nvSpPr>
        <p:spPr>
          <a:xfrm>
            <a:off x="6300192" y="2301467"/>
            <a:ext cx="5400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圓角矩形 23"/>
          <p:cNvSpPr/>
          <p:nvPr/>
        </p:nvSpPr>
        <p:spPr>
          <a:xfrm>
            <a:off x="7524328" y="2301467"/>
            <a:ext cx="5400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向右箭號 24"/>
          <p:cNvSpPr/>
          <p:nvPr/>
        </p:nvSpPr>
        <p:spPr>
          <a:xfrm>
            <a:off x="7020272" y="3375390"/>
            <a:ext cx="334107" cy="2880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26" name="向右箭號 25"/>
          <p:cNvSpPr/>
          <p:nvPr/>
        </p:nvSpPr>
        <p:spPr>
          <a:xfrm>
            <a:off x="5796136" y="3392514"/>
            <a:ext cx="334107" cy="2880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27" name="向右箭號 26"/>
          <p:cNvSpPr/>
          <p:nvPr/>
        </p:nvSpPr>
        <p:spPr>
          <a:xfrm>
            <a:off x="4644008" y="3392514"/>
            <a:ext cx="334107" cy="2880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28" name="向右箭號 27"/>
          <p:cNvSpPr/>
          <p:nvPr/>
        </p:nvSpPr>
        <p:spPr>
          <a:xfrm>
            <a:off x="3419872" y="3395761"/>
            <a:ext cx="334107" cy="2880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29" name="向右箭號 28"/>
          <p:cNvSpPr/>
          <p:nvPr/>
        </p:nvSpPr>
        <p:spPr>
          <a:xfrm>
            <a:off x="2244706" y="3399008"/>
            <a:ext cx="334107" cy="2880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31" name="文字方塊 30"/>
          <p:cNvSpPr txBox="1"/>
          <p:nvPr/>
        </p:nvSpPr>
        <p:spPr>
          <a:xfrm>
            <a:off x="333099" y="2583082"/>
            <a:ext cx="466794" cy="1944216"/>
          </a:xfrm>
          <a:prstGeom prst="rect">
            <a:avLst/>
          </a:prstGeom>
          <a:noFill/>
        </p:spPr>
        <p:txBody>
          <a:bodyPr vert="eaVert" wrap="square" rtlCol="0" anchor="ctr">
            <a:spAutoFit/>
          </a:bodyPr>
          <a:lstStyle/>
          <a:p>
            <a:pPr algn="ctr">
              <a:lnSpc>
                <a:spcPts val="2160"/>
              </a:lnSpc>
            </a:pPr>
            <a:r>
              <a:rPr lang="zh-TW" altLang="en-US" dirty="0" smtClean="0">
                <a:solidFill>
                  <a:srgbClr val="FF0000"/>
                </a:solidFill>
                <a:latin typeface="華康粗黑體(P)" pitchFamily="34" charset="-120"/>
                <a:ea typeface="華康粗黑體(P)" pitchFamily="34" charset="-120"/>
              </a:rPr>
              <a:t>確認主題之目的</a:t>
            </a:r>
            <a:endParaRPr lang="zh-TW" altLang="en-US" dirty="0">
              <a:solidFill>
                <a:srgbClr val="FF0000"/>
              </a:solidFill>
              <a:latin typeface="華康粗黑體(P)" pitchFamily="34" charset="-120"/>
              <a:ea typeface="華康粗黑體(P)" pitchFamily="34" charset="-120"/>
            </a:endParaRPr>
          </a:p>
        </p:txBody>
      </p:sp>
      <p:sp>
        <p:nvSpPr>
          <p:cNvPr id="32" name="文字方塊 31"/>
          <p:cNvSpPr txBox="1"/>
          <p:nvPr/>
        </p:nvSpPr>
        <p:spPr>
          <a:xfrm>
            <a:off x="1514823" y="2417446"/>
            <a:ext cx="461665" cy="2407742"/>
          </a:xfrm>
          <a:prstGeom prst="rect">
            <a:avLst/>
          </a:prstGeom>
          <a:noFill/>
        </p:spPr>
        <p:txBody>
          <a:bodyPr vert="eaVert" wrap="square" rtlCol="0" anchor="ctr">
            <a:spAutoFit/>
          </a:bodyPr>
          <a:lstStyle/>
          <a:p>
            <a:pPr algn="ctr"/>
            <a:r>
              <a:rPr lang="zh-TW" altLang="en-US" dirty="0" smtClean="0">
                <a:solidFill>
                  <a:srgbClr val="FF0000"/>
                </a:solidFill>
                <a:latin typeface="華康粗黑體(P)" pitchFamily="34" charset="-120"/>
                <a:ea typeface="華康粗黑體(P)" pitchFamily="34" charset="-120"/>
              </a:rPr>
              <a:t>相關文獻及資料收集</a:t>
            </a:r>
            <a:endParaRPr lang="zh-TW" altLang="en-US" dirty="0">
              <a:solidFill>
                <a:srgbClr val="FF0000"/>
              </a:solidFill>
              <a:latin typeface="華康粗黑體(P)" pitchFamily="34" charset="-120"/>
              <a:ea typeface="華康粗黑體(P)" pitchFamily="34" charset="-120"/>
            </a:endParaRPr>
          </a:p>
        </p:txBody>
      </p:sp>
      <p:sp>
        <p:nvSpPr>
          <p:cNvPr id="33" name="文字方塊 32"/>
          <p:cNvSpPr txBox="1"/>
          <p:nvPr/>
        </p:nvSpPr>
        <p:spPr>
          <a:xfrm>
            <a:off x="2738959" y="2342297"/>
            <a:ext cx="461665" cy="2308324"/>
          </a:xfrm>
          <a:prstGeom prst="rect">
            <a:avLst/>
          </a:prstGeom>
          <a:noFill/>
        </p:spPr>
        <p:txBody>
          <a:bodyPr vert="horz" wrap="square" rtlCol="0" anchor="ctr">
            <a:spAutoFit/>
          </a:bodyPr>
          <a:lstStyle/>
          <a:p>
            <a:pPr algn="ctr"/>
            <a:r>
              <a:rPr lang="en-US" altLang="zh-TW" dirty="0">
                <a:solidFill>
                  <a:srgbClr val="FF0000"/>
                </a:solidFill>
                <a:latin typeface="華康粗黑體(P)" pitchFamily="34" charset="-120"/>
                <a:ea typeface="華康粗黑體(P)" pitchFamily="34" charset="-120"/>
              </a:rPr>
              <a:t>4</a:t>
            </a:r>
            <a:r>
              <a:rPr lang="en-US" altLang="zh-TW" dirty="0" smtClean="0">
                <a:solidFill>
                  <a:srgbClr val="FF0000"/>
                </a:solidFill>
                <a:latin typeface="華康粗黑體(P)" pitchFamily="34" charset="-120"/>
                <a:ea typeface="華康粗黑體(P)" pitchFamily="34" charset="-120"/>
              </a:rPr>
              <a:t>P</a:t>
            </a:r>
            <a:r>
              <a:rPr lang="zh-TW" altLang="en-US" dirty="0" smtClean="0">
                <a:solidFill>
                  <a:srgbClr val="FF0000"/>
                </a:solidFill>
                <a:latin typeface="華康粗黑體(P)" pitchFamily="34" charset="-120"/>
                <a:ea typeface="華康粗黑體(P)" pitchFamily="34" charset="-120"/>
              </a:rPr>
              <a:t>和</a:t>
            </a:r>
            <a:endParaRPr lang="en-US" altLang="zh-TW" dirty="0" smtClean="0">
              <a:solidFill>
                <a:srgbClr val="FF0000"/>
              </a:solidFill>
              <a:latin typeface="華康粗黑體(P)" pitchFamily="34" charset="-120"/>
              <a:ea typeface="華康粗黑體(P)" pitchFamily="34" charset="-120"/>
            </a:endParaRPr>
          </a:p>
          <a:p>
            <a:pPr algn="ctr"/>
            <a:r>
              <a:rPr lang="en-US" altLang="zh-TW" dirty="0" smtClean="0">
                <a:solidFill>
                  <a:srgbClr val="FF0000"/>
                </a:solidFill>
                <a:latin typeface="華康粗黑體(P)" pitchFamily="34" charset="-120"/>
                <a:ea typeface="華康粗黑體(P)" pitchFamily="34" charset="-120"/>
              </a:rPr>
              <a:t>SWOT</a:t>
            </a:r>
            <a:r>
              <a:rPr lang="zh-TW" altLang="en-US" dirty="0" smtClean="0">
                <a:solidFill>
                  <a:srgbClr val="FF0000"/>
                </a:solidFill>
                <a:latin typeface="華康粗黑體(P)" pitchFamily="34" charset="-120"/>
                <a:ea typeface="華康粗黑體(P)" pitchFamily="34" charset="-120"/>
              </a:rPr>
              <a:t>分析</a:t>
            </a:r>
            <a:endParaRPr lang="zh-TW" altLang="en-US" dirty="0">
              <a:solidFill>
                <a:srgbClr val="FF0000"/>
              </a:solidFill>
              <a:latin typeface="華康粗黑體(P)" pitchFamily="34" charset="-120"/>
              <a:ea typeface="華康粗黑體(P)" pitchFamily="34" charset="-120"/>
            </a:endParaRPr>
          </a:p>
        </p:txBody>
      </p:sp>
      <p:sp>
        <p:nvSpPr>
          <p:cNvPr id="34" name="文字方塊 33"/>
          <p:cNvSpPr txBox="1"/>
          <p:nvPr/>
        </p:nvSpPr>
        <p:spPr>
          <a:xfrm>
            <a:off x="3894311" y="2492896"/>
            <a:ext cx="461665" cy="2256843"/>
          </a:xfrm>
          <a:prstGeom prst="rect">
            <a:avLst/>
          </a:prstGeom>
          <a:noFill/>
        </p:spPr>
        <p:txBody>
          <a:bodyPr vert="eaVert" wrap="square" rtlCol="0" anchor="ctr">
            <a:spAutoFit/>
          </a:bodyPr>
          <a:lstStyle/>
          <a:p>
            <a:pPr algn="ctr"/>
            <a:r>
              <a:rPr lang="zh-TW" altLang="en-US" dirty="0" smtClean="0">
                <a:solidFill>
                  <a:srgbClr val="FF0000"/>
                </a:solidFill>
                <a:latin typeface="華康粗黑體(P)" pitchFamily="34" charset="-120"/>
                <a:ea typeface="華康粗黑體(P)" pitchFamily="34" charset="-120"/>
              </a:rPr>
              <a:t>實 地 觀 察 王 品</a:t>
            </a:r>
            <a:endParaRPr lang="zh-TW" altLang="en-US" dirty="0">
              <a:solidFill>
                <a:srgbClr val="FF0000"/>
              </a:solidFill>
              <a:latin typeface="華康粗黑體(P)" pitchFamily="34" charset="-120"/>
              <a:ea typeface="華康粗黑體(P)" pitchFamily="34" charset="-120"/>
            </a:endParaRPr>
          </a:p>
        </p:txBody>
      </p:sp>
      <p:sp>
        <p:nvSpPr>
          <p:cNvPr id="35" name="文字方塊 34"/>
          <p:cNvSpPr txBox="1"/>
          <p:nvPr/>
        </p:nvSpPr>
        <p:spPr>
          <a:xfrm>
            <a:off x="5187231" y="2492896"/>
            <a:ext cx="461665" cy="2332292"/>
          </a:xfrm>
          <a:prstGeom prst="rect">
            <a:avLst/>
          </a:prstGeom>
          <a:noFill/>
        </p:spPr>
        <p:txBody>
          <a:bodyPr vert="eaVert" wrap="square" rtlCol="0" anchor="ctr">
            <a:spAutoFit/>
          </a:bodyPr>
          <a:lstStyle/>
          <a:p>
            <a:pPr algn="ctr"/>
            <a:r>
              <a:rPr lang="zh-TW" altLang="en-US" dirty="0" smtClean="0">
                <a:solidFill>
                  <a:srgbClr val="FF0000"/>
                </a:solidFill>
                <a:latin typeface="華康粗黑體(P)" pitchFamily="34" charset="-120"/>
                <a:ea typeface="華康粗黑體(P)" pitchFamily="34" charset="-120"/>
              </a:rPr>
              <a:t>問 卷 設 計 與 調 查</a:t>
            </a:r>
            <a:endParaRPr lang="zh-TW" altLang="en-US" dirty="0">
              <a:solidFill>
                <a:srgbClr val="FF0000"/>
              </a:solidFill>
              <a:latin typeface="華康粗黑體(P)" pitchFamily="34" charset="-120"/>
              <a:ea typeface="華康粗黑體(P)" pitchFamily="34" charset="-120"/>
            </a:endParaRPr>
          </a:p>
        </p:txBody>
      </p:sp>
      <p:sp>
        <p:nvSpPr>
          <p:cNvPr id="36" name="文字方塊 35"/>
          <p:cNvSpPr txBox="1"/>
          <p:nvPr/>
        </p:nvSpPr>
        <p:spPr>
          <a:xfrm>
            <a:off x="6300192" y="2583082"/>
            <a:ext cx="461665" cy="1800200"/>
          </a:xfrm>
          <a:prstGeom prst="rect">
            <a:avLst/>
          </a:prstGeom>
          <a:noFill/>
        </p:spPr>
        <p:txBody>
          <a:bodyPr vert="eaVert" wrap="square" rtlCol="0" anchor="ctr">
            <a:spAutoFit/>
          </a:bodyPr>
          <a:lstStyle/>
          <a:p>
            <a:pPr algn="ctr"/>
            <a:r>
              <a:rPr lang="zh-TW" altLang="en-US" dirty="0" smtClean="0">
                <a:solidFill>
                  <a:srgbClr val="FF0000"/>
                </a:solidFill>
                <a:latin typeface="華康粗黑體(P)" pitchFamily="34" charset="-120"/>
                <a:ea typeface="華康粗黑體(P)" pitchFamily="34" charset="-120"/>
              </a:rPr>
              <a:t>統  計  與  分 析</a:t>
            </a:r>
            <a:endParaRPr lang="zh-TW" altLang="en-US" dirty="0">
              <a:solidFill>
                <a:srgbClr val="FF0000"/>
              </a:solidFill>
              <a:latin typeface="華康粗黑體(P)" pitchFamily="34" charset="-120"/>
              <a:ea typeface="華康粗黑體(P)" pitchFamily="34" charset="-120"/>
            </a:endParaRPr>
          </a:p>
        </p:txBody>
      </p:sp>
      <p:sp>
        <p:nvSpPr>
          <p:cNvPr id="37" name="文字方塊 36"/>
          <p:cNvSpPr txBox="1"/>
          <p:nvPr/>
        </p:nvSpPr>
        <p:spPr>
          <a:xfrm>
            <a:off x="7546769" y="2564904"/>
            <a:ext cx="461665" cy="1656184"/>
          </a:xfrm>
          <a:prstGeom prst="rect">
            <a:avLst/>
          </a:prstGeom>
          <a:noFill/>
        </p:spPr>
        <p:txBody>
          <a:bodyPr vert="eaVert" wrap="square" rtlCol="0" anchor="ctr">
            <a:spAutoFit/>
          </a:bodyPr>
          <a:lstStyle/>
          <a:p>
            <a:pPr algn="ctr"/>
            <a:r>
              <a:rPr lang="zh-TW" altLang="en-US" dirty="0" smtClean="0">
                <a:solidFill>
                  <a:srgbClr val="FF0000"/>
                </a:solidFill>
                <a:latin typeface="華康粗黑體(P)" pitchFamily="34" charset="-120"/>
                <a:ea typeface="華康粗黑體(P)" pitchFamily="34" charset="-120"/>
              </a:rPr>
              <a:t>結 論 與 建 議</a:t>
            </a:r>
            <a:endParaRPr lang="en-US" altLang="zh-TW" dirty="0" smtClean="0">
              <a:solidFill>
                <a:srgbClr val="FF0000"/>
              </a:solidFill>
              <a:latin typeface="華康粗黑體(P)" pitchFamily="34" charset="-120"/>
              <a:ea typeface="華康粗黑體(P)" pitchFamily="34" charset="-120"/>
            </a:endParaRPr>
          </a:p>
        </p:txBody>
      </p:sp>
      <p:pic>
        <p:nvPicPr>
          <p:cNvPr id="38" name="圖片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sp>
        <p:nvSpPr>
          <p:cNvPr id="39" name="文字方塊 38"/>
          <p:cNvSpPr txBox="1"/>
          <p:nvPr/>
        </p:nvSpPr>
        <p:spPr>
          <a:xfrm>
            <a:off x="251520" y="396733"/>
            <a:ext cx="2016224" cy="707886"/>
          </a:xfrm>
          <a:prstGeom prst="rect">
            <a:avLst/>
          </a:prstGeom>
          <a:noFill/>
        </p:spPr>
        <p:txBody>
          <a:bodyPr wrap="square" rtlCol="0">
            <a:spAutoFit/>
          </a:bodyPr>
          <a:lstStyle/>
          <a:p>
            <a:r>
              <a:rPr lang="zh-TW" altLang="en-US" sz="4000" dirty="0" smtClean="0">
                <a:solidFill>
                  <a:srgbClr val="00B050"/>
                </a:solidFill>
                <a:latin typeface="華康粗圓體" pitchFamily="49" charset="-120"/>
                <a:ea typeface="華康粗圓體" pitchFamily="49" charset="-120"/>
              </a:rPr>
              <a:t>前言</a:t>
            </a:r>
            <a:endParaRPr lang="zh-TW" altLang="en-US" sz="4000" dirty="0">
              <a:solidFill>
                <a:srgbClr val="00B050"/>
              </a:solidFill>
              <a:latin typeface="華康粗圓體" pitchFamily="49" charset="-120"/>
              <a:ea typeface="華康粗圓體" pitchFamily="49" charset="-120"/>
            </a:endParaRPr>
          </a:p>
        </p:txBody>
      </p:sp>
    </p:spTree>
    <p:extLst>
      <p:ext uri="{BB962C8B-B14F-4D97-AF65-F5344CB8AC3E}">
        <p14:creationId xmlns:p14="http://schemas.microsoft.com/office/powerpoint/2010/main" val="1553029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0832"/>
            <a:ext cx="8727804" cy="6669360"/>
          </a:xfrm>
          <a:prstGeom prst="ellipse">
            <a:avLst/>
          </a:prstGeom>
          <a:ln>
            <a:noFill/>
          </a:ln>
          <a:effectLst>
            <a:softEdge rad="112500"/>
          </a:effectLst>
        </p:spPr>
      </p:pic>
      <p:sp>
        <p:nvSpPr>
          <p:cNvPr id="4" name="文字方塊 3"/>
          <p:cNvSpPr txBox="1"/>
          <p:nvPr/>
        </p:nvSpPr>
        <p:spPr>
          <a:xfrm>
            <a:off x="251520" y="396733"/>
            <a:ext cx="2016224" cy="707886"/>
          </a:xfrm>
          <a:prstGeom prst="rect">
            <a:avLst/>
          </a:prstGeom>
          <a:noFill/>
        </p:spPr>
        <p:txBody>
          <a:bodyPr wrap="square" rtlCol="0">
            <a:spAutoFit/>
          </a:bodyPr>
          <a:lstStyle/>
          <a:p>
            <a:r>
              <a:rPr lang="zh-TW" altLang="en-US" sz="4000" dirty="0" smtClean="0">
                <a:solidFill>
                  <a:srgbClr val="00B050"/>
                </a:solidFill>
                <a:latin typeface="華康粗圓體" pitchFamily="49" charset="-120"/>
                <a:ea typeface="華康粗圓體" pitchFamily="49" charset="-120"/>
              </a:rPr>
              <a:t>前言</a:t>
            </a:r>
            <a:endParaRPr lang="zh-TW" altLang="en-US" sz="4000" dirty="0">
              <a:solidFill>
                <a:srgbClr val="00B050"/>
              </a:solidFill>
              <a:latin typeface="華康粗圓體" pitchFamily="49" charset="-120"/>
              <a:ea typeface="華康粗圓體" pitchFamily="49" charset="-120"/>
            </a:endParaRPr>
          </a:p>
        </p:txBody>
      </p:sp>
      <p:sp>
        <p:nvSpPr>
          <p:cNvPr id="5" name="矩形 4"/>
          <p:cNvSpPr/>
          <p:nvPr/>
        </p:nvSpPr>
        <p:spPr>
          <a:xfrm>
            <a:off x="2004898" y="407112"/>
            <a:ext cx="507703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TW" alt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研究範圍與限制</a:t>
            </a:r>
            <a:endParaRPr lang="zh-TW"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8" name="資料庫圖表 7"/>
          <p:cNvGraphicFramePr/>
          <p:nvPr>
            <p:extLst>
              <p:ext uri="{D42A27DB-BD31-4B8C-83A1-F6EECF244321}">
                <p14:modId xmlns:p14="http://schemas.microsoft.com/office/powerpoint/2010/main" val="2798982608"/>
              </p:ext>
            </p:extLst>
          </p:nvPr>
        </p:nvGraphicFramePr>
        <p:xfrm>
          <a:off x="971600" y="1397000"/>
          <a:ext cx="770485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圖片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spTree>
    <p:extLst>
      <p:ext uri="{BB962C8B-B14F-4D97-AF65-F5344CB8AC3E}">
        <p14:creationId xmlns:p14="http://schemas.microsoft.com/office/powerpoint/2010/main" val="1164943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2051720" y="781263"/>
            <a:ext cx="5112568" cy="707886"/>
          </a:xfrm>
          <a:prstGeom prst="rect">
            <a:avLst/>
          </a:prstGeom>
          <a:noFill/>
        </p:spPr>
        <p:txBody>
          <a:bodyPr wrap="square" rtlCol="0">
            <a:spAutoFit/>
          </a:bodyPr>
          <a:lstStyle/>
          <a:p>
            <a:r>
              <a:rPr lang="zh-TW" altLang="en-US" sz="4000" dirty="0" smtClean="0">
                <a:solidFill>
                  <a:srgbClr val="FF0000"/>
                </a:solidFill>
                <a:latin typeface="華康棒棒體W5" pitchFamily="81" charset="-120"/>
                <a:ea typeface="華康棒棒體W5" pitchFamily="81" charset="-120"/>
              </a:rPr>
              <a:t>企業介紹和成立沿革</a:t>
            </a:r>
            <a:endParaRPr lang="zh-TW" altLang="en-US" sz="4000" dirty="0">
              <a:solidFill>
                <a:srgbClr val="FF0000"/>
              </a:solidFill>
              <a:latin typeface="華康棒棒體W5" pitchFamily="81" charset="-120"/>
              <a:ea typeface="華康棒棒體W5" pitchFamily="81" charset="-120"/>
            </a:endParaRPr>
          </a:p>
        </p:txBody>
      </p:sp>
      <p:sp>
        <p:nvSpPr>
          <p:cNvPr id="4" name="文字方塊 3"/>
          <p:cNvSpPr txBox="1"/>
          <p:nvPr/>
        </p:nvSpPr>
        <p:spPr>
          <a:xfrm>
            <a:off x="467544" y="2060848"/>
            <a:ext cx="8064896" cy="1323439"/>
          </a:xfrm>
          <a:prstGeom prst="rect">
            <a:avLst/>
          </a:prstGeom>
          <a:noFill/>
        </p:spPr>
        <p:txBody>
          <a:bodyPr wrap="square" rtlCol="0">
            <a:spAutoFit/>
          </a:bodyPr>
          <a:lstStyle/>
          <a:p>
            <a:r>
              <a:rPr lang="en-US" altLang="zh-TW" sz="2000" dirty="0" smtClean="0">
                <a:solidFill>
                  <a:srgbClr val="7030A0"/>
                </a:solidFill>
                <a:latin typeface="華康龍門石碑" pitchFamily="65" charset="-120"/>
                <a:ea typeface="華康龍門石碑" pitchFamily="65" charset="-120"/>
              </a:rPr>
              <a:t>(</a:t>
            </a:r>
            <a:r>
              <a:rPr lang="zh-TW" altLang="en-US" sz="2000" dirty="0" smtClean="0">
                <a:solidFill>
                  <a:srgbClr val="7030A0"/>
                </a:solidFill>
                <a:latin typeface="華康龍門石碑" pitchFamily="65" charset="-120"/>
                <a:ea typeface="華康龍門石碑" pitchFamily="65" charset="-120"/>
              </a:rPr>
              <a:t>一</a:t>
            </a:r>
            <a:r>
              <a:rPr lang="en-US" altLang="zh-TW" sz="2000" dirty="0" smtClean="0">
                <a:solidFill>
                  <a:srgbClr val="7030A0"/>
                </a:solidFill>
                <a:latin typeface="華康龍門石碑" pitchFamily="65" charset="-120"/>
                <a:ea typeface="華康龍門石碑" pitchFamily="65" charset="-120"/>
              </a:rPr>
              <a:t>)</a:t>
            </a:r>
            <a:r>
              <a:rPr lang="zh-TW" altLang="en-US" sz="2000" dirty="0" smtClean="0">
                <a:solidFill>
                  <a:srgbClr val="7030A0"/>
                </a:solidFill>
                <a:latin typeface="華康龍門石碑" pitchFamily="65" charset="-120"/>
                <a:ea typeface="華康龍門石碑" pitchFamily="65" charset="-120"/>
              </a:rPr>
              <a:t>王</a:t>
            </a:r>
            <a:r>
              <a:rPr lang="zh-TW" altLang="en-US" sz="2000" dirty="0">
                <a:solidFill>
                  <a:srgbClr val="7030A0"/>
                </a:solidFill>
                <a:latin typeface="華康龍門石碑" pitchFamily="65" charset="-120"/>
                <a:ea typeface="華康龍門石碑" pitchFamily="65" charset="-120"/>
              </a:rPr>
              <a:t>品簡介</a:t>
            </a:r>
          </a:p>
          <a:p>
            <a:r>
              <a:rPr lang="zh-TW" altLang="en-US" sz="2000" dirty="0">
                <a:solidFill>
                  <a:srgbClr val="00B050"/>
                </a:solidFill>
                <a:latin typeface="華康龍門石碑" pitchFamily="65" charset="-120"/>
                <a:ea typeface="華康龍門石碑" pitchFamily="65" charset="-120"/>
              </a:rPr>
              <a:t>王品集團擁有優質的企業文化與連鎖餐飲管理制度，歡迎對餐飲服務業具熱忱的伙伴加入，與我們一起實現願景，成為全球最優質的連鎖餐飲集團。</a:t>
            </a:r>
          </a:p>
        </p:txBody>
      </p:sp>
      <p:sp>
        <p:nvSpPr>
          <p:cNvPr id="5" name="文字方塊 4"/>
          <p:cNvSpPr txBox="1"/>
          <p:nvPr/>
        </p:nvSpPr>
        <p:spPr>
          <a:xfrm>
            <a:off x="488132" y="3645024"/>
            <a:ext cx="7900292" cy="1631216"/>
          </a:xfrm>
          <a:prstGeom prst="rect">
            <a:avLst/>
          </a:prstGeom>
          <a:noFill/>
        </p:spPr>
        <p:txBody>
          <a:bodyPr wrap="square" rtlCol="0">
            <a:spAutoFit/>
          </a:bodyPr>
          <a:lstStyle/>
          <a:p>
            <a:r>
              <a:rPr lang="en-US" altLang="zh-TW" sz="2000" dirty="0" smtClean="0">
                <a:solidFill>
                  <a:srgbClr val="7030A0"/>
                </a:solidFill>
                <a:latin typeface="華康龍門石碑" pitchFamily="65" charset="-120"/>
                <a:ea typeface="華康龍門石碑" pitchFamily="65" charset="-120"/>
              </a:rPr>
              <a:t>(</a:t>
            </a:r>
            <a:r>
              <a:rPr lang="zh-TW" altLang="en-US" sz="2000" dirty="0" smtClean="0">
                <a:solidFill>
                  <a:srgbClr val="7030A0"/>
                </a:solidFill>
                <a:latin typeface="華康龍門石碑" pitchFamily="65" charset="-120"/>
                <a:ea typeface="華康龍門石碑" pitchFamily="65" charset="-120"/>
              </a:rPr>
              <a:t>二</a:t>
            </a:r>
            <a:r>
              <a:rPr lang="en-US" altLang="zh-TW" sz="2000" dirty="0" smtClean="0">
                <a:solidFill>
                  <a:srgbClr val="7030A0"/>
                </a:solidFill>
                <a:latin typeface="華康龍門石碑" pitchFamily="65" charset="-120"/>
                <a:ea typeface="華康龍門石碑" pitchFamily="65" charset="-120"/>
              </a:rPr>
              <a:t>)</a:t>
            </a:r>
            <a:r>
              <a:rPr lang="zh-TW" altLang="en-US" sz="2000" dirty="0" smtClean="0">
                <a:solidFill>
                  <a:srgbClr val="7030A0"/>
                </a:solidFill>
                <a:latin typeface="華康龍門石碑" pitchFamily="65" charset="-120"/>
                <a:ea typeface="華康龍門石碑" pitchFamily="65" charset="-120"/>
              </a:rPr>
              <a:t>成立</a:t>
            </a:r>
            <a:r>
              <a:rPr lang="zh-TW" altLang="en-US" sz="2000" dirty="0">
                <a:solidFill>
                  <a:srgbClr val="7030A0"/>
                </a:solidFill>
                <a:latin typeface="華康龍門石碑" pitchFamily="65" charset="-120"/>
                <a:ea typeface="華康龍門石碑" pitchFamily="65" charset="-120"/>
              </a:rPr>
              <a:t>沿革</a:t>
            </a:r>
          </a:p>
          <a:p>
            <a:r>
              <a:rPr lang="zh-TW" altLang="en-US" sz="2000" dirty="0">
                <a:solidFill>
                  <a:srgbClr val="00B050"/>
                </a:solidFill>
                <a:latin typeface="華康龍門石碑" pitchFamily="65" charset="-120"/>
                <a:ea typeface="華康龍門石碑" pitchFamily="65" charset="-120"/>
              </a:rPr>
              <a:t>王品餐飲股份有限公司</a:t>
            </a:r>
            <a:r>
              <a:rPr lang="en-US" altLang="zh-TW" sz="2000" dirty="0">
                <a:solidFill>
                  <a:srgbClr val="00B050"/>
                </a:solidFill>
                <a:latin typeface="華康龍門石碑" pitchFamily="65" charset="-120"/>
                <a:ea typeface="華康龍門石碑" pitchFamily="65" charset="-120"/>
              </a:rPr>
              <a:t>(2727.TW)</a:t>
            </a:r>
            <a:r>
              <a:rPr lang="zh-TW" altLang="en-US" sz="2000" dirty="0">
                <a:solidFill>
                  <a:srgbClr val="00B050"/>
                </a:solidFill>
                <a:latin typeface="華康龍門石碑" pitchFamily="65" charset="-120"/>
                <a:ea typeface="華康龍門石碑" pitchFamily="65" charset="-120"/>
              </a:rPr>
              <a:t>設立於</a:t>
            </a:r>
            <a:r>
              <a:rPr lang="en-US" altLang="zh-TW" sz="2000" dirty="0">
                <a:solidFill>
                  <a:srgbClr val="00B050"/>
                </a:solidFill>
                <a:latin typeface="華康龍門石碑" pitchFamily="65" charset="-120"/>
                <a:ea typeface="華康龍門石碑" pitchFamily="65" charset="-120"/>
              </a:rPr>
              <a:t>1993</a:t>
            </a:r>
            <a:r>
              <a:rPr lang="zh-TW" altLang="en-US" sz="2000" dirty="0">
                <a:solidFill>
                  <a:srgbClr val="00B050"/>
                </a:solidFill>
                <a:latin typeface="華康龍門石碑" pitchFamily="65" charset="-120"/>
                <a:ea typeface="華康龍門石碑" pitchFamily="65" charset="-120"/>
              </a:rPr>
              <a:t>年</a:t>
            </a:r>
            <a:r>
              <a:rPr lang="en-US" altLang="zh-TW" sz="2000" dirty="0">
                <a:solidFill>
                  <a:srgbClr val="00B050"/>
                </a:solidFill>
                <a:latin typeface="華康龍門石碑" pitchFamily="65" charset="-120"/>
                <a:ea typeface="華康龍門石碑" pitchFamily="65" charset="-120"/>
              </a:rPr>
              <a:t>12</a:t>
            </a:r>
            <a:r>
              <a:rPr lang="zh-TW" altLang="en-US" sz="2000" dirty="0">
                <a:solidFill>
                  <a:srgbClr val="00B050"/>
                </a:solidFill>
                <a:latin typeface="華康龍門石碑" pitchFamily="65" charset="-120"/>
                <a:ea typeface="華康龍門石碑" pitchFamily="65" charset="-120"/>
              </a:rPr>
              <a:t>月，總部位於台中市，公司起源於經營遊樂事業，於</a:t>
            </a:r>
            <a:r>
              <a:rPr lang="en-US" altLang="zh-TW" sz="2000" dirty="0">
                <a:solidFill>
                  <a:srgbClr val="00B050"/>
                </a:solidFill>
                <a:latin typeface="華康龍門石碑" pitchFamily="65" charset="-120"/>
                <a:ea typeface="華康龍門石碑" pitchFamily="65" charset="-120"/>
              </a:rPr>
              <a:t>1993</a:t>
            </a:r>
            <a:r>
              <a:rPr lang="zh-TW" altLang="en-US" sz="2000" dirty="0">
                <a:solidFill>
                  <a:srgbClr val="00B050"/>
                </a:solidFill>
                <a:latin typeface="華康龍門石碑" pitchFamily="65" charset="-120"/>
                <a:ea typeface="華康龍門石碑" pitchFamily="65" charset="-120"/>
              </a:rPr>
              <a:t>年轉型為連鎖餐飲集團，旗下擁有</a:t>
            </a:r>
            <a:r>
              <a:rPr lang="en-US" altLang="zh-TW" sz="2000" dirty="0">
                <a:solidFill>
                  <a:srgbClr val="00B050"/>
                </a:solidFill>
                <a:latin typeface="華康龍門石碑" pitchFamily="65" charset="-120"/>
                <a:ea typeface="華康龍門石碑" pitchFamily="65" charset="-120"/>
              </a:rPr>
              <a:t>13</a:t>
            </a:r>
            <a:r>
              <a:rPr lang="zh-TW" altLang="en-US" sz="2000" dirty="0">
                <a:solidFill>
                  <a:srgbClr val="00B050"/>
                </a:solidFill>
                <a:latin typeface="華康龍門石碑" pitchFamily="65" charset="-120"/>
                <a:ea typeface="華康龍門石碑" pitchFamily="65" charset="-120"/>
              </a:rPr>
              <a:t>個餐飲品牌。公司於</a:t>
            </a:r>
            <a:r>
              <a:rPr lang="en-US" altLang="zh-TW" sz="2000" dirty="0">
                <a:solidFill>
                  <a:srgbClr val="00B050"/>
                </a:solidFill>
                <a:latin typeface="華康龍門石碑" pitchFamily="65" charset="-120"/>
                <a:ea typeface="華康龍門石碑" pitchFamily="65" charset="-120"/>
              </a:rPr>
              <a:t>2011</a:t>
            </a:r>
            <a:r>
              <a:rPr lang="zh-TW" altLang="en-US" sz="2000" dirty="0">
                <a:solidFill>
                  <a:srgbClr val="00B050"/>
                </a:solidFill>
                <a:latin typeface="華康龍門石碑" pitchFamily="65" charset="-120"/>
                <a:ea typeface="華康龍門石碑" pitchFamily="65" charset="-120"/>
              </a:rPr>
              <a:t>年</a:t>
            </a:r>
            <a:r>
              <a:rPr lang="en-US" altLang="zh-TW" sz="2000" dirty="0">
                <a:solidFill>
                  <a:srgbClr val="00B050"/>
                </a:solidFill>
                <a:latin typeface="華康龍門石碑" pitchFamily="65" charset="-120"/>
                <a:ea typeface="華康龍門石碑" pitchFamily="65" charset="-120"/>
              </a:rPr>
              <a:t>4</a:t>
            </a:r>
            <a:r>
              <a:rPr lang="zh-TW" altLang="en-US" sz="2000" dirty="0">
                <a:solidFill>
                  <a:srgbClr val="00B050"/>
                </a:solidFill>
                <a:latin typeface="華康龍門石碑" pitchFamily="65" charset="-120"/>
                <a:ea typeface="華康龍門石碑" pitchFamily="65" charset="-120"/>
              </a:rPr>
              <a:t>月</a:t>
            </a:r>
            <a:r>
              <a:rPr lang="en-US" altLang="zh-TW" sz="2000" dirty="0">
                <a:solidFill>
                  <a:srgbClr val="00B050"/>
                </a:solidFill>
                <a:latin typeface="華康龍門石碑" pitchFamily="65" charset="-120"/>
                <a:ea typeface="華康龍門石碑" pitchFamily="65" charset="-120"/>
              </a:rPr>
              <a:t>29</a:t>
            </a:r>
            <a:r>
              <a:rPr lang="zh-TW" altLang="en-US" sz="2000" dirty="0">
                <a:solidFill>
                  <a:srgbClr val="00B050"/>
                </a:solidFill>
                <a:latin typeface="華康龍門石碑" pitchFamily="65" charset="-120"/>
                <a:ea typeface="華康龍門石碑" pitchFamily="65" charset="-120"/>
              </a:rPr>
              <a:t>日於興櫃市場掛牌交易；並於</a:t>
            </a:r>
            <a:r>
              <a:rPr lang="en-US" altLang="zh-TW" sz="2000" dirty="0">
                <a:solidFill>
                  <a:srgbClr val="00B050"/>
                </a:solidFill>
                <a:latin typeface="華康龍門石碑" pitchFamily="65" charset="-120"/>
                <a:ea typeface="華康龍門石碑" pitchFamily="65" charset="-120"/>
              </a:rPr>
              <a:t>2012</a:t>
            </a:r>
            <a:r>
              <a:rPr lang="zh-TW" altLang="en-US" sz="2000" dirty="0">
                <a:solidFill>
                  <a:srgbClr val="00B050"/>
                </a:solidFill>
                <a:latin typeface="華康龍門石碑" pitchFamily="65" charset="-120"/>
                <a:ea typeface="華康龍門石碑" pitchFamily="65" charset="-120"/>
              </a:rPr>
              <a:t>年</a:t>
            </a:r>
            <a:r>
              <a:rPr lang="en-US" altLang="zh-TW" sz="2000" dirty="0">
                <a:solidFill>
                  <a:srgbClr val="00B050"/>
                </a:solidFill>
                <a:latin typeface="華康龍門石碑" pitchFamily="65" charset="-120"/>
                <a:ea typeface="華康龍門石碑" pitchFamily="65" charset="-120"/>
              </a:rPr>
              <a:t>2</a:t>
            </a:r>
            <a:r>
              <a:rPr lang="zh-TW" altLang="en-US" sz="2000" dirty="0">
                <a:solidFill>
                  <a:srgbClr val="00B050"/>
                </a:solidFill>
                <a:latin typeface="華康龍門石碑" pitchFamily="65" charset="-120"/>
                <a:ea typeface="華康龍門石碑" pitchFamily="65" charset="-120"/>
              </a:rPr>
              <a:t>月轉掛牌上市。</a:t>
            </a:r>
          </a:p>
        </p:txBody>
      </p:sp>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sp>
        <p:nvSpPr>
          <p:cNvPr id="8" name="笑臉 7"/>
          <p:cNvSpPr/>
          <p:nvPr/>
        </p:nvSpPr>
        <p:spPr>
          <a:xfrm>
            <a:off x="6876256" y="476672"/>
            <a:ext cx="1512168" cy="1368152"/>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TW" altLang="en-US"/>
          </a:p>
        </p:txBody>
      </p:sp>
      <p:sp>
        <p:nvSpPr>
          <p:cNvPr id="10" name="笑臉 9"/>
          <p:cNvSpPr/>
          <p:nvPr/>
        </p:nvSpPr>
        <p:spPr>
          <a:xfrm>
            <a:off x="463247" y="429746"/>
            <a:ext cx="1512168" cy="1368152"/>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TW" altLang="en-US"/>
          </a:p>
        </p:txBody>
      </p:sp>
    </p:spTree>
    <p:extLst>
      <p:ext uri="{BB962C8B-B14F-4D97-AF65-F5344CB8AC3E}">
        <p14:creationId xmlns:p14="http://schemas.microsoft.com/office/powerpoint/2010/main" val="2043883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462120" y="1340768"/>
            <a:ext cx="8430360" cy="1631216"/>
          </a:xfrm>
          <a:prstGeom prst="rect">
            <a:avLst/>
          </a:prstGeom>
          <a:noFill/>
        </p:spPr>
        <p:txBody>
          <a:bodyPr wrap="square" rtlCol="0">
            <a:spAutoFit/>
          </a:bodyPr>
          <a:lstStyle/>
          <a:p>
            <a:r>
              <a:rPr lang="en-US" altLang="zh-TW" sz="2000" dirty="0">
                <a:solidFill>
                  <a:srgbClr val="00B0F0"/>
                </a:solidFill>
                <a:latin typeface="華康雅藝體W6" pitchFamily="81" charset="-120"/>
                <a:ea typeface="華康雅藝體W6" pitchFamily="81" charset="-120"/>
              </a:rPr>
              <a:t>1.</a:t>
            </a:r>
            <a:r>
              <a:rPr lang="zh-TW" altLang="en-US" sz="2000" dirty="0">
                <a:solidFill>
                  <a:srgbClr val="00B0F0"/>
                </a:solidFill>
                <a:latin typeface="華康雅藝體W6" pitchFamily="81" charset="-120"/>
                <a:ea typeface="華康雅藝體W6" pitchFamily="81" charset="-120"/>
              </a:rPr>
              <a:t>誠實</a:t>
            </a:r>
            <a:r>
              <a:rPr lang="en-US" altLang="zh-TW" sz="2000" dirty="0">
                <a:solidFill>
                  <a:srgbClr val="00B0F0"/>
                </a:solidFill>
                <a:latin typeface="華康雅藝體W6" pitchFamily="81" charset="-120"/>
                <a:ea typeface="華康雅藝體W6" pitchFamily="81" charset="-120"/>
              </a:rPr>
              <a:t>-</a:t>
            </a:r>
            <a:r>
              <a:rPr lang="zh-TW" altLang="en-US" sz="2000" dirty="0">
                <a:solidFill>
                  <a:srgbClr val="00B0F0"/>
                </a:solidFill>
                <a:latin typeface="華康雅藝體W6" pitchFamily="81" charset="-120"/>
                <a:ea typeface="華康雅藝體W6" pitchFamily="81" charset="-120"/>
              </a:rPr>
              <a:t>對人對事，以誠實為第一要務，既誠信又實在。</a:t>
            </a:r>
          </a:p>
          <a:p>
            <a:r>
              <a:rPr lang="en-US" altLang="zh-TW" sz="2000" dirty="0">
                <a:solidFill>
                  <a:srgbClr val="00B0F0"/>
                </a:solidFill>
                <a:latin typeface="華康雅藝體W6" pitchFamily="81" charset="-120"/>
                <a:ea typeface="華康雅藝體W6" pitchFamily="81" charset="-120"/>
              </a:rPr>
              <a:t>2.</a:t>
            </a:r>
            <a:r>
              <a:rPr lang="zh-TW" altLang="en-US" sz="2000" dirty="0">
                <a:solidFill>
                  <a:srgbClr val="00B0F0"/>
                </a:solidFill>
                <a:latin typeface="華康雅藝體W6" pitchFamily="81" charset="-120"/>
                <a:ea typeface="華康雅藝體W6" pitchFamily="81" charset="-120"/>
              </a:rPr>
              <a:t>群力</a:t>
            </a:r>
            <a:r>
              <a:rPr lang="en-US" altLang="zh-TW" sz="2000" dirty="0">
                <a:solidFill>
                  <a:srgbClr val="00B0F0"/>
                </a:solidFill>
                <a:latin typeface="華康雅藝體W6" pitchFamily="81" charset="-120"/>
                <a:ea typeface="華康雅藝體W6" pitchFamily="81" charset="-120"/>
              </a:rPr>
              <a:t>-</a:t>
            </a:r>
            <a:r>
              <a:rPr lang="zh-TW" altLang="en-US" sz="2000" dirty="0">
                <a:solidFill>
                  <a:srgbClr val="00B0F0"/>
                </a:solidFill>
                <a:latin typeface="華康雅藝體W6" pitchFamily="81" charset="-120"/>
                <a:ea typeface="華康雅藝體W6" pitchFamily="81" charset="-120"/>
              </a:rPr>
              <a:t>群策群力、團隊精神，每一個人的潛能更能發揮到極致。</a:t>
            </a:r>
          </a:p>
          <a:p>
            <a:r>
              <a:rPr lang="en-US" altLang="zh-TW" sz="2000" dirty="0">
                <a:solidFill>
                  <a:srgbClr val="00B0F0"/>
                </a:solidFill>
                <a:latin typeface="華康雅藝體W6" pitchFamily="81" charset="-120"/>
                <a:ea typeface="華康雅藝體W6" pitchFamily="81" charset="-120"/>
              </a:rPr>
              <a:t>3.</a:t>
            </a:r>
            <a:r>
              <a:rPr lang="zh-TW" altLang="en-US" sz="2000" dirty="0">
                <a:solidFill>
                  <a:srgbClr val="00B0F0"/>
                </a:solidFill>
                <a:latin typeface="華康雅藝體W6" pitchFamily="81" charset="-120"/>
                <a:ea typeface="華康雅藝體W6" pitchFamily="81" charset="-120"/>
              </a:rPr>
              <a:t>創新</a:t>
            </a:r>
            <a:r>
              <a:rPr lang="en-US" altLang="zh-TW" sz="2000" dirty="0">
                <a:solidFill>
                  <a:srgbClr val="00B0F0"/>
                </a:solidFill>
                <a:latin typeface="華康雅藝體W6" pitchFamily="81" charset="-120"/>
                <a:ea typeface="華康雅藝體W6" pitchFamily="81" charset="-120"/>
              </a:rPr>
              <a:t>-</a:t>
            </a:r>
            <a:r>
              <a:rPr lang="zh-TW" altLang="en-US" sz="2000" dirty="0">
                <a:solidFill>
                  <a:srgbClr val="00B0F0"/>
                </a:solidFill>
                <a:latin typeface="華康雅藝體W6" pitchFamily="81" charset="-120"/>
                <a:ea typeface="華康雅藝體W6" pitchFamily="81" charset="-120"/>
              </a:rPr>
              <a:t>創意</a:t>
            </a:r>
            <a:r>
              <a:rPr lang="zh-TW" altLang="en-US" dirty="0">
                <a:solidFill>
                  <a:srgbClr val="00B0F0"/>
                </a:solidFill>
                <a:latin typeface="華康雅藝體W6" pitchFamily="81" charset="-120"/>
                <a:ea typeface="華康雅藝體W6" pitchFamily="81" charset="-120"/>
              </a:rPr>
              <a:t>無限</a:t>
            </a:r>
            <a:r>
              <a:rPr lang="zh-TW" altLang="en-US" sz="2000" dirty="0">
                <a:solidFill>
                  <a:srgbClr val="00B0F0"/>
                </a:solidFill>
                <a:latin typeface="華康雅藝體W6" pitchFamily="81" charset="-120"/>
                <a:ea typeface="華康雅藝體W6" pitchFamily="81" charset="-120"/>
              </a:rPr>
              <a:t>、行事成熟而不守舊。</a:t>
            </a:r>
          </a:p>
          <a:p>
            <a:r>
              <a:rPr lang="en-US" altLang="zh-TW" sz="2000" dirty="0">
                <a:solidFill>
                  <a:srgbClr val="00B0F0"/>
                </a:solidFill>
                <a:latin typeface="華康雅藝體W6" pitchFamily="81" charset="-120"/>
                <a:ea typeface="華康雅藝體W6" pitchFamily="81" charset="-120"/>
              </a:rPr>
              <a:t>4.</a:t>
            </a:r>
            <a:r>
              <a:rPr lang="zh-TW" altLang="en-US" sz="2000" dirty="0">
                <a:solidFill>
                  <a:srgbClr val="00B0F0"/>
                </a:solidFill>
                <a:latin typeface="華康雅藝體W6" pitchFamily="81" charset="-120"/>
                <a:ea typeface="華康雅藝體W6" pitchFamily="81" charset="-120"/>
              </a:rPr>
              <a:t>滿意</a:t>
            </a:r>
            <a:r>
              <a:rPr lang="en-US" altLang="zh-TW" sz="2000" dirty="0">
                <a:solidFill>
                  <a:srgbClr val="00B0F0"/>
                </a:solidFill>
                <a:latin typeface="華康雅藝體W6" pitchFamily="81" charset="-120"/>
                <a:ea typeface="華康雅藝體W6" pitchFamily="81" charset="-120"/>
              </a:rPr>
              <a:t>-</a:t>
            </a:r>
            <a:r>
              <a:rPr lang="zh-TW" altLang="en-US" sz="2000" dirty="0">
                <a:solidFill>
                  <a:srgbClr val="00B0F0"/>
                </a:solidFill>
                <a:latin typeface="華康雅藝體W6" pitchFamily="81" charset="-120"/>
                <a:ea typeface="華康雅藝體W6" pitchFamily="81" charset="-120"/>
              </a:rPr>
              <a:t>凡事要讓周圍所有的人都滿意，但此非自滿，而是自謙。</a:t>
            </a:r>
          </a:p>
          <a:p>
            <a:endParaRPr lang="zh-TW" altLang="en-US" sz="2000" dirty="0">
              <a:solidFill>
                <a:srgbClr val="00B0F0"/>
              </a:solidFill>
              <a:latin typeface="華康雅藝體W6" pitchFamily="81" charset="-120"/>
              <a:ea typeface="華康雅藝體W6" pitchFamily="81" charset="-120"/>
            </a:endParaRPr>
          </a:p>
        </p:txBody>
      </p:sp>
      <p:sp>
        <p:nvSpPr>
          <p:cNvPr id="5" name="文字方塊 4"/>
          <p:cNvSpPr txBox="1"/>
          <p:nvPr/>
        </p:nvSpPr>
        <p:spPr>
          <a:xfrm>
            <a:off x="1547664" y="332656"/>
            <a:ext cx="5616624" cy="861774"/>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zh-TW" altLang="en-US" sz="5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經營理念和特色</a:t>
            </a:r>
            <a:endParaRPr lang="zh-TW" altLang="en-US" sz="5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文字方塊 5"/>
          <p:cNvSpPr txBox="1"/>
          <p:nvPr/>
        </p:nvSpPr>
        <p:spPr>
          <a:xfrm>
            <a:off x="462120" y="2708920"/>
            <a:ext cx="8142327" cy="3139321"/>
          </a:xfrm>
          <a:prstGeom prst="rect">
            <a:avLst/>
          </a:prstGeom>
          <a:noFill/>
        </p:spPr>
        <p:txBody>
          <a:bodyPr wrap="square" rtlCol="0">
            <a:spAutoFit/>
          </a:bodyPr>
          <a:lstStyle/>
          <a:p>
            <a:r>
              <a:rPr lang="en-US" altLang="zh-TW" dirty="0">
                <a:solidFill>
                  <a:srgbClr val="7030A0"/>
                </a:solidFill>
                <a:latin typeface="華康雅藝體W6" pitchFamily="81" charset="-120"/>
                <a:ea typeface="華康雅藝體W6" pitchFamily="81" charset="-120"/>
              </a:rPr>
              <a:t>1.</a:t>
            </a:r>
            <a:r>
              <a:rPr lang="zh-TW" altLang="en-US" dirty="0">
                <a:solidFill>
                  <a:srgbClr val="7030A0"/>
                </a:solidFill>
                <a:latin typeface="華康雅藝體W6" pitchFamily="81" charset="-120"/>
                <a:ea typeface="華康雅藝體W6" pitchFamily="81" charset="-120"/>
              </a:rPr>
              <a:t>品質：</a:t>
            </a:r>
            <a:r>
              <a:rPr lang="zh-TW" altLang="en-US" dirty="0">
                <a:solidFill>
                  <a:srgbClr val="00B050"/>
                </a:solidFill>
                <a:latin typeface="華康雅藝體W6" pitchFamily="81" charset="-120"/>
                <a:ea typeface="華康雅藝體W6" pitchFamily="81" charset="-120"/>
              </a:rPr>
              <a:t>一頭牛僅供６客王品牛排：僅供６客／只取最精華的第６～８對肋骨。高溫保鮮／以高溫瓷盤盛裝以確保王品牛排的香嫩。即使是附餐仍要求完美演出：蔬菜沙拉的蔬菜皆為筆直的１６</a:t>
            </a:r>
            <a:r>
              <a:rPr lang="en-US" altLang="zh-TW" dirty="0">
                <a:solidFill>
                  <a:srgbClr val="00B050"/>
                </a:solidFill>
                <a:latin typeface="華康雅藝體W6" pitchFamily="81" charset="-120"/>
                <a:ea typeface="華康雅藝體W6" pitchFamily="81" charset="-120"/>
              </a:rPr>
              <a:t>cm</a:t>
            </a:r>
            <a:r>
              <a:rPr lang="zh-TW" altLang="en-US" dirty="0">
                <a:solidFill>
                  <a:srgbClr val="00B050"/>
                </a:solidFill>
                <a:latin typeface="華康雅藝體W6" pitchFamily="81" charset="-120"/>
                <a:ea typeface="華康雅藝體W6" pitchFamily="81" charset="-120"/>
              </a:rPr>
              <a:t>。</a:t>
            </a:r>
          </a:p>
          <a:p>
            <a:r>
              <a:rPr lang="en-US" altLang="zh-TW" dirty="0">
                <a:solidFill>
                  <a:srgbClr val="7030A0"/>
                </a:solidFill>
                <a:latin typeface="華康雅藝體W6" pitchFamily="81" charset="-120"/>
                <a:ea typeface="華康雅藝體W6" pitchFamily="81" charset="-120"/>
              </a:rPr>
              <a:t>2.</a:t>
            </a:r>
            <a:r>
              <a:rPr lang="zh-TW" altLang="en-US" dirty="0">
                <a:solidFill>
                  <a:srgbClr val="7030A0"/>
                </a:solidFill>
                <a:latin typeface="華康雅藝體W6" pitchFamily="81" charset="-120"/>
                <a:ea typeface="華康雅藝體W6" pitchFamily="81" charset="-120"/>
              </a:rPr>
              <a:t>服務：</a:t>
            </a:r>
            <a:r>
              <a:rPr lang="zh-TW" altLang="en-US" dirty="0">
                <a:solidFill>
                  <a:srgbClr val="00B050"/>
                </a:solidFill>
                <a:latin typeface="華康雅藝體W6" pitchFamily="81" charset="-120"/>
                <a:ea typeface="華康雅藝體W6" pitchFamily="81" charset="-120"/>
              </a:rPr>
              <a:t>獨享切牛排與餐點介紹的服務。贈送「品味生活王品有約」一冊。免費停車服務。重視顧客用餐感受，以「顧客滿意度分析」作為店舖管理改善的指標。 </a:t>
            </a:r>
          </a:p>
          <a:p>
            <a:r>
              <a:rPr lang="en-US" altLang="zh-TW" dirty="0">
                <a:solidFill>
                  <a:srgbClr val="7030A0"/>
                </a:solidFill>
                <a:latin typeface="華康雅藝體W6" pitchFamily="81" charset="-120"/>
                <a:ea typeface="華康雅藝體W6" pitchFamily="81" charset="-120"/>
              </a:rPr>
              <a:t>3.</a:t>
            </a:r>
            <a:r>
              <a:rPr lang="zh-TW" altLang="en-US" dirty="0">
                <a:solidFill>
                  <a:srgbClr val="7030A0"/>
                </a:solidFill>
                <a:latin typeface="華康雅藝體W6" pitchFamily="81" charset="-120"/>
                <a:ea typeface="華康雅藝體W6" pitchFamily="81" charset="-120"/>
              </a:rPr>
              <a:t>安心：</a:t>
            </a:r>
            <a:r>
              <a:rPr lang="zh-TW" altLang="en-US" dirty="0">
                <a:solidFill>
                  <a:srgbClr val="00B050"/>
                </a:solidFill>
                <a:latin typeface="華康雅藝體W6" pitchFamily="81" charset="-120"/>
                <a:ea typeface="華康雅藝體W6" pitchFamily="81" charset="-120"/>
              </a:rPr>
              <a:t>每月最後一週的星期六為「消防日」做全體消防演習。通過安全措施檢核標準、建立「店舖安全手冊」</a:t>
            </a:r>
            <a:r>
              <a:rPr lang="zh-TW" altLang="en-US" dirty="0" smtClean="0">
                <a:solidFill>
                  <a:srgbClr val="00B050"/>
                </a:solidFill>
                <a:latin typeface="華康雅藝體W6" pitchFamily="81" charset="-120"/>
                <a:ea typeface="華康雅藝體W6" pitchFamily="81" charset="-120"/>
              </a:rPr>
              <a:t>。</a:t>
            </a:r>
            <a:r>
              <a:rPr lang="zh-TW" altLang="en-US" dirty="0">
                <a:solidFill>
                  <a:srgbClr val="00B050"/>
                </a:solidFill>
                <a:latin typeface="華康雅藝體W6" pitchFamily="81" charset="-120"/>
                <a:ea typeface="華康雅藝體W6" pitchFamily="81" charset="-120"/>
              </a:rPr>
              <a:t>採用國家合格</a:t>
            </a:r>
            <a:r>
              <a:rPr lang="zh-TW" altLang="en-US" dirty="0" smtClean="0">
                <a:solidFill>
                  <a:srgbClr val="00B050"/>
                </a:solidFill>
                <a:latin typeface="華康雅藝體W6" pitchFamily="81" charset="-120"/>
                <a:ea typeface="華康雅藝體W6" pitchFamily="81" charset="-120"/>
              </a:rPr>
              <a:t>防</a:t>
            </a:r>
            <a:r>
              <a:rPr lang="zh-TW" altLang="en-US" dirty="0">
                <a:solidFill>
                  <a:srgbClr val="00B050"/>
                </a:solidFill>
                <a:latin typeface="華康雅藝體W6" pitchFamily="81" charset="-120"/>
                <a:ea typeface="華康雅藝體W6" pitchFamily="81" charset="-120"/>
              </a:rPr>
              <a:t>火建材；及普通玻璃，緊急時方便顧客擊破。 </a:t>
            </a:r>
            <a:endParaRPr lang="en-US" altLang="zh-TW" dirty="0" smtClean="0">
              <a:solidFill>
                <a:srgbClr val="00B050"/>
              </a:solidFill>
              <a:latin typeface="華康雅藝體W6" pitchFamily="81" charset="-120"/>
              <a:ea typeface="華康雅藝體W6" pitchFamily="81" charset="-120"/>
            </a:endParaRPr>
          </a:p>
          <a:p>
            <a:r>
              <a:rPr lang="zh-TW" altLang="en-US" dirty="0" smtClean="0">
                <a:solidFill>
                  <a:srgbClr val="7030A0"/>
                </a:solidFill>
                <a:latin typeface="華康雅藝體W6" pitchFamily="81" charset="-120"/>
                <a:ea typeface="華康雅藝體W6" pitchFamily="81" charset="-120"/>
              </a:rPr>
              <a:t>４</a:t>
            </a:r>
            <a:r>
              <a:rPr lang="en-US" altLang="zh-TW" dirty="0" smtClean="0">
                <a:solidFill>
                  <a:srgbClr val="7030A0"/>
                </a:solidFill>
                <a:latin typeface="華康雅藝體W6" pitchFamily="81" charset="-120"/>
                <a:ea typeface="華康雅藝體W6" pitchFamily="81" charset="-120"/>
              </a:rPr>
              <a:t>.</a:t>
            </a:r>
            <a:r>
              <a:rPr lang="zh-TW" altLang="en-US" dirty="0">
                <a:solidFill>
                  <a:srgbClr val="7030A0"/>
                </a:solidFill>
                <a:latin typeface="華康雅藝體W6" pitchFamily="81" charset="-120"/>
                <a:ea typeface="華康雅藝體W6" pitchFamily="81" charset="-120"/>
              </a:rPr>
              <a:t>訓練：</a:t>
            </a:r>
            <a:r>
              <a:rPr lang="zh-TW" altLang="en-US" dirty="0">
                <a:solidFill>
                  <a:srgbClr val="00B050"/>
                </a:solidFill>
                <a:latin typeface="華康雅藝體W6" pitchFamily="81" charset="-120"/>
                <a:ea typeface="華康雅藝體W6" pitchFamily="81" charset="-120"/>
              </a:rPr>
              <a:t>首推連鎖餐廳經營法寶 ─ 從文化核心出發的</a:t>
            </a:r>
            <a:r>
              <a:rPr lang="en-US" altLang="zh-TW" dirty="0">
                <a:solidFill>
                  <a:srgbClr val="00B050"/>
                </a:solidFill>
                <a:latin typeface="華康雅藝體W6" pitchFamily="81" charset="-120"/>
                <a:ea typeface="華康雅藝體W6" pitchFamily="81" charset="-120"/>
              </a:rPr>
              <a:t>〝</a:t>
            </a:r>
            <a:r>
              <a:rPr lang="zh-TW" altLang="en-US" dirty="0">
                <a:solidFill>
                  <a:srgbClr val="00B050"/>
                </a:solidFill>
                <a:latin typeface="華康雅藝體W6" pitchFamily="81" charset="-120"/>
                <a:ea typeface="華康雅藝體W6" pitchFamily="81" charset="-120"/>
              </a:rPr>
              <a:t>連鎖七策</a:t>
            </a:r>
            <a:r>
              <a:rPr lang="en-US" altLang="zh-TW" dirty="0">
                <a:solidFill>
                  <a:srgbClr val="00B050"/>
                </a:solidFill>
                <a:latin typeface="華康雅藝體W6" pitchFamily="81" charset="-120"/>
                <a:ea typeface="華康雅藝體W6" pitchFamily="81" charset="-120"/>
              </a:rPr>
              <a:t>〞</a:t>
            </a:r>
            <a:r>
              <a:rPr lang="zh-TW" altLang="en-US" dirty="0">
                <a:solidFill>
                  <a:srgbClr val="00B050"/>
                </a:solidFill>
                <a:latin typeface="華康雅藝體W6" pitchFamily="81" charset="-120"/>
                <a:ea typeface="華康雅藝體W6" pitchFamily="81" charset="-120"/>
              </a:rPr>
              <a:t>。為同仁規劃完整的職涯訓練─設計</a:t>
            </a:r>
            <a:r>
              <a:rPr lang="en-US" altLang="zh-TW" dirty="0">
                <a:solidFill>
                  <a:srgbClr val="00B050"/>
                </a:solidFill>
                <a:latin typeface="華康雅藝體W6" pitchFamily="81" charset="-120"/>
                <a:ea typeface="華康雅藝體W6" pitchFamily="81" charset="-120"/>
              </a:rPr>
              <a:t>206</a:t>
            </a:r>
            <a:r>
              <a:rPr lang="zh-TW" altLang="en-US" dirty="0">
                <a:solidFill>
                  <a:srgbClr val="00B050"/>
                </a:solidFill>
                <a:latin typeface="華康雅藝體W6" pitchFamily="81" charset="-120"/>
                <a:ea typeface="華康雅藝體W6" pitchFamily="81" charset="-120"/>
              </a:rPr>
              <a:t>個教育學分。 </a:t>
            </a:r>
          </a:p>
        </p:txBody>
      </p:sp>
      <p:pic>
        <p:nvPicPr>
          <p:cNvPr id="7" name="圖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sp>
        <p:nvSpPr>
          <p:cNvPr id="8" name="心形 7"/>
          <p:cNvSpPr/>
          <p:nvPr/>
        </p:nvSpPr>
        <p:spPr>
          <a:xfrm>
            <a:off x="6156176" y="5733257"/>
            <a:ext cx="1296144" cy="98947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599547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002726"/>
            <a:ext cx="2655000" cy="720000"/>
          </a:xfrm>
          <a:prstGeom prst="rect">
            <a:avLst/>
          </a:prstGeom>
        </p:spPr>
      </p:pic>
      <p:graphicFrame>
        <p:nvGraphicFramePr>
          <p:cNvPr id="2" name="資料庫圖表 1"/>
          <p:cNvGraphicFramePr/>
          <p:nvPr>
            <p:extLst>
              <p:ext uri="{D42A27DB-BD31-4B8C-83A1-F6EECF244321}">
                <p14:modId xmlns:p14="http://schemas.microsoft.com/office/powerpoint/2010/main" val="1972749608"/>
              </p:ext>
            </p:extLst>
          </p:nvPr>
        </p:nvGraphicFramePr>
        <p:xfrm>
          <a:off x="323528" y="116632"/>
          <a:ext cx="8424936" cy="6552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文字方塊 2"/>
          <p:cNvSpPr txBox="1"/>
          <p:nvPr/>
        </p:nvSpPr>
        <p:spPr>
          <a:xfrm>
            <a:off x="3670988" y="3140968"/>
            <a:ext cx="1996788" cy="707886"/>
          </a:xfrm>
          <a:prstGeom prst="rect">
            <a:avLst/>
          </a:prstGeom>
          <a:solidFill>
            <a:srgbClr val="00B050"/>
          </a:solidFill>
        </p:spPr>
        <p:txBody>
          <a:bodyPr wrap="square" rtlCol="0">
            <a:spAutoFit/>
          </a:bodyPr>
          <a:lstStyle/>
          <a:p>
            <a:r>
              <a:rPr lang="en-US" altLang="zh-TW" sz="4000" b="1" dirty="0" smtClean="0"/>
              <a:t>4P</a:t>
            </a:r>
            <a:r>
              <a:rPr lang="zh-TW" altLang="en-US" sz="4000" b="1" dirty="0" smtClean="0"/>
              <a:t>分析</a:t>
            </a:r>
            <a:endParaRPr lang="zh-TW" altLang="en-US" sz="4000" b="1" dirty="0"/>
          </a:p>
        </p:txBody>
      </p:sp>
    </p:spTree>
    <p:extLst>
      <p:ext uri="{BB962C8B-B14F-4D97-AF65-F5344CB8AC3E}">
        <p14:creationId xmlns:p14="http://schemas.microsoft.com/office/powerpoint/2010/main" val="3734030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218</TotalTime>
  <Words>1429</Words>
  <Application>Microsoft Office PowerPoint</Application>
  <PresentationFormat>如螢幕大小 (4:3)</PresentationFormat>
  <Paragraphs>327</Paragraphs>
  <Slides>15</Slides>
  <Notes>1</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壁窗</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sansin</dc:creator>
  <cp:lastModifiedBy>sansin</cp:lastModifiedBy>
  <cp:revision>28</cp:revision>
  <dcterms:created xsi:type="dcterms:W3CDTF">2015-03-24T02:49:51Z</dcterms:created>
  <dcterms:modified xsi:type="dcterms:W3CDTF">2015-04-28T03:26:20Z</dcterms:modified>
</cp:coreProperties>
</file>