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72BE"/>
    <a:srgbClr val="9E3E08"/>
    <a:srgbClr val="47E788"/>
    <a:srgbClr val="30676A"/>
    <a:srgbClr val="D856BC"/>
    <a:srgbClr val="5D9AD1"/>
    <a:srgbClr val="FF0000"/>
    <a:srgbClr val="FF5050"/>
    <a:srgbClr val="415165"/>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佈景主題樣式 2 - 輔色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3" d="100"/>
          <a:sy n="93" d="100"/>
        </p:scale>
        <p:origin x="-912"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9354D9-4B49-4FF1-9ACF-D060776BB1D0}" type="doc">
      <dgm:prSet loTypeId="urn:microsoft.com/office/officeart/2005/8/layout/matrix2" loCatId="matrix" qsTypeId="urn:microsoft.com/office/officeart/2005/8/quickstyle/simple1" qsCatId="simple" csTypeId="urn:microsoft.com/office/officeart/2005/8/colors/colorful5" csCatId="colorful" phldr="1"/>
      <dgm:spPr/>
      <dgm:t>
        <a:bodyPr/>
        <a:lstStyle/>
        <a:p>
          <a:endParaRPr lang="zh-TW" altLang="en-US"/>
        </a:p>
      </dgm:t>
    </dgm:pt>
    <dgm:pt modelId="{A2CE6CBB-E968-4D49-B4D0-6471121D4AB7}">
      <dgm:prSet phldrT="[文字]" custT="1"/>
      <dgm:spPr/>
      <dgm:t>
        <a:bodyPr/>
        <a:lstStyle/>
        <a:p>
          <a:r>
            <a:rPr lang="zh-TW" altLang="en-US" sz="2000" dirty="0" smtClean="0">
              <a:solidFill>
                <a:schemeClr val="accent1">
                  <a:lumMod val="50000"/>
                </a:schemeClr>
              </a:solidFill>
              <a:latin typeface="華康粗黑體" pitchFamily="49" charset="-120"/>
              <a:ea typeface="華康粗黑體" pitchFamily="49" charset="-120"/>
            </a:rPr>
            <a:t>了解星巴克的經營理念與行銷策略</a:t>
          </a:r>
          <a:r>
            <a:rPr lang="en-US" altLang="en-US" sz="2000" dirty="0" smtClean="0">
              <a:solidFill>
                <a:schemeClr val="accent1">
                  <a:lumMod val="50000"/>
                </a:schemeClr>
              </a:solidFill>
              <a:latin typeface="華康粗黑體" pitchFamily="49" charset="-120"/>
              <a:ea typeface="華康粗黑體" pitchFamily="49" charset="-120"/>
            </a:rPr>
            <a:t>(4P</a:t>
          </a:r>
          <a:r>
            <a:rPr lang="zh-TW" altLang="en-US" sz="2000" dirty="0" smtClean="0">
              <a:solidFill>
                <a:schemeClr val="accent1">
                  <a:lumMod val="50000"/>
                </a:schemeClr>
              </a:solidFill>
              <a:latin typeface="華康粗黑體" pitchFamily="49" charset="-120"/>
              <a:ea typeface="華康粗黑體" pitchFamily="49" charset="-120"/>
            </a:rPr>
            <a:t>分析</a:t>
          </a:r>
          <a:r>
            <a:rPr lang="en-US" altLang="en-US" sz="2000" dirty="0" smtClean="0">
              <a:solidFill>
                <a:schemeClr val="accent1">
                  <a:lumMod val="50000"/>
                </a:schemeClr>
              </a:solidFill>
              <a:latin typeface="華康粗黑體" pitchFamily="49" charset="-120"/>
              <a:ea typeface="華康粗黑體" pitchFamily="49" charset="-120"/>
            </a:rPr>
            <a:t>)</a:t>
          </a:r>
          <a:endParaRPr lang="zh-TW" altLang="en-US" sz="2000" dirty="0">
            <a:solidFill>
              <a:schemeClr val="accent1">
                <a:lumMod val="50000"/>
              </a:schemeClr>
            </a:solidFill>
            <a:latin typeface="華康粗黑體" pitchFamily="49" charset="-120"/>
            <a:ea typeface="華康粗黑體" pitchFamily="49" charset="-120"/>
          </a:endParaRPr>
        </a:p>
      </dgm:t>
    </dgm:pt>
    <dgm:pt modelId="{02A9CA20-901C-4DCF-BE06-46E6107CE44A}" type="parTrans" cxnId="{8BEC53AB-047F-4130-A49E-AAF96B18418E}">
      <dgm:prSet/>
      <dgm:spPr/>
      <dgm:t>
        <a:bodyPr/>
        <a:lstStyle/>
        <a:p>
          <a:endParaRPr lang="zh-TW" altLang="en-US"/>
        </a:p>
      </dgm:t>
    </dgm:pt>
    <dgm:pt modelId="{21178E48-A6BA-448A-86B4-C8EB8A4C674C}" type="sibTrans" cxnId="{8BEC53AB-047F-4130-A49E-AAF96B18418E}">
      <dgm:prSet/>
      <dgm:spPr/>
      <dgm:t>
        <a:bodyPr/>
        <a:lstStyle/>
        <a:p>
          <a:endParaRPr lang="zh-TW" altLang="en-US"/>
        </a:p>
      </dgm:t>
    </dgm:pt>
    <dgm:pt modelId="{FE6CD2FA-4B22-495C-91F5-2890CA9BA877}">
      <dgm:prSet phldrT="[文字]" custT="1"/>
      <dgm:spPr/>
      <dgm:t>
        <a:bodyPr/>
        <a:lstStyle/>
        <a:p>
          <a:r>
            <a:rPr lang="zh-TW" altLang="en-US" sz="2000" dirty="0" smtClean="0">
              <a:solidFill>
                <a:schemeClr val="accent1">
                  <a:lumMod val="50000"/>
                </a:schemeClr>
              </a:solidFill>
              <a:latin typeface="華康粗黑體" pitchFamily="49" charset="-120"/>
              <a:ea typeface="華康粗黑體" pitchFamily="49" charset="-120"/>
            </a:rPr>
            <a:t>「星巴克」的</a:t>
          </a:r>
          <a:r>
            <a:rPr lang="en-US" altLang="en-US" sz="2000" dirty="0" smtClean="0">
              <a:solidFill>
                <a:schemeClr val="accent1">
                  <a:lumMod val="50000"/>
                </a:schemeClr>
              </a:solidFill>
              <a:latin typeface="華康粗黑體" pitchFamily="49" charset="-120"/>
              <a:ea typeface="華康粗黑體" pitchFamily="49" charset="-120"/>
            </a:rPr>
            <a:t>SWOT</a:t>
          </a:r>
          <a:r>
            <a:rPr lang="zh-TW" altLang="en-US" sz="2000" dirty="0" smtClean="0">
              <a:solidFill>
                <a:schemeClr val="accent1">
                  <a:lumMod val="50000"/>
                </a:schemeClr>
              </a:solidFill>
              <a:latin typeface="華康粗黑體" pitchFamily="49" charset="-120"/>
              <a:ea typeface="華康粗黑體" pitchFamily="49" charset="-120"/>
            </a:rPr>
            <a:t>分析</a:t>
          </a:r>
          <a:endParaRPr lang="zh-TW" altLang="en-US" sz="2000" dirty="0">
            <a:solidFill>
              <a:schemeClr val="accent1">
                <a:lumMod val="50000"/>
              </a:schemeClr>
            </a:solidFill>
            <a:latin typeface="華康粗黑體" pitchFamily="49" charset="-120"/>
            <a:ea typeface="華康粗黑體" pitchFamily="49" charset="-120"/>
          </a:endParaRPr>
        </a:p>
      </dgm:t>
    </dgm:pt>
    <dgm:pt modelId="{CA60E047-B6A3-490D-8422-8F7A75C7AFD5}" type="parTrans" cxnId="{D295381F-18C2-4A80-A2DA-92072A5D0924}">
      <dgm:prSet/>
      <dgm:spPr/>
      <dgm:t>
        <a:bodyPr/>
        <a:lstStyle/>
        <a:p>
          <a:endParaRPr lang="zh-TW" altLang="en-US"/>
        </a:p>
      </dgm:t>
    </dgm:pt>
    <dgm:pt modelId="{4D4C56B0-793E-4AC7-92FA-D5AF5817B687}" type="sibTrans" cxnId="{D295381F-18C2-4A80-A2DA-92072A5D0924}">
      <dgm:prSet/>
      <dgm:spPr/>
      <dgm:t>
        <a:bodyPr/>
        <a:lstStyle/>
        <a:p>
          <a:endParaRPr lang="zh-TW" altLang="en-US"/>
        </a:p>
      </dgm:t>
    </dgm:pt>
    <dgm:pt modelId="{48985B05-365A-4875-8CC3-FB40C1101F5F}">
      <dgm:prSet phldrT="[文字]" custT="1"/>
      <dgm:spPr/>
      <dgm:t>
        <a:bodyPr/>
        <a:lstStyle/>
        <a:p>
          <a:r>
            <a:rPr lang="zh-TW" altLang="en-US" sz="2000" dirty="0" smtClean="0">
              <a:solidFill>
                <a:schemeClr val="accent1">
                  <a:lumMod val="50000"/>
                </a:schemeClr>
              </a:solidFill>
              <a:latin typeface="華康粗黑體" pitchFamily="49" charset="-120"/>
              <a:ea typeface="華康粗黑體" pitchFamily="49" charset="-120"/>
            </a:rPr>
            <a:t>其他商家推出現磨咖啡後是否影響星巴克在消費者心中地位</a:t>
          </a:r>
          <a:endParaRPr lang="zh-TW" altLang="en-US" sz="2000" dirty="0">
            <a:solidFill>
              <a:schemeClr val="accent1">
                <a:lumMod val="50000"/>
              </a:schemeClr>
            </a:solidFill>
            <a:latin typeface="華康粗黑體" pitchFamily="49" charset="-120"/>
            <a:ea typeface="華康粗黑體" pitchFamily="49" charset="-120"/>
          </a:endParaRPr>
        </a:p>
      </dgm:t>
    </dgm:pt>
    <dgm:pt modelId="{236EF361-79C1-4FD9-80E5-F279BC03F67F}" type="parTrans" cxnId="{BE7893F6-B498-4D50-8486-48186A355382}">
      <dgm:prSet/>
      <dgm:spPr/>
      <dgm:t>
        <a:bodyPr/>
        <a:lstStyle/>
        <a:p>
          <a:endParaRPr lang="zh-TW" altLang="en-US"/>
        </a:p>
      </dgm:t>
    </dgm:pt>
    <dgm:pt modelId="{72D8D302-53E8-489D-8247-82AAA5BEB54F}" type="sibTrans" cxnId="{BE7893F6-B498-4D50-8486-48186A355382}">
      <dgm:prSet/>
      <dgm:spPr/>
      <dgm:t>
        <a:bodyPr/>
        <a:lstStyle/>
        <a:p>
          <a:endParaRPr lang="zh-TW" altLang="en-US"/>
        </a:p>
      </dgm:t>
    </dgm:pt>
    <dgm:pt modelId="{961703C4-4F46-4591-B16C-B810C7F15744}">
      <dgm:prSet phldrT="[文字]" custT="1"/>
      <dgm:spPr/>
      <dgm:t>
        <a:bodyPr/>
        <a:lstStyle/>
        <a:p>
          <a:r>
            <a:rPr lang="zh-TW" altLang="en-US" sz="2000" dirty="0" smtClean="0">
              <a:solidFill>
                <a:schemeClr val="accent1">
                  <a:lumMod val="50000"/>
                </a:schemeClr>
              </a:solidFill>
              <a:latin typeface="華康粗黑體" pitchFamily="49" charset="-120"/>
              <a:ea typeface="華康粗黑體" pitchFamily="49" charset="-120"/>
            </a:rPr>
            <a:t>消費者對星巴克服務品質的滿意度</a:t>
          </a:r>
          <a:endParaRPr lang="zh-TW" altLang="en-US" sz="2000" dirty="0">
            <a:solidFill>
              <a:schemeClr val="accent1">
                <a:lumMod val="50000"/>
              </a:schemeClr>
            </a:solidFill>
            <a:latin typeface="華康粗黑體" pitchFamily="49" charset="-120"/>
            <a:ea typeface="華康粗黑體" pitchFamily="49" charset="-120"/>
          </a:endParaRPr>
        </a:p>
      </dgm:t>
    </dgm:pt>
    <dgm:pt modelId="{B32705F6-FF4F-4633-9D0E-4B2B434CFC06}" type="parTrans" cxnId="{9DDFCF2A-8277-4D75-8CF2-8239FAB93B41}">
      <dgm:prSet/>
      <dgm:spPr/>
      <dgm:t>
        <a:bodyPr/>
        <a:lstStyle/>
        <a:p>
          <a:endParaRPr lang="zh-TW" altLang="en-US"/>
        </a:p>
      </dgm:t>
    </dgm:pt>
    <dgm:pt modelId="{37771FD9-DC9A-4C2D-94A3-CA67D7DB9B65}" type="sibTrans" cxnId="{9DDFCF2A-8277-4D75-8CF2-8239FAB93B41}">
      <dgm:prSet/>
      <dgm:spPr/>
      <dgm:t>
        <a:bodyPr/>
        <a:lstStyle/>
        <a:p>
          <a:endParaRPr lang="zh-TW" altLang="en-US"/>
        </a:p>
      </dgm:t>
    </dgm:pt>
    <dgm:pt modelId="{1C7E1428-92A4-4800-8ED7-1C9BB1163EDA}" type="pres">
      <dgm:prSet presAssocID="{639354D9-4B49-4FF1-9ACF-D060776BB1D0}" presName="matrix" presStyleCnt="0">
        <dgm:presLayoutVars>
          <dgm:chMax val="1"/>
          <dgm:dir/>
          <dgm:resizeHandles val="exact"/>
        </dgm:presLayoutVars>
      </dgm:prSet>
      <dgm:spPr/>
      <dgm:t>
        <a:bodyPr/>
        <a:lstStyle/>
        <a:p>
          <a:endParaRPr lang="zh-TW" altLang="en-US"/>
        </a:p>
      </dgm:t>
    </dgm:pt>
    <dgm:pt modelId="{5454B39F-47AE-4C5D-B2AC-ED710EB4D6D1}" type="pres">
      <dgm:prSet presAssocID="{639354D9-4B49-4FF1-9ACF-D060776BB1D0}" presName="axisShape" presStyleLbl="bgShp" presStyleIdx="0" presStyleCnt="1"/>
      <dgm:spPr/>
    </dgm:pt>
    <dgm:pt modelId="{F0057D16-3544-4E6F-9B91-B2A34778E1E8}" type="pres">
      <dgm:prSet presAssocID="{639354D9-4B49-4FF1-9ACF-D060776BB1D0}" presName="rect1" presStyleLbl="node1" presStyleIdx="0" presStyleCnt="4">
        <dgm:presLayoutVars>
          <dgm:chMax val="0"/>
          <dgm:chPref val="0"/>
          <dgm:bulletEnabled val="1"/>
        </dgm:presLayoutVars>
      </dgm:prSet>
      <dgm:spPr/>
      <dgm:t>
        <a:bodyPr/>
        <a:lstStyle/>
        <a:p>
          <a:endParaRPr lang="zh-TW" altLang="en-US"/>
        </a:p>
      </dgm:t>
    </dgm:pt>
    <dgm:pt modelId="{D9AEB8D5-DF4C-4FCA-84D6-9B884A65F1F4}" type="pres">
      <dgm:prSet presAssocID="{639354D9-4B49-4FF1-9ACF-D060776BB1D0}" presName="rect2" presStyleLbl="node1" presStyleIdx="1" presStyleCnt="4">
        <dgm:presLayoutVars>
          <dgm:chMax val="0"/>
          <dgm:chPref val="0"/>
          <dgm:bulletEnabled val="1"/>
        </dgm:presLayoutVars>
      </dgm:prSet>
      <dgm:spPr/>
      <dgm:t>
        <a:bodyPr/>
        <a:lstStyle/>
        <a:p>
          <a:endParaRPr lang="zh-TW" altLang="en-US"/>
        </a:p>
      </dgm:t>
    </dgm:pt>
    <dgm:pt modelId="{6583423C-9E60-4248-BF02-C0F24A974DD6}" type="pres">
      <dgm:prSet presAssocID="{639354D9-4B49-4FF1-9ACF-D060776BB1D0}" presName="rect3" presStyleLbl="node1" presStyleIdx="2" presStyleCnt="4">
        <dgm:presLayoutVars>
          <dgm:chMax val="0"/>
          <dgm:chPref val="0"/>
          <dgm:bulletEnabled val="1"/>
        </dgm:presLayoutVars>
      </dgm:prSet>
      <dgm:spPr/>
      <dgm:t>
        <a:bodyPr/>
        <a:lstStyle/>
        <a:p>
          <a:endParaRPr lang="zh-TW" altLang="en-US"/>
        </a:p>
      </dgm:t>
    </dgm:pt>
    <dgm:pt modelId="{D566E9A2-647E-4DC3-90DC-CC5C6E0962A3}" type="pres">
      <dgm:prSet presAssocID="{639354D9-4B49-4FF1-9ACF-D060776BB1D0}" presName="rect4" presStyleLbl="node1" presStyleIdx="3" presStyleCnt="4" custLinFactNeighborX="-2993" custLinFactNeighborY="-129">
        <dgm:presLayoutVars>
          <dgm:chMax val="0"/>
          <dgm:chPref val="0"/>
          <dgm:bulletEnabled val="1"/>
        </dgm:presLayoutVars>
      </dgm:prSet>
      <dgm:spPr/>
      <dgm:t>
        <a:bodyPr/>
        <a:lstStyle/>
        <a:p>
          <a:endParaRPr lang="zh-TW" altLang="en-US"/>
        </a:p>
      </dgm:t>
    </dgm:pt>
  </dgm:ptLst>
  <dgm:cxnLst>
    <dgm:cxn modelId="{24335E29-0A6D-4F2E-AA86-107A37F7AA38}" type="presOf" srcId="{A2CE6CBB-E968-4D49-B4D0-6471121D4AB7}" destId="{F0057D16-3544-4E6F-9B91-B2A34778E1E8}" srcOrd="0" destOrd="0" presId="urn:microsoft.com/office/officeart/2005/8/layout/matrix2"/>
    <dgm:cxn modelId="{9DDFCF2A-8277-4D75-8CF2-8239FAB93B41}" srcId="{639354D9-4B49-4FF1-9ACF-D060776BB1D0}" destId="{961703C4-4F46-4591-B16C-B810C7F15744}" srcOrd="3" destOrd="0" parTransId="{B32705F6-FF4F-4633-9D0E-4B2B434CFC06}" sibTransId="{37771FD9-DC9A-4C2D-94A3-CA67D7DB9B65}"/>
    <dgm:cxn modelId="{51309672-90DA-44BD-BB3F-F0955FCCF18A}" type="presOf" srcId="{639354D9-4B49-4FF1-9ACF-D060776BB1D0}" destId="{1C7E1428-92A4-4800-8ED7-1C9BB1163EDA}" srcOrd="0" destOrd="0" presId="urn:microsoft.com/office/officeart/2005/8/layout/matrix2"/>
    <dgm:cxn modelId="{4B29AE0D-4257-4847-992A-C8B5E7FDD269}" type="presOf" srcId="{FE6CD2FA-4B22-495C-91F5-2890CA9BA877}" destId="{D9AEB8D5-DF4C-4FCA-84D6-9B884A65F1F4}" srcOrd="0" destOrd="0" presId="urn:microsoft.com/office/officeart/2005/8/layout/matrix2"/>
    <dgm:cxn modelId="{215A36A0-7CEF-4F38-B590-DB908A5F4951}" type="presOf" srcId="{961703C4-4F46-4591-B16C-B810C7F15744}" destId="{D566E9A2-647E-4DC3-90DC-CC5C6E0962A3}" srcOrd="0" destOrd="0" presId="urn:microsoft.com/office/officeart/2005/8/layout/matrix2"/>
    <dgm:cxn modelId="{BE7893F6-B498-4D50-8486-48186A355382}" srcId="{639354D9-4B49-4FF1-9ACF-D060776BB1D0}" destId="{48985B05-365A-4875-8CC3-FB40C1101F5F}" srcOrd="2" destOrd="0" parTransId="{236EF361-79C1-4FD9-80E5-F279BC03F67F}" sibTransId="{72D8D302-53E8-489D-8247-82AAA5BEB54F}"/>
    <dgm:cxn modelId="{D295381F-18C2-4A80-A2DA-92072A5D0924}" srcId="{639354D9-4B49-4FF1-9ACF-D060776BB1D0}" destId="{FE6CD2FA-4B22-495C-91F5-2890CA9BA877}" srcOrd="1" destOrd="0" parTransId="{CA60E047-B6A3-490D-8422-8F7A75C7AFD5}" sibTransId="{4D4C56B0-793E-4AC7-92FA-D5AF5817B687}"/>
    <dgm:cxn modelId="{8573EAD5-65D1-498A-8DB2-DFF6703354C1}" type="presOf" srcId="{48985B05-365A-4875-8CC3-FB40C1101F5F}" destId="{6583423C-9E60-4248-BF02-C0F24A974DD6}" srcOrd="0" destOrd="0" presId="urn:microsoft.com/office/officeart/2005/8/layout/matrix2"/>
    <dgm:cxn modelId="{8BEC53AB-047F-4130-A49E-AAF96B18418E}" srcId="{639354D9-4B49-4FF1-9ACF-D060776BB1D0}" destId="{A2CE6CBB-E968-4D49-B4D0-6471121D4AB7}" srcOrd="0" destOrd="0" parTransId="{02A9CA20-901C-4DCF-BE06-46E6107CE44A}" sibTransId="{21178E48-A6BA-448A-86B4-C8EB8A4C674C}"/>
    <dgm:cxn modelId="{DA1BB118-DC75-4056-A5D9-A9F9BB0B3231}" type="presParOf" srcId="{1C7E1428-92A4-4800-8ED7-1C9BB1163EDA}" destId="{5454B39F-47AE-4C5D-B2AC-ED710EB4D6D1}" srcOrd="0" destOrd="0" presId="urn:microsoft.com/office/officeart/2005/8/layout/matrix2"/>
    <dgm:cxn modelId="{0878DDD2-36F6-4046-A022-06700A8B150D}" type="presParOf" srcId="{1C7E1428-92A4-4800-8ED7-1C9BB1163EDA}" destId="{F0057D16-3544-4E6F-9B91-B2A34778E1E8}" srcOrd="1" destOrd="0" presId="urn:microsoft.com/office/officeart/2005/8/layout/matrix2"/>
    <dgm:cxn modelId="{166A5347-8467-49B6-A89C-9B898E5E4DC4}" type="presParOf" srcId="{1C7E1428-92A4-4800-8ED7-1C9BB1163EDA}" destId="{D9AEB8D5-DF4C-4FCA-84D6-9B884A65F1F4}" srcOrd="2" destOrd="0" presId="urn:microsoft.com/office/officeart/2005/8/layout/matrix2"/>
    <dgm:cxn modelId="{DFEAF1AC-D85D-4CC3-96EF-7A659AEBB846}" type="presParOf" srcId="{1C7E1428-92A4-4800-8ED7-1C9BB1163EDA}" destId="{6583423C-9E60-4248-BF02-C0F24A974DD6}" srcOrd="3" destOrd="0" presId="urn:microsoft.com/office/officeart/2005/8/layout/matrix2"/>
    <dgm:cxn modelId="{9A2F8BBE-C4AA-4035-9456-72C503F53D4A}" type="presParOf" srcId="{1C7E1428-92A4-4800-8ED7-1C9BB1163EDA}" destId="{D566E9A2-647E-4DC3-90DC-CC5C6E0962A3}"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477CEB8-80C4-45DB-98AD-17C4A84BC51F}"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zh-TW" altLang="en-US"/>
        </a:p>
      </dgm:t>
    </dgm:pt>
    <dgm:pt modelId="{3330B32B-75A7-4171-9063-A04F76F6CF2F}">
      <dgm:prSet phldrT="[文字]" custT="1"/>
      <dgm:spPr/>
      <dgm:t>
        <a:bodyPr/>
        <a:lstStyle/>
        <a:p>
          <a:r>
            <a:rPr lang="zh-TW" altLang="en-US" sz="2000" dirty="0" smtClean="0">
              <a:latin typeface="華康粗黑體" pitchFamily="49" charset="-120"/>
              <a:ea typeface="華康粗黑體" pitchFamily="49" charset="-120"/>
            </a:rPr>
            <a:t>文獻分析法</a:t>
          </a:r>
          <a:endParaRPr lang="zh-TW" altLang="en-US" sz="2000" dirty="0">
            <a:latin typeface="華康粗黑體" pitchFamily="49" charset="-120"/>
            <a:ea typeface="華康粗黑體" pitchFamily="49" charset="-120"/>
          </a:endParaRPr>
        </a:p>
      </dgm:t>
    </dgm:pt>
    <dgm:pt modelId="{ADC25EA0-0B52-4306-8FFE-E122E3110343}" type="parTrans" cxnId="{7861F791-F029-42D5-902B-A5EE6EA60643}">
      <dgm:prSet/>
      <dgm:spPr/>
      <dgm:t>
        <a:bodyPr/>
        <a:lstStyle/>
        <a:p>
          <a:endParaRPr lang="zh-TW" altLang="en-US"/>
        </a:p>
      </dgm:t>
    </dgm:pt>
    <dgm:pt modelId="{2696BF4F-C2A5-49BD-A84B-C7144DD88BD8}" type="sibTrans" cxnId="{7861F791-F029-42D5-902B-A5EE6EA60643}">
      <dgm:prSet/>
      <dgm:spPr/>
      <dgm:t>
        <a:bodyPr/>
        <a:lstStyle/>
        <a:p>
          <a:endParaRPr lang="zh-TW" altLang="en-US"/>
        </a:p>
      </dgm:t>
    </dgm:pt>
    <dgm:pt modelId="{E499788D-A40D-41A1-826F-4C5551F49B01}">
      <dgm:prSet phldrT="[文字]" custT="1"/>
      <dgm:spPr/>
      <dgm:t>
        <a:bodyPr/>
        <a:lstStyle/>
        <a:p>
          <a:r>
            <a:rPr lang="zh-TW" altLang="en-US" sz="2000" dirty="0" smtClean="0">
              <a:latin typeface="華康粗黑體" pitchFamily="49" charset="-120"/>
              <a:ea typeface="華康粗黑體" pitchFamily="49" charset="-120"/>
            </a:rPr>
            <a:t>透過網路資料、報章雜誌等的收集，了解星巴克的經營手法。</a:t>
          </a:r>
          <a:endParaRPr lang="zh-TW" altLang="en-US" sz="2000" dirty="0">
            <a:latin typeface="華康粗黑體" pitchFamily="49" charset="-120"/>
            <a:ea typeface="華康粗黑體" pitchFamily="49" charset="-120"/>
          </a:endParaRPr>
        </a:p>
      </dgm:t>
    </dgm:pt>
    <dgm:pt modelId="{8729FD51-6117-4689-8E96-3125C6D0FAC7}" type="parTrans" cxnId="{0449045C-C96B-4050-ACC5-8DABDB0A8C77}">
      <dgm:prSet/>
      <dgm:spPr/>
      <dgm:t>
        <a:bodyPr/>
        <a:lstStyle/>
        <a:p>
          <a:endParaRPr lang="zh-TW" altLang="en-US"/>
        </a:p>
      </dgm:t>
    </dgm:pt>
    <dgm:pt modelId="{80CCDA0A-FB4C-4FC4-86AC-7AB46EC64E88}" type="sibTrans" cxnId="{0449045C-C96B-4050-ACC5-8DABDB0A8C77}">
      <dgm:prSet/>
      <dgm:spPr/>
      <dgm:t>
        <a:bodyPr/>
        <a:lstStyle/>
        <a:p>
          <a:endParaRPr lang="zh-TW" altLang="en-US"/>
        </a:p>
      </dgm:t>
    </dgm:pt>
    <dgm:pt modelId="{A33B4E23-38D4-4EDF-BF3A-DA4A82821112}">
      <dgm:prSet phldrT="[文字]" custT="1"/>
      <dgm:spPr/>
      <dgm:t>
        <a:bodyPr anchor="ctr" anchorCtr="0"/>
        <a:lstStyle/>
        <a:p>
          <a:r>
            <a:rPr lang="zh-TW" altLang="en-US" sz="2000" dirty="0" smtClean="0">
              <a:latin typeface="華康粗黑體" pitchFamily="49" charset="-120"/>
              <a:ea typeface="華康粗黑體" pitchFamily="49" charset="-120"/>
            </a:rPr>
            <a:t>實地觀察法</a:t>
          </a:r>
          <a:endParaRPr lang="zh-TW" altLang="en-US" sz="2000" dirty="0">
            <a:latin typeface="華康粗黑體" pitchFamily="49" charset="-120"/>
            <a:ea typeface="華康粗黑體" pitchFamily="49" charset="-120"/>
          </a:endParaRPr>
        </a:p>
      </dgm:t>
    </dgm:pt>
    <dgm:pt modelId="{AC6140C0-406C-4756-BC95-655A2F7E5358}" type="parTrans" cxnId="{9C2762F1-C2EC-4688-9627-1248BB15846A}">
      <dgm:prSet/>
      <dgm:spPr/>
      <dgm:t>
        <a:bodyPr/>
        <a:lstStyle/>
        <a:p>
          <a:endParaRPr lang="zh-TW" altLang="en-US"/>
        </a:p>
      </dgm:t>
    </dgm:pt>
    <dgm:pt modelId="{92D3C0EB-0BE0-4283-965F-C29C0EA81224}" type="sibTrans" cxnId="{9C2762F1-C2EC-4688-9627-1248BB15846A}">
      <dgm:prSet/>
      <dgm:spPr/>
      <dgm:t>
        <a:bodyPr/>
        <a:lstStyle/>
        <a:p>
          <a:endParaRPr lang="zh-TW" altLang="en-US"/>
        </a:p>
      </dgm:t>
    </dgm:pt>
    <dgm:pt modelId="{242159A7-10E7-4AA0-A6A2-139C5B3AA380}">
      <dgm:prSet phldrT="[文字]" custT="1"/>
      <dgm:spPr/>
      <dgm:t>
        <a:bodyPr/>
        <a:lstStyle/>
        <a:p>
          <a:r>
            <a:rPr lang="zh-TW" altLang="en-US" sz="2000" dirty="0" smtClean="0">
              <a:latin typeface="華康粗黑體" pitchFamily="49" charset="-120"/>
              <a:ea typeface="華康粗黑體" pitchFamily="49" charset="-120"/>
            </a:rPr>
            <a:t>實際觀察店家的經營方式。</a:t>
          </a:r>
          <a:endParaRPr lang="zh-TW" altLang="en-US" sz="2000" dirty="0">
            <a:latin typeface="華康粗黑體" pitchFamily="49" charset="-120"/>
            <a:ea typeface="華康粗黑體" pitchFamily="49" charset="-120"/>
          </a:endParaRPr>
        </a:p>
      </dgm:t>
    </dgm:pt>
    <dgm:pt modelId="{7ABA334C-8899-4673-B8AE-4535E7A56295}" type="parTrans" cxnId="{7E4CA6E1-F5B0-4F40-93DD-04C1AAD73E90}">
      <dgm:prSet/>
      <dgm:spPr/>
      <dgm:t>
        <a:bodyPr/>
        <a:lstStyle/>
        <a:p>
          <a:endParaRPr lang="zh-TW" altLang="en-US"/>
        </a:p>
      </dgm:t>
    </dgm:pt>
    <dgm:pt modelId="{E63607FA-6F8F-4017-86E7-E6F471CE9FE6}" type="sibTrans" cxnId="{7E4CA6E1-F5B0-4F40-93DD-04C1AAD73E90}">
      <dgm:prSet/>
      <dgm:spPr/>
      <dgm:t>
        <a:bodyPr/>
        <a:lstStyle/>
        <a:p>
          <a:endParaRPr lang="zh-TW" altLang="en-US"/>
        </a:p>
      </dgm:t>
    </dgm:pt>
    <dgm:pt modelId="{9B30916A-865D-466A-9E82-5A1BBAF28F32}">
      <dgm:prSet phldrT="[文字]" custT="1"/>
      <dgm:spPr/>
      <dgm:t>
        <a:bodyPr/>
        <a:lstStyle/>
        <a:p>
          <a:r>
            <a:rPr lang="zh-TW" altLang="en-US" sz="2000" dirty="0" smtClean="0">
              <a:latin typeface="華康粗黑體" pitchFamily="49" charset="-120"/>
              <a:ea typeface="華康粗黑體" pitchFamily="49" charset="-120"/>
            </a:rPr>
            <a:t>問卷調查法</a:t>
          </a:r>
          <a:endParaRPr lang="zh-TW" altLang="en-US" sz="2000" dirty="0">
            <a:latin typeface="華康粗黑體" pitchFamily="49" charset="-120"/>
            <a:ea typeface="華康粗黑體" pitchFamily="49" charset="-120"/>
          </a:endParaRPr>
        </a:p>
      </dgm:t>
    </dgm:pt>
    <dgm:pt modelId="{510B6AB4-2398-44B3-8561-19745FE4F1F0}" type="parTrans" cxnId="{4B418827-2E77-4204-8458-A755BAC25C26}">
      <dgm:prSet/>
      <dgm:spPr/>
      <dgm:t>
        <a:bodyPr/>
        <a:lstStyle/>
        <a:p>
          <a:endParaRPr lang="zh-TW" altLang="en-US"/>
        </a:p>
      </dgm:t>
    </dgm:pt>
    <dgm:pt modelId="{38F7FD1E-744A-4D5F-B9DC-FE6E30C6AE96}" type="sibTrans" cxnId="{4B418827-2E77-4204-8458-A755BAC25C26}">
      <dgm:prSet/>
      <dgm:spPr/>
      <dgm:t>
        <a:bodyPr/>
        <a:lstStyle/>
        <a:p>
          <a:endParaRPr lang="zh-TW" altLang="en-US"/>
        </a:p>
      </dgm:t>
    </dgm:pt>
    <dgm:pt modelId="{E2E54E66-F18E-4DDC-ACAB-D375B202C3E0}">
      <dgm:prSet phldrT="[文字]" custT="1"/>
      <dgm:spPr/>
      <dgm:t>
        <a:bodyPr/>
        <a:lstStyle/>
        <a:p>
          <a:r>
            <a:rPr lang="zh-TW" altLang="en-US" sz="2000" dirty="0" smtClean="0">
              <a:latin typeface="華康粗黑體" pitchFamily="49" charset="-120"/>
              <a:ea typeface="華康粗黑體" pitchFamily="49" charset="-120"/>
            </a:rPr>
            <a:t>透過問卷調查了解消費者對星巴克的品質滿意度。</a:t>
          </a:r>
          <a:endParaRPr lang="zh-TW" altLang="en-US" sz="2000" dirty="0">
            <a:latin typeface="華康粗黑體" pitchFamily="49" charset="-120"/>
            <a:ea typeface="華康粗黑體" pitchFamily="49" charset="-120"/>
          </a:endParaRPr>
        </a:p>
      </dgm:t>
    </dgm:pt>
    <dgm:pt modelId="{329025D3-0856-45A4-8B4C-7C092102B536}" type="parTrans" cxnId="{A00FE6E0-ECB0-4687-BFBC-6CC798C5FF12}">
      <dgm:prSet/>
      <dgm:spPr/>
      <dgm:t>
        <a:bodyPr/>
        <a:lstStyle/>
        <a:p>
          <a:endParaRPr lang="zh-TW" altLang="en-US"/>
        </a:p>
      </dgm:t>
    </dgm:pt>
    <dgm:pt modelId="{EBD722C5-8963-4894-A223-D435A5947693}" type="sibTrans" cxnId="{A00FE6E0-ECB0-4687-BFBC-6CC798C5FF12}">
      <dgm:prSet/>
      <dgm:spPr/>
      <dgm:t>
        <a:bodyPr/>
        <a:lstStyle/>
        <a:p>
          <a:endParaRPr lang="zh-TW" altLang="en-US"/>
        </a:p>
      </dgm:t>
    </dgm:pt>
    <dgm:pt modelId="{D5A3D9C4-873B-4585-87CE-1CF175A836B3}" type="pres">
      <dgm:prSet presAssocID="{A477CEB8-80C4-45DB-98AD-17C4A84BC51F}" presName="Name0" presStyleCnt="0">
        <dgm:presLayoutVars>
          <dgm:chMax val="5"/>
          <dgm:chPref val="5"/>
          <dgm:dir/>
          <dgm:animLvl val="lvl"/>
        </dgm:presLayoutVars>
      </dgm:prSet>
      <dgm:spPr/>
      <dgm:t>
        <a:bodyPr/>
        <a:lstStyle/>
        <a:p>
          <a:endParaRPr lang="zh-TW" altLang="en-US"/>
        </a:p>
      </dgm:t>
    </dgm:pt>
    <dgm:pt modelId="{F4375FAB-5A13-4186-9932-808F3D28C723}" type="pres">
      <dgm:prSet presAssocID="{3330B32B-75A7-4171-9063-A04F76F6CF2F}" presName="parentText1" presStyleLbl="node1" presStyleIdx="0" presStyleCnt="3" custScaleX="99990" custScaleY="128626" custLinFactNeighborX="93" custLinFactNeighborY="5139">
        <dgm:presLayoutVars>
          <dgm:chMax/>
          <dgm:chPref val="3"/>
          <dgm:bulletEnabled val="1"/>
        </dgm:presLayoutVars>
      </dgm:prSet>
      <dgm:spPr/>
      <dgm:t>
        <a:bodyPr/>
        <a:lstStyle/>
        <a:p>
          <a:endParaRPr lang="zh-TW" altLang="en-US"/>
        </a:p>
      </dgm:t>
    </dgm:pt>
    <dgm:pt modelId="{7A7ADF63-BE69-4041-97B9-94987B6F1D31}" type="pres">
      <dgm:prSet presAssocID="{3330B32B-75A7-4171-9063-A04F76F6CF2F}" presName="childText1" presStyleLbl="solidAlignAcc1" presStyleIdx="0" presStyleCnt="3" custScaleY="112061" custLinFactNeighborX="326" custLinFactNeighborY="1956">
        <dgm:presLayoutVars>
          <dgm:chMax val="0"/>
          <dgm:chPref val="0"/>
          <dgm:bulletEnabled val="1"/>
        </dgm:presLayoutVars>
      </dgm:prSet>
      <dgm:spPr/>
      <dgm:t>
        <a:bodyPr/>
        <a:lstStyle/>
        <a:p>
          <a:endParaRPr lang="zh-TW" altLang="en-US"/>
        </a:p>
      </dgm:t>
    </dgm:pt>
    <dgm:pt modelId="{11B8F457-7BB4-4A2C-8A54-1ED0187CEE6F}" type="pres">
      <dgm:prSet presAssocID="{A33B4E23-38D4-4EDF-BF3A-DA4A82821112}" presName="parentText2" presStyleLbl="node1" presStyleIdx="1" presStyleCnt="3" custScaleX="99449" custScaleY="103437">
        <dgm:presLayoutVars>
          <dgm:chMax/>
          <dgm:chPref val="3"/>
          <dgm:bulletEnabled val="1"/>
        </dgm:presLayoutVars>
      </dgm:prSet>
      <dgm:spPr/>
      <dgm:t>
        <a:bodyPr/>
        <a:lstStyle/>
        <a:p>
          <a:endParaRPr lang="zh-TW" altLang="en-US"/>
        </a:p>
      </dgm:t>
    </dgm:pt>
    <dgm:pt modelId="{10735636-9D44-460A-9578-1701B959F402}" type="pres">
      <dgm:prSet presAssocID="{A33B4E23-38D4-4EDF-BF3A-DA4A82821112}" presName="childText2" presStyleLbl="solidAlignAcc1" presStyleIdx="1" presStyleCnt="3" custScaleY="110607">
        <dgm:presLayoutVars>
          <dgm:chMax val="0"/>
          <dgm:chPref val="0"/>
          <dgm:bulletEnabled val="1"/>
        </dgm:presLayoutVars>
      </dgm:prSet>
      <dgm:spPr/>
      <dgm:t>
        <a:bodyPr/>
        <a:lstStyle/>
        <a:p>
          <a:endParaRPr lang="zh-TW" altLang="en-US"/>
        </a:p>
      </dgm:t>
    </dgm:pt>
    <dgm:pt modelId="{41F85A0E-E806-476C-A122-B0340587F3A4}" type="pres">
      <dgm:prSet presAssocID="{9B30916A-865D-466A-9E82-5A1BBAF28F32}" presName="parentText3" presStyleLbl="node1" presStyleIdx="2" presStyleCnt="3" custScaleX="98537" custScaleY="104841">
        <dgm:presLayoutVars>
          <dgm:chMax/>
          <dgm:chPref val="3"/>
          <dgm:bulletEnabled val="1"/>
        </dgm:presLayoutVars>
      </dgm:prSet>
      <dgm:spPr/>
      <dgm:t>
        <a:bodyPr/>
        <a:lstStyle/>
        <a:p>
          <a:endParaRPr lang="zh-TW" altLang="en-US"/>
        </a:p>
      </dgm:t>
    </dgm:pt>
    <dgm:pt modelId="{17216C72-B704-453C-9D35-208E6ABFB752}" type="pres">
      <dgm:prSet presAssocID="{9B30916A-865D-466A-9E82-5A1BBAF28F32}" presName="childText3" presStyleLbl="solidAlignAcc1" presStyleIdx="2" presStyleCnt="3" custScaleX="102409" custScaleY="112329" custLinFactNeighborX="-1741" custLinFactNeighborY="2180">
        <dgm:presLayoutVars>
          <dgm:chMax val="0"/>
          <dgm:chPref val="0"/>
          <dgm:bulletEnabled val="1"/>
        </dgm:presLayoutVars>
      </dgm:prSet>
      <dgm:spPr/>
      <dgm:t>
        <a:bodyPr/>
        <a:lstStyle/>
        <a:p>
          <a:endParaRPr lang="zh-TW" altLang="en-US"/>
        </a:p>
      </dgm:t>
    </dgm:pt>
  </dgm:ptLst>
  <dgm:cxnLst>
    <dgm:cxn modelId="{0449045C-C96B-4050-ACC5-8DABDB0A8C77}" srcId="{3330B32B-75A7-4171-9063-A04F76F6CF2F}" destId="{E499788D-A40D-41A1-826F-4C5551F49B01}" srcOrd="0" destOrd="0" parTransId="{8729FD51-6117-4689-8E96-3125C6D0FAC7}" sibTransId="{80CCDA0A-FB4C-4FC4-86AC-7AB46EC64E88}"/>
    <dgm:cxn modelId="{A00FE6E0-ECB0-4687-BFBC-6CC798C5FF12}" srcId="{9B30916A-865D-466A-9E82-5A1BBAF28F32}" destId="{E2E54E66-F18E-4DDC-ACAB-D375B202C3E0}" srcOrd="0" destOrd="0" parTransId="{329025D3-0856-45A4-8B4C-7C092102B536}" sibTransId="{EBD722C5-8963-4894-A223-D435A5947693}"/>
    <dgm:cxn modelId="{7E4CA6E1-F5B0-4F40-93DD-04C1AAD73E90}" srcId="{A33B4E23-38D4-4EDF-BF3A-DA4A82821112}" destId="{242159A7-10E7-4AA0-A6A2-139C5B3AA380}" srcOrd="0" destOrd="0" parTransId="{7ABA334C-8899-4673-B8AE-4535E7A56295}" sibTransId="{E63607FA-6F8F-4017-86E7-E6F471CE9FE6}"/>
    <dgm:cxn modelId="{5FA6B24C-EAC2-4001-8ECB-99E0AC2F9612}" type="presOf" srcId="{E499788D-A40D-41A1-826F-4C5551F49B01}" destId="{7A7ADF63-BE69-4041-97B9-94987B6F1D31}" srcOrd="0" destOrd="0" presId="urn:microsoft.com/office/officeart/2009/3/layout/IncreasingArrowsProcess"/>
    <dgm:cxn modelId="{A5CEB388-08C2-4B85-902A-919629C72AC2}" type="presOf" srcId="{E2E54E66-F18E-4DDC-ACAB-D375B202C3E0}" destId="{17216C72-B704-453C-9D35-208E6ABFB752}" srcOrd="0" destOrd="0" presId="urn:microsoft.com/office/officeart/2009/3/layout/IncreasingArrowsProcess"/>
    <dgm:cxn modelId="{545E6E68-A903-48A2-9044-D36688B01F25}" type="presOf" srcId="{A33B4E23-38D4-4EDF-BF3A-DA4A82821112}" destId="{11B8F457-7BB4-4A2C-8A54-1ED0187CEE6F}" srcOrd="0" destOrd="0" presId="urn:microsoft.com/office/officeart/2009/3/layout/IncreasingArrowsProcess"/>
    <dgm:cxn modelId="{CBDF8649-9847-4DE0-AF90-9CCB6ECCBC88}" type="presOf" srcId="{9B30916A-865D-466A-9E82-5A1BBAF28F32}" destId="{41F85A0E-E806-476C-A122-B0340587F3A4}" srcOrd="0" destOrd="0" presId="urn:microsoft.com/office/officeart/2009/3/layout/IncreasingArrowsProcess"/>
    <dgm:cxn modelId="{E554D3DF-5151-4EEA-B53F-DF1C3FAD17EC}" type="presOf" srcId="{242159A7-10E7-4AA0-A6A2-139C5B3AA380}" destId="{10735636-9D44-460A-9578-1701B959F402}" srcOrd="0" destOrd="0" presId="urn:microsoft.com/office/officeart/2009/3/layout/IncreasingArrowsProcess"/>
    <dgm:cxn modelId="{7861F791-F029-42D5-902B-A5EE6EA60643}" srcId="{A477CEB8-80C4-45DB-98AD-17C4A84BC51F}" destId="{3330B32B-75A7-4171-9063-A04F76F6CF2F}" srcOrd="0" destOrd="0" parTransId="{ADC25EA0-0B52-4306-8FFE-E122E3110343}" sibTransId="{2696BF4F-C2A5-49BD-A84B-C7144DD88BD8}"/>
    <dgm:cxn modelId="{0B508741-A4EF-4774-8EF0-0113A6D194FB}" type="presOf" srcId="{3330B32B-75A7-4171-9063-A04F76F6CF2F}" destId="{F4375FAB-5A13-4186-9932-808F3D28C723}" srcOrd="0" destOrd="0" presId="urn:microsoft.com/office/officeart/2009/3/layout/IncreasingArrowsProcess"/>
    <dgm:cxn modelId="{9C2762F1-C2EC-4688-9627-1248BB15846A}" srcId="{A477CEB8-80C4-45DB-98AD-17C4A84BC51F}" destId="{A33B4E23-38D4-4EDF-BF3A-DA4A82821112}" srcOrd="1" destOrd="0" parTransId="{AC6140C0-406C-4756-BC95-655A2F7E5358}" sibTransId="{92D3C0EB-0BE0-4283-965F-C29C0EA81224}"/>
    <dgm:cxn modelId="{4B418827-2E77-4204-8458-A755BAC25C26}" srcId="{A477CEB8-80C4-45DB-98AD-17C4A84BC51F}" destId="{9B30916A-865D-466A-9E82-5A1BBAF28F32}" srcOrd="2" destOrd="0" parTransId="{510B6AB4-2398-44B3-8561-19745FE4F1F0}" sibTransId="{38F7FD1E-744A-4D5F-B9DC-FE6E30C6AE96}"/>
    <dgm:cxn modelId="{32E882F4-D45E-45A6-9E7E-BA6E78F38968}" type="presOf" srcId="{A477CEB8-80C4-45DB-98AD-17C4A84BC51F}" destId="{D5A3D9C4-873B-4585-87CE-1CF175A836B3}" srcOrd="0" destOrd="0" presId="urn:microsoft.com/office/officeart/2009/3/layout/IncreasingArrowsProcess"/>
    <dgm:cxn modelId="{E2F4C46A-CDEC-4912-BEDA-75DC8BE5E11F}" type="presParOf" srcId="{D5A3D9C4-873B-4585-87CE-1CF175A836B3}" destId="{F4375FAB-5A13-4186-9932-808F3D28C723}" srcOrd="0" destOrd="0" presId="urn:microsoft.com/office/officeart/2009/3/layout/IncreasingArrowsProcess"/>
    <dgm:cxn modelId="{515307EE-80E1-4361-94F8-925D7B353BBC}" type="presParOf" srcId="{D5A3D9C4-873B-4585-87CE-1CF175A836B3}" destId="{7A7ADF63-BE69-4041-97B9-94987B6F1D31}" srcOrd="1" destOrd="0" presId="urn:microsoft.com/office/officeart/2009/3/layout/IncreasingArrowsProcess"/>
    <dgm:cxn modelId="{8DB5F6D9-FD5B-41F4-AB10-ACA0CD5D8826}" type="presParOf" srcId="{D5A3D9C4-873B-4585-87CE-1CF175A836B3}" destId="{11B8F457-7BB4-4A2C-8A54-1ED0187CEE6F}" srcOrd="2" destOrd="0" presId="urn:microsoft.com/office/officeart/2009/3/layout/IncreasingArrowsProcess"/>
    <dgm:cxn modelId="{D7A47088-4F04-4B12-9789-3AB199559254}" type="presParOf" srcId="{D5A3D9C4-873B-4585-87CE-1CF175A836B3}" destId="{10735636-9D44-460A-9578-1701B959F402}" srcOrd="3" destOrd="0" presId="urn:microsoft.com/office/officeart/2009/3/layout/IncreasingArrowsProcess"/>
    <dgm:cxn modelId="{CB6624C4-E40B-4223-AE4F-CEC35E2A1E0F}" type="presParOf" srcId="{D5A3D9C4-873B-4585-87CE-1CF175A836B3}" destId="{41F85A0E-E806-476C-A122-B0340587F3A4}" srcOrd="4" destOrd="0" presId="urn:microsoft.com/office/officeart/2009/3/layout/IncreasingArrowsProcess"/>
    <dgm:cxn modelId="{E45ADE5C-63ED-4856-81F6-AA44D8679120}" type="presParOf" srcId="{D5A3D9C4-873B-4585-87CE-1CF175A836B3}" destId="{17216C72-B704-453C-9D35-208E6ABFB752}"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60A925-2C49-4E2E-A56F-33D7909D5C68}" type="doc">
      <dgm:prSet loTypeId="urn:microsoft.com/office/officeart/2005/8/layout/process1" loCatId="process" qsTypeId="urn:microsoft.com/office/officeart/2005/8/quickstyle/simple1" qsCatId="simple" csTypeId="urn:microsoft.com/office/officeart/2005/8/colors/accent1_2" csCatId="accent1" phldr="1"/>
      <dgm:spPr/>
    </dgm:pt>
    <dgm:pt modelId="{178D776D-309A-4DBB-AB04-D06945287744}">
      <dgm:prSet phldrT="[文字]" custT="1"/>
      <dgm:spPr>
        <a:solidFill>
          <a:srgbClr val="BC72BE"/>
        </a:solidFill>
      </dgm:spPr>
      <dgm:t>
        <a:bodyPr vert="eaVert"/>
        <a:lstStyle/>
        <a:p>
          <a:r>
            <a:rPr lang="zh-TW" altLang="en-US" sz="2000" dirty="0" smtClean="0">
              <a:latin typeface="華康粗黑體" pitchFamily="49" charset="-120"/>
              <a:ea typeface="華康粗黑體" pitchFamily="49" charset="-120"/>
            </a:rPr>
            <a:t>確認主題</a:t>
          </a:r>
          <a:endParaRPr lang="zh-TW" altLang="en-US" sz="2000" dirty="0">
            <a:latin typeface="華康粗黑體" pitchFamily="49" charset="-120"/>
            <a:ea typeface="華康粗黑體" pitchFamily="49" charset="-120"/>
          </a:endParaRPr>
        </a:p>
      </dgm:t>
    </dgm:pt>
    <dgm:pt modelId="{527ECDEB-4A20-4C6C-A6E9-66089918F4B7}" type="parTrans" cxnId="{043F9C3C-5755-4D13-9501-E70197BED769}">
      <dgm:prSet/>
      <dgm:spPr/>
      <dgm:t>
        <a:bodyPr/>
        <a:lstStyle/>
        <a:p>
          <a:endParaRPr lang="zh-TW" altLang="en-US"/>
        </a:p>
      </dgm:t>
    </dgm:pt>
    <dgm:pt modelId="{D7974059-2E99-4364-A0E5-69BE0414DA8F}" type="sibTrans" cxnId="{043F9C3C-5755-4D13-9501-E70197BED769}">
      <dgm:prSet/>
      <dgm:spPr/>
      <dgm:t>
        <a:bodyPr/>
        <a:lstStyle/>
        <a:p>
          <a:endParaRPr lang="zh-TW" altLang="en-US"/>
        </a:p>
      </dgm:t>
    </dgm:pt>
    <dgm:pt modelId="{0B482FC2-A4E2-4464-ACDE-7A499CA01A7E}">
      <dgm:prSet phldrT="[文字]" custT="1"/>
      <dgm:spPr>
        <a:solidFill>
          <a:srgbClr val="BC72BE"/>
        </a:solidFill>
      </dgm:spPr>
      <dgm:t>
        <a:bodyPr vert="eaVert"/>
        <a:lstStyle/>
        <a:p>
          <a:r>
            <a:rPr lang="zh-TW" altLang="en-US" sz="2000" dirty="0" smtClean="0">
              <a:latin typeface="華康粗黑體" pitchFamily="49" charset="-120"/>
              <a:ea typeface="華康粗黑體" pitchFamily="49" charset="-120"/>
            </a:rPr>
            <a:t>收集文獻資料</a:t>
          </a:r>
          <a:endParaRPr lang="zh-TW" altLang="en-US" sz="2000" dirty="0">
            <a:latin typeface="華康粗黑體" pitchFamily="49" charset="-120"/>
            <a:ea typeface="華康粗黑體" pitchFamily="49" charset="-120"/>
          </a:endParaRPr>
        </a:p>
      </dgm:t>
    </dgm:pt>
    <dgm:pt modelId="{B4A71858-072E-4CC7-8FFB-20A36E9A9DBE}" type="parTrans" cxnId="{239A890D-9688-4A8C-94B9-5111550D8722}">
      <dgm:prSet/>
      <dgm:spPr/>
      <dgm:t>
        <a:bodyPr/>
        <a:lstStyle/>
        <a:p>
          <a:endParaRPr lang="zh-TW" altLang="en-US"/>
        </a:p>
      </dgm:t>
    </dgm:pt>
    <dgm:pt modelId="{6DCA854B-A421-413D-83C1-69726296BA45}" type="sibTrans" cxnId="{239A890D-9688-4A8C-94B9-5111550D8722}">
      <dgm:prSet/>
      <dgm:spPr/>
      <dgm:t>
        <a:bodyPr/>
        <a:lstStyle/>
        <a:p>
          <a:endParaRPr lang="zh-TW" altLang="en-US"/>
        </a:p>
      </dgm:t>
    </dgm:pt>
    <dgm:pt modelId="{08E3FB9B-B346-42D9-A946-457937CF36FC}">
      <dgm:prSet phldrT="[文字]" custT="1"/>
      <dgm:spPr>
        <a:solidFill>
          <a:srgbClr val="BC72BE"/>
        </a:solidFill>
      </dgm:spPr>
      <dgm:t>
        <a:bodyPr vert="eaVert"/>
        <a:lstStyle/>
        <a:p>
          <a:r>
            <a:rPr lang="en-US" altLang="en-US" sz="2000" dirty="0" smtClean="0">
              <a:latin typeface="華康粗黑體" pitchFamily="49" charset="-120"/>
              <a:ea typeface="華康粗黑體" pitchFamily="49" charset="-120"/>
            </a:rPr>
            <a:t>4P</a:t>
          </a:r>
          <a:r>
            <a:rPr lang="zh-TW" altLang="en-US" sz="2000" dirty="0" smtClean="0">
              <a:latin typeface="華康粗黑體" pitchFamily="49" charset="-120"/>
              <a:ea typeface="華康粗黑體" pitchFamily="49" charset="-120"/>
            </a:rPr>
            <a:t>分析及</a:t>
          </a:r>
          <a:r>
            <a:rPr lang="en-US" altLang="en-US" sz="2000" dirty="0" smtClean="0">
              <a:latin typeface="華康粗黑體" pitchFamily="49" charset="-120"/>
              <a:ea typeface="華康粗黑體" pitchFamily="49" charset="-120"/>
            </a:rPr>
            <a:t>SWOT</a:t>
          </a:r>
          <a:r>
            <a:rPr lang="zh-TW" altLang="en-US" sz="2000" dirty="0" smtClean="0">
              <a:latin typeface="華康粗黑體" pitchFamily="49" charset="-120"/>
              <a:ea typeface="華康粗黑體" pitchFamily="49" charset="-120"/>
            </a:rPr>
            <a:t>分析</a:t>
          </a:r>
          <a:endParaRPr lang="zh-TW" altLang="en-US" sz="2000" dirty="0">
            <a:latin typeface="華康粗黑體" pitchFamily="49" charset="-120"/>
            <a:ea typeface="華康粗黑體" pitchFamily="49" charset="-120"/>
          </a:endParaRPr>
        </a:p>
      </dgm:t>
    </dgm:pt>
    <dgm:pt modelId="{EBDF7AA2-F685-4EF2-920F-F41E9822C8A0}" type="parTrans" cxnId="{6D333CE6-6B59-4698-96D7-C41756AD0484}">
      <dgm:prSet/>
      <dgm:spPr/>
      <dgm:t>
        <a:bodyPr/>
        <a:lstStyle/>
        <a:p>
          <a:endParaRPr lang="zh-TW" altLang="en-US"/>
        </a:p>
      </dgm:t>
    </dgm:pt>
    <dgm:pt modelId="{1E541E4F-9C23-4116-A488-023CADBA4BCA}" type="sibTrans" cxnId="{6D333CE6-6B59-4698-96D7-C41756AD0484}">
      <dgm:prSet/>
      <dgm:spPr/>
      <dgm:t>
        <a:bodyPr/>
        <a:lstStyle/>
        <a:p>
          <a:endParaRPr lang="zh-TW" altLang="en-US"/>
        </a:p>
      </dgm:t>
    </dgm:pt>
    <dgm:pt modelId="{7F897395-6741-4F8D-9679-469CEA3473A4}">
      <dgm:prSet phldrT="[文字]" custT="1"/>
      <dgm:spPr>
        <a:solidFill>
          <a:srgbClr val="BC72BE"/>
        </a:solidFill>
      </dgm:spPr>
      <dgm:t>
        <a:bodyPr vert="eaVert"/>
        <a:lstStyle/>
        <a:p>
          <a:r>
            <a:rPr lang="zh-TW" altLang="en-US" sz="2000" dirty="0" smtClean="0">
              <a:latin typeface="華康粗黑體" pitchFamily="49" charset="-120"/>
              <a:ea typeface="華康粗黑體" pitchFamily="49" charset="-120"/>
            </a:rPr>
            <a:t>結論與建議</a:t>
          </a:r>
          <a:endParaRPr lang="zh-TW" altLang="en-US" sz="2000" dirty="0">
            <a:latin typeface="華康粗黑體" pitchFamily="49" charset="-120"/>
            <a:ea typeface="華康粗黑體" pitchFamily="49" charset="-120"/>
          </a:endParaRPr>
        </a:p>
      </dgm:t>
    </dgm:pt>
    <dgm:pt modelId="{D0769BE3-8D64-4378-9D0A-D7A0FD6834E3}" type="parTrans" cxnId="{BA3BB725-FC08-4D47-92CB-1F96CBABDD4A}">
      <dgm:prSet/>
      <dgm:spPr/>
      <dgm:t>
        <a:bodyPr/>
        <a:lstStyle/>
        <a:p>
          <a:endParaRPr lang="zh-TW" altLang="en-US"/>
        </a:p>
      </dgm:t>
    </dgm:pt>
    <dgm:pt modelId="{2E14FD92-5034-4534-A68A-6FDA71FD3FBD}" type="sibTrans" cxnId="{BA3BB725-FC08-4D47-92CB-1F96CBABDD4A}">
      <dgm:prSet/>
      <dgm:spPr/>
      <dgm:t>
        <a:bodyPr/>
        <a:lstStyle/>
        <a:p>
          <a:endParaRPr lang="zh-TW" altLang="en-US"/>
        </a:p>
      </dgm:t>
    </dgm:pt>
    <dgm:pt modelId="{3DF16DDD-88BF-4C04-AD21-3116138F8C17}">
      <dgm:prSet phldrT="[文字]" custT="1"/>
      <dgm:spPr>
        <a:solidFill>
          <a:srgbClr val="BC72BE"/>
        </a:solidFill>
      </dgm:spPr>
      <dgm:t>
        <a:bodyPr vert="eaVert"/>
        <a:lstStyle/>
        <a:p>
          <a:r>
            <a:rPr lang="zh-TW" altLang="en-US" sz="2000" dirty="0" smtClean="0">
              <a:latin typeface="華康粗黑體" pitchFamily="49" charset="-120"/>
              <a:ea typeface="華康粗黑體" pitchFamily="49" charset="-120"/>
            </a:rPr>
            <a:t>實地觀察</a:t>
          </a:r>
          <a:endParaRPr lang="zh-TW" altLang="en-US" sz="2000" dirty="0">
            <a:latin typeface="華康粗黑體" pitchFamily="49" charset="-120"/>
            <a:ea typeface="華康粗黑體" pitchFamily="49" charset="-120"/>
          </a:endParaRPr>
        </a:p>
      </dgm:t>
    </dgm:pt>
    <dgm:pt modelId="{D0C16B0B-8383-4E53-A915-A014C8716C2A}" type="parTrans" cxnId="{F0883A04-83B7-4B19-8CF9-1CEDF54F7832}">
      <dgm:prSet/>
      <dgm:spPr/>
      <dgm:t>
        <a:bodyPr/>
        <a:lstStyle/>
        <a:p>
          <a:endParaRPr lang="zh-TW" altLang="en-US"/>
        </a:p>
      </dgm:t>
    </dgm:pt>
    <dgm:pt modelId="{8A2777A3-CF78-44DE-B733-2D3BAA6D71A1}" type="sibTrans" cxnId="{F0883A04-83B7-4B19-8CF9-1CEDF54F7832}">
      <dgm:prSet/>
      <dgm:spPr/>
      <dgm:t>
        <a:bodyPr/>
        <a:lstStyle/>
        <a:p>
          <a:endParaRPr lang="zh-TW" altLang="en-US"/>
        </a:p>
      </dgm:t>
    </dgm:pt>
    <dgm:pt modelId="{7737F33B-06D9-4C22-9A87-2308E90E4082}">
      <dgm:prSet phldrT="[文字]" custT="1"/>
      <dgm:spPr>
        <a:solidFill>
          <a:srgbClr val="BC72BE"/>
        </a:solidFill>
      </dgm:spPr>
      <dgm:t>
        <a:bodyPr vert="eaVert"/>
        <a:lstStyle/>
        <a:p>
          <a:r>
            <a:rPr lang="zh-TW" altLang="en-US" sz="2000" dirty="0" smtClean="0">
              <a:latin typeface="華康粗黑體" pitchFamily="49" charset="-120"/>
              <a:ea typeface="華康粗黑體" pitchFamily="49" charset="-120"/>
            </a:rPr>
            <a:t>問卷調查及分析</a:t>
          </a:r>
          <a:endParaRPr lang="zh-TW" altLang="en-US" sz="2000" dirty="0">
            <a:latin typeface="華康粗黑體" pitchFamily="49" charset="-120"/>
            <a:ea typeface="華康粗黑體" pitchFamily="49" charset="-120"/>
          </a:endParaRPr>
        </a:p>
      </dgm:t>
    </dgm:pt>
    <dgm:pt modelId="{68FE8E3B-E32D-4EB5-A505-096C114338DC}" type="parTrans" cxnId="{6AB0E819-887A-4E0D-8119-5AD0054849B1}">
      <dgm:prSet/>
      <dgm:spPr/>
      <dgm:t>
        <a:bodyPr/>
        <a:lstStyle/>
        <a:p>
          <a:endParaRPr lang="zh-TW" altLang="en-US"/>
        </a:p>
      </dgm:t>
    </dgm:pt>
    <dgm:pt modelId="{4CB897CC-642A-47BB-AB7E-D98470B39669}" type="sibTrans" cxnId="{6AB0E819-887A-4E0D-8119-5AD0054849B1}">
      <dgm:prSet/>
      <dgm:spPr/>
      <dgm:t>
        <a:bodyPr/>
        <a:lstStyle/>
        <a:p>
          <a:endParaRPr lang="zh-TW" altLang="en-US"/>
        </a:p>
      </dgm:t>
    </dgm:pt>
    <dgm:pt modelId="{10540C69-A1A0-4C02-AA83-E06D9511A820}" type="pres">
      <dgm:prSet presAssocID="{7C60A925-2C49-4E2E-A56F-33D7909D5C68}" presName="Name0" presStyleCnt="0">
        <dgm:presLayoutVars>
          <dgm:dir/>
          <dgm:resizeHandles val="exact"/>
        </dgm:presLayoutVars>
      </dgm:prSet>
      <dgm:spPr/>
    </dgm:pt>
    <dgm:pt modelId="{64CB62D9-C306-47D1-BA9B-EE75C44DF946}" type="pres">
      <dgm:prSet presAssocID="{178D776D-309A-4DBB-AB04-D06945287744}" presName="node" presStyleLbl="node1" presStyleIdx="0" presStyleCnt="6" custScaleX="91641" custScaleY="399436" custLinFactNeighborX="-988" custLinFactNeighborY="-79469">
        <dgm:presLayoutVars>
          <dgm:bulletEnabled val="1"/>
        </dgm:presLayoutVars>
      </dgm:prSet>
      <dgm:spPr/>
      <dgm:t>
        <a:bodyPr/>
        <a:lstStyle/>
        <a:p>
          <a:endParaRPr lang="zh-TW" altLang="en-US"/>
        </a:p>
      </dgm:t>
    </dgm:pt>
    <dgm:pt modelId="{249CF740-F275-4274-8E79-53560108872D}" type="pres">
      <dgm:prSet presAssocID="{D7974059-2E99-4364-A0E5-69BE0414DA8F}" presName="sibTrans" presStyleLbl="sibTrans2D1" presStyleIdx="0" presStyleCnt="5"/>
      <dgm:spPr/>
      <dgm:t>
        <a:bodyPr/>
        <a:lstStyle/>
        <a:p>
          <a:endParaRPr lang="zh-TW" altLang="en-US"/>
        </a:p>
      </dgm:t>
    </dgm:pt>
    <dgm:pt modelId="{6733FD51-02C5-4AC0-A296-40767D4CB29E}" type="pres">
      <dgm:prSet presAssocID="{D7974059-2E99-4364-A0E5-69BE0414DA8F}" presName="connectorText" presStyleLbl="sibTrans2D1" presStyleIdx="0" presStyleCnt="5"/>
      <dgm:spPr/>
      <dgm:t>
        <a:bodyPr/>
        <a:lstStyle/>
        <a:p>
          <a:endParaRPr lang="zh-TW" altLang="en-US"/>
        </a:p>
      </dgm:t>
    </dgm:pt>
    <dgm:pt modelId="{68DCF82B-DE03-4ABA-B7FB-6A6A3A38FB51}" type="pres">
      <dgm:prSet presAssocID="{0B482FC2-A4E2-4464-ACDE-7A499CA01A7E}" presName="node" presStyleLbl="node1" presStyleIdx="1" presStyleCnt="6" custScaleX="89939" custScaleY="399436" custLinFactNeighborX="-10658">
        <dgm:presLayoutVars>
          <dgm:bulletEnabled val="1"/>
        </dgm:presLayoutVars>
      </dgm:prSet>
      <dgm:spPr/>
      <dgm:t>
        <a:bodyPr/>
        <a:lstStyle/>
        <a:p>
          <a:endParaRPr lang="zh-TW" altLang="en-US"/>
        </a:p>
      </dgm:t>
    </dgm:pt>
    <dgm:pt modelId="{B4D0F18A-7AE7-4A62-B6D9-29B54FEEB577}" type="pres">
      <dgm:prSet presAssocID="{6DCA854B-A421-413D-83C1-69726296BA45}" presName="sibTrans" presStyleLbl="sibTrans2D1" presStyleIdx="1" presStyleCnt="5"/>
      <dgm:spPr/>
      <dgm:t>
        <a:bodyPr/>
        <a:lstStyle/>
        <a:p>
          <a:endParaRPr lang="zh-TW" altLang="en-US"/>
        </a:p>
      </dgm:t>
    </dgm:pt>
    <dgm:pt modelId="{DCC6DB78-5AE8-4363-8324-74969ACEFC46}" type="pres">
      <dgm:prSet presAssocID="{6DCA854B-A421-413D-83C1-69726296BA45}" presName="connectorText" presStyleLbl="sibTrans2D1" presStyleIdx="1" presStyleCnt="5"/>
      <dgm:spPr/>
      <dgm:t>
        <a:bodyPr/>
        <a:lstStyle/>
        <a:p>
          <a:endParaRPr lang="zh-TW" altLang="en-US"/>
        </a:p>
      </dgm:t>
    </dgm:pt>
    <dgm:pt modelId="{77A5B9E6-AE38-455E-9FFC-1FF38453F8DD}" type="pres">
      <dgm:prSet presAssocID="{08E3FB9B-B346-42D9-A946-457937CF36FC}" presName="node" presStyleLbl="node1" presStyleIdx="2" presStyleCnt="6" custScaleX="88130" custScaleY="399436">
        <dgm:presLayoutVars>
          <dgm:bulletEnabled val="1"/>
        </dgm:presLayoutVars>
      </dgm:prSet>
      <dgm:spPr/>
      <dgm:t>
        <a:bodyPr/>
        <a:lstStyle/>
        <a:p>
          <a:endParaRPr lang="zh-TW" altLang="en-US"/>
        </a:p>
      </dgm:t>
    </dgm:pt>
    <dgm:pt modelId="{38CC3136-AA24-4349-BB53-CB82521456EB}" type="pres">
      <dgm:prSet presAssocID="{1E541E4F-9C23-4116-A488-023CADBA4BCA}" presName="sibTrans" presStyleLbl="sibTrans2D1" presStyleIdx="2" presStyleCnt="5"/>
      <dgm:spPr/>
      <dgm:t>
        <a:bodyPr/>
        <a:lstStyle/>
        <a:p>
          <a:endParaRPr lang="zh-TW" altLang="en-US"/>
        </a:p>
      </dgm:t>
    </dgm:pt>
    <dgm:pt modelId="{5596B678-02B3-4996-BCB4-133CF462BD63}" type="pres">
      <dgm:prSet presAssocID="{1E541E4F-9C23-4116-A488-023CADBA4BCA}" presName="connectorText" presStyleLbl="sibTrans2D1" presStyleIdx="2" presStyleCnt="5"/>
      <dgm:spPr/>
      <dgm:t>
        <a:bodyPr/>
        <a:lstStyle/>
        <a:p>
          <a:endParaRPr lang="zh-TW" altLang="en-US"/>
        </a:p>
      </dgm:t>
    </dgm:pt>
    <dgm:pt modelId="{7BFD20C2-DC70-437B-851E-CBBE4D94E568}" type="pres">
      <dgm:prSet presAssocID="{3DF16DDD-88BF-4C04-AD21-3116138F8C17}" presName="node" presStyleLbl="node1" presStyleIdx="3" presStyleCnt="6" custScaleX="85989" custScaleY="399436" custLinFactNeighborX="4329">
        <dgm:presLayoutVars>
          <dgm:bulletEnabled val="1"/>
        </dgm:presLayoutVars>
      </dgm:prSet>
      <dgm:spPr/>
      <dgm:t>
        <a:bodyPr/>
        <a:lstStyle/>
        <a:p>
          <a:endParaRPr lang="zh-TW" altLang="en-US"/>
        </a:p>
      </dgm:t>
    </dgm:pt>
    <dgm:pt modelId="{25B7C45E-F4FF-4D02-83B9-2A261379569B}" type="pres">
      <dgm:prSet presAssocID="{8A2777A3-CF78-44DE-B733-2D3BAA6D71A1}" presName="sibTrans" presStyleLbl="sibTrans2D1" presStyleIdx="3" presStyleCnt="5"/>
      <dgm:spPr/>
      <dgm:t>
        <a:bodyPr/>
        <a:lstStyle/>
        <a:p>
          <a:endParaRPr lang="zh-TW" altLang="en-US"/>
        </a:p>
      </dgm:t>
    </dgm:pt>
    <dgm:pt modelId="{21973C37-058C-433E-8CB5-2211C38B566A}" type="pres">
      <dgm:prSet presAssocID="{8A2777A3-CF78-44DE-B733-2D3BAA6D71A1}" presName="connectorText" presStyleLbl="sibTrans2D1" presStyleIdx="3" presStyleCnt="5"/>
      <dgm:spPr/>
      <dgm:t>
        <a:bodyPr/>
        <a:lstStyle/>
        <a:p>
          <a:endParaRPr lang="zh-TW" altLang="en-US"/>
        </a:p>
      </dgm:t>
    </dgm:pt>
    <dgm:pt modelId="{AC0741CD-24ED-4353-8E1F-E9A99B619041}" type="pres">
      <dgm:prSet presAssocID="{7737F33B-06D9-4C22-9A87-2308E90E4082}" presName="node" presStyleLbl="node1" presStyleIdx="4" presStyleCnt="6" custScaleX="83644" custScaleY="399436">
        <dgm:presLayoutVars>
          <dgm:bulletEnabled val="1"/>
        </dgm:presLayoutVars>
      </dgm:prSet>
      <dgm:spPr/>
      <dgm:t>
        <a:bodyPr/>
        <a:lstStyle/>
        <a:p>
          <a:endParaRPr lang="zh-TW" altLang="en-US"/>
        </a:p>
      </dgm:t>
    </dgm:pt>
    <dgm:pt modelId="{52733D1A-C054-41F4-9D4E-1485C6C9C9EB}" type="pres">
      <dgm:prSet presAssocID="{4CB897CC-642A-47BB-AB7E-D98470B39669}" presName="sibTrans" presStyleLbl="sibTrans2D1" presStyleIdx="4" presStyleCnt="5"/>
      <dgm:spPr/>
      <dgm:t>
        <a:bodyPr/>
        <a:lstStyle/>
        <a:p>
          <a:endParaRPr lang="zh-TW" altLang="en-US"/>
        </a:p>
      </dgm:t>
    </dgm:pt>
    <dgm:pt modelId="{8F265A43-B7B9-4393-BB7A-9B1B0C4F8831}" type="pres">
      <dgm:prSet presAssocID="{4CB897CC-642A-47BB-AB7E-D98470B39669}" presName="connectorText" presStyleLbl="sibTrans2D1" presStyleIdx="4" presStyleCnt="5"/>
      <dgm:spPr/>
      <dgm:t>
        <a:bodyPr/>
        <a:lstStyle/>
        <a:p>
          <a:endParaRPr lang="zh-TW" altLang="en-US"/>
        </a:p>
      </dgm:t>
    </dgm:pt>
    <dgm:pt modelId="{C0213E2F-E44C-4227-ACC7-814FE4D511D6}" type="pres">
      <dgm:prSet presAssocID="{7F897395-6741-4F8D-9679-469CEA3473A4}" presName="node" presStyleLbl="node1" presStyleIdx="5" presStyleCnt="6" custScaleX="80993" custScaleY="399436" custLinFactNeighborX="-24804" custLinFactNeighborY="4146">
        <dgm:presLayoutVars>
          <dgm:bulletEnabled val="1"/>
        </dgm:presLayoutVars>
      </dgm:prSet>
      <dgm:spPr/>
      <dgm:t>
        <a:bodyPr/>
        <a:lstStyle/>
        <a:p>
          <a:endParaRPr lang="zh-TW" altLang="en-US"/>
        </a:p>
      </dgm:t>
    </dgm:pt>
  </dgm:ptLst>
  <dgm:cxnLst>
    <dgm:cxn modelId="{1262971A-AE9C-4920-8470-7060162DFEB3}" type="presOf" srcId="{4CB897CC-642A-47BB-AB7E-D98470B39669}" destId="{52733D1A-C054-41F4-9D4E-1485C6C9C9EB}" srcOrd="0" destOrd="0" presId="urn:microsoft.com/office/officeart/2005/8/layout/process1"/>
    <dgm:cxn modelId="{0E0514B3-A0CD-4E50-AA99-8709E19DBE12}" type="presOf" srcId="{178D776D-309A-4DBB-AB04-D06945287744}" destId="{64CB62D9-C306-47D1-BA9B-EE75C44DF946}" srcOrd="0" destOrd="0" presId="urn:microsoft.com/office/officeart/2005/8/layout/process1"/>
    <dgm:cxn modelId="{6AB0E819-887A-4E0D-8119-5AD0054849B1}" srcId="{7C60A925-2C49-4E2E-A56F-33D7909D5C68}" destId="{7737F33B-06D9-4C22-9A87-2308E90E4082}" srcOrd="4" destOrd="0" parTransId="{68FE8E3B-E32D-4EB5-A505-096C114338DC}" sibTransId="{4CB897CC-642A-47BB-AB7E-D98470B39669}"/>
    <dgm:cxn modelId="{9BED1203-447B-4D9B-8F56-D7A6CF2FE024}" type="presOf" srcId="{7737F33B-06D9-4C22-9A87-2308E90E4082}" destId="{AC0741CD-24ED-4353-8E1F-E9A99B619041}" srcOrd="0" destOrd="0" presId="urn:microsoft.com/office/officeart/2005/8/layout/process1"/>
    <dgm:cxn modelId="{83DD7292-53F3-435A-B824-31E94B166A1F}" type="presOf" srcId="{3DF16DDD-88BF-4C04-AD21-3116138F8C17}" destId="{7BFD20C2-DC70-437B-851E-CBBE4D94E568}" srcOrd="0" destOrd="0" presId="urn:microsoft.com/office/officeart/2005/8/layout/process1"/>
    <dgm:cxn modelId="{9B6A4673-6A3F-46C4-B5EC-70816EA9D595}" type="presOf" srcId="{D7974059-2E99-4364-A0E5-69BE0414DA8F}" destId="{6733FD51-02C5-4AC0-A296-40767D4CB29E}" srcOrd="1" destOrd="0" presId="urn:microsoft.com/office/officeart/2005/8/layout/process1"/>
    <dgm:cxn modelId="{16FD481A-DDF5-4704-9F08-5E48AF08B086}" type="presOf" srcId="{6DCA854B-A421-413D-83C1-69726296BA45}" destId="{DCC6DB78-5AE8-4363-8324-74969ACEFC46}" srcOrd="1" destOrd="0" presId="urn:microsoft.com/office/officeart/2005/8/layout/process1"/>
    <dgm:cxn modelId="{59B66D99-E89C-4C10-A733-41DAC0FAFBFF}" type="presOf" srcId="{0B482FC2-A4E2-4464-ACDE-7A499CA01A7E}" destId="{68DCF82B-DE03-4ABA-B7FB-6A6A3A38FB51}" srcOrd="0" destOrd="0" presId="urn:microsoft.com/office/officeart/2005/8/layout/process1"/>
    <dgm:cxn modelId="{36B08139-4795-44A0-B284-7DBAF787E076}" type="presOf" srcId="{6DCA854B-A421-413D-83C1-69726296BA45}" destId="{B4D0F18A-7AE7-4A62-B6D9-29B54FEEB577}" srcOrd="0" destOrd="0" presId="urn:microsoft.com/office/officeart/2005/8/layout/process1"/>
    <dgm:cxn modelId="{0206E482-C8F8-4F1A-A027-E201C1392655}" type="presOf" srcId="{D7974059-2E99-4364-A0E5-69BE0414DA8F}" destId="{249CF740-F275-4274-8E79-53560108872D}" srcOrd="0" destOrd="0" presId="urn:microsoft.com/office/officeart/2005/8/layout/process1"/>
    <dgm:cxn modelId="{BA3BB725-FC08-4D47-92CB-1F96CBABDD4A}" srcId="{7C60A925-2C49-4E2E-A56F-33D7909D5C68}" destId="{7F897395-6741-4F8D-9679-469CEA3473A4}" srcOrd="5" destOrd="0" parTransId="{D0769BE3-8D64-4378-9D0A-D7A0FD6834E3}" sibTransId="{2E14FD92-5034-4534-A68A-6FDA71FD3FBD}"/>
    <dgm:cxn modelId="{E06AAD98-73C8-4243-A9BF-E4C870348E8B}" type="presOf" srcId="{7F897395-6741-4F8D-9679-469CEA3473A4}" destId="{C0213E2F-E44C-4227-ACC7-814FE4D511D6}" srcOrd="0" destOrd="0" presId="urn:microsoft.com/office/officeart/2005/8/layout/process1"/>
    <dgm:cxn modelId="{B804FEE5-E335-41C1-A2B2-2CC21605C15A}" type="presOf" srcId="{08E3FB9B-B346-42D9-A946-457937CF36FC}" destId="{77A5B9E6-AE38-455E-9FFC-1FF38453F8DD}" srcOrd="0" destOrd="0" presId="urn:microsoft.com/office/officeart/2005/8/layout/process1"/>
    <dgm:cxn modelId="{F4D4EAB1-65CC-4EC8-9911-4F002F39B66D}" type="presOf" srcId="{8A2777A3-CF78-44DE-B733-2D3BAA6D71A1}" destId="{21973C37-058C-433E-8CB5-2211C38B566A}" srcOrd="1" destOrd="0" presId="urn:microsoft.com/office/officeart/2005/8/layout/process1"/>
    <dgm:cxn modelId="{0BDC9D47-7D51-41AA-8DFC-E2E1D4551C74}" type="presOf" srcId="{1E541E4F-9C23-4116-A488-023CADBA4BCA}" destId="{5596B678-02B3-4996-BCB4-133CF462BD63}" srcOrd="1" destOrd="0" presId="urn:microsoft.com/office/officeart/2005/8/layout/process1"/>
    <dgm:cxn modelId="{874C0264-3C5E-4C25-92DA-C24A4C9D540C}" type="presOf" srcId="{4CB897CC-642A-47BB-AB7E-D98470B39669}" destId="{8F265A43-B7B9-4393-BB7A-9B1B0C4F8831}" srcOrd="1" destOrd="0" presId="urn:microsoft.com/office/officeart/2005/8/layout/process1"/>
    <dgm:cxn modelId="{6D333CE6-6B59-4698-96D7-C41756AD0484}" srcId="{7C60A925-2C49-4E2E-A56F-33D7909D5C68}" destId="{08E3FB9B-B346-42D9-A946-457937CF36FC}" srcOrd="2" destOrd="0" parTransId="{EBDF7AA2-F685-4EF2-920F-F41E9822C8A0}" sibTransId="{1E541E4F-9C23-4116-A488-023CADBA4BCA}"/>
    <dgm:cxn modelId="{043F9C3C-5755-4D13-9501-E70197BED769}" srcId="{7C60A925-2C49-4E2E-A56F-33D7909D5C68}" destId="{178D776D-309A-4DBB-AB04-D06945287744}" srcOrd="0" destOrd="0" parTransId="{527ECDEB-4A20-4C6C-A6E9-66089918F4B7}" sibTransId="{D7974059-2E99-4364-A0E5-69BE0414DA8F}"/>
    <dgm:cxn modelId="{239A890D-9688-4A8C-94B9-5111550D8722}" srcId="{7C60A925-2C49-4E2E-A56F-33D7909D5C68}" destId="{0B482FC2-A4E2-4464-ACDE-7A499CA01A7E}" srcOrd="1" destOrd="0" parTransId="{B4A71858-072E-4CC7-8FFB-20A36E9A9DBE}" sibTransId="{6DCA854B-A421-413D-83C1-69726296BA45}"/>
    <dgm:cxn modelId="{6DEBB69C-FBC6-4C2D-9CFA-AC938D5316EB}" type="presOf" srcId="{7C60A925-2C49-4E2E-A56F-33D7909D5C68}" destId="{10540C69-A1A0-4C02-AA83-E06D9511A820}" srcOrd="0" destOrd="0" presId="urn:microsoft.com/office/officeart/2005/8/layout/process1"/>
    <dgm:cxn modelId="{F0883A04-83B7-4B19-8CF9-1CEDF54F7832}" srcId="{7C60A925-2C49-4E2E-A56F-33D7909D5C68}" destId="{3DF16DDD-88BF-4C04-AD21-3116138F8C17}" srcOrd="3" destOrd="0" parTransId="{D0C16B0B-8383-4E53-A915-A014C8716C2A}" sibTransId="{8A2777A3-CF78-44DE-B733-2D3BAA6D71A1}"/>
    <dgm:cxn modelId="{AF973BAD-6E7D-4146-9057-D5A0510E1B1B}" type="presOf" srcId="{1E541E4F-9C23-4116-A488-023CADBA4BCA}" destId="{38CC3136-AA24-4349-BB53-CB82521456EB}" srcOrd="0" destOrd="0" presId="urn:microsoft.com/office/officeart/2005/8/layout/process1"/>
    <dgm:cxn modelId="{BD8A0764-E27E-47CA-AC20-7090A581CEF8}" type="presOf" srcId="{8A2777A3-CF78-44DE-B733-2D3BAA6D71A1}" destId="{25B7C45E-F4FF-4D02-83B9-2A261379569B}" srcOrd="0" destOrd="0" presId="urn:microsoft.com/office/officeart/2005/8/layout/process1"/>
    <dgm:cxn modelId="{25FB7265-31FF-4AED-B1E6-88C2D4ABA091}" type="presParOf" srcId="{10540C69-A1A0-4C02-AA83-E06D9511A820}" destId="{64CB62D9-C306-47D1-BA9B-EE75C44DF946}" srcOrd="0" destOrd="0" presId="urn:microsoft.com/office/officeart/2005/8/layout/process1"/>
    <dgm:cxn modelId="{FFD5355F-741F-4DF6-A891-A10AC850E5CA}" type="presParOf" srcId="{10540C69-A1A0-4C02-AA83-E06D9511A820}" destId="{249CF740-F275-4274-8E79-53560108872D}" srcOrd="1" destOrd="0" presId="urn:microsoft.com/office/officeart/2005/8/layout/process1"/>
    <dgm:cxn modelId="{6E4318F6-F1BD-4884-BE50-D56C063F4DBD}" type="presParOf" srcId="{249CF740-F275-4274-8E79-53560108872D}" destId="{6733FD51-02C5-4AC0-A296-40767D4CB29E}" srcOrd="0" destOrd="0" presId="urn:microsoft.com/office/officeart/2005/8/layout/process1"/>
    <dgm:cxn modelId="{4BA51237-6A67-44EA-A337-9BA31FECE61D}" type="presParOf" srcId="{10540C69-A1A0-4C02-AA83-E06D9511A820}" destId="{68DCF82B-DE03-4ABA-B7FB-6A6A3A38FB51}" srcOrd="2" destOrd="0" presId="urn:microsoft.com/office/officeart/2005/8/layout/process1"/>
    <dgm:cxn modelId="{3C332719-A75F-4087-AED8-5D89E472FBDC}" type="presParOf" srcId="{10540C69-A1A0-4C02-AA83-E06D9511A820}" destId="{B4D0F18A-7AE7-4A62-B6D9-29B54FEEB577}" srcOrd="3" destOrd="0" presId="urn:microsoft.com/office/officeart/2005/8/layout/process1"/>
    <dgm:cxn modelId="{0A82246C-B91B-438C-AB2C-508BD2433AE4}" type="presParOf" srcId="{B4D0F18A-7AE7-4A62-B6D9-29B54FEEB577}" destId="{DCC6DB78-5AE8-4363-8324-74969ACEFC46}" srcOrd="0" destOrd="0" presId="urn:microsoft.com/office/officeart/2005/8/layout/process1"/>
    <dgm:cxn modelId="{6C079B45-A5C1-4E63-8E27-38F26046BFFC}" type="presParOf" srcId="{10540C69-A1A0-4C02-AA83-E06D9511A820}" destId="{77A5B9E6-AE38-455E-9FFC-1FF38453F8DD}" srcOrd="4" destOrd="0" presId="urn:microsoft.com/office/officeart/2005/8/layout/process1"/>
    <dgm:cxn modelId="{4D126512-FD61-4BE8-82D3-5A841676B5ED}" type="presParOf" srcId="{10540C69-A1A0-4C02-AA83-E06D9511A820}" destId="{38CC3136-AA24-4349-BB53-CB82521456EB}" srcOrd="5" destOrd="0" presId="urn:microsoft.com/office/officeart/2005/8/layout/process1"/>
    <dgm:cxn modelId="{2876494D-CC38-46E9-AFBC-B98113471F29}" type="presParOf" srcId="{38CC3136-AA24-4349-BB53-CB82521456EB}" destId="{5596B678-02B3-4996-BCB4-133CF462BD63}" srcOrd="0" destOrd="0" presId="urn:microsoft.com/office/officeart/2005/8/layout/process1"/>
    <dgm:cxn modelId="{FCD55C30-6BBF-483D-A04C-F3956B8FA4FA}" type="presParOf" srcId="{10540C69-A1A0-4C02-AA83-E06D9511A820}" destId="{7BFD20C2-DC70-437B-851E-CBBE4D94E568}" srcOrd="6" destOrd="0" presId="urn:microsoft.com/office/officeart/2005/8/layout/process1"/>
    <dgm:cxn modelId="{1CB6F64E-FC4A-43D4-95C3-3E6B83C08321}" type="presParOf" srcId="{10540C69-A1A0-4C02-AA83-E06D9511A820}" destId="{25B7C45E-F4FF-4D02-83B9-2A261379569B}" srcOrd="7" destOrd="0" presId="urn:microsoft.com/office/officeart/2005/8/layout/process1"/>
    <dgm:cxn modelId="{D61A8941-03F6-4BF8-9CF9-C10583B75AA0}" type="presParOf" srcId="{25B7C45E-F4FF-4D02-83B9-2A261379569B}" destId="{21973C37-058C-433E-8CB5-2211C38B566A}" srcOrd="0" destOrd="0" presId="urn:microsoft.com/office/officeart/2005/8/layout/process1"/>
    <dgm:cxn modelId="{7AEED5B7-B5E9-481E-ACF1-C15BC039D839}" type="presParOf" srcId="{10540C69-A1A0-4C02-AA83-E06D9511A820}" destId="{AC0741CD-24ED-4353-8E1F-E9A99B619041}" srcOrd="8" destOrd="0" presId="urn:microsoft.com/office/officeart/2005/8/layout/process1"/>
    <dgm:cxn modelId="{261C7CB8-510B-43A9-A5B1-44EF016A67C6}" type="presParOf" srcId="{10540C69-A1A0-4C02-AA83-E06D9511A820}" destId="{52733D1A-C054-41F4-9D4E-1485C6C9C9EB}" srcOrd="9" destOrd="0" presId="urn:microsoft.com/office/officeart/2005/8/layout/process1"/>
    <dgm:cxn modelId="{731A2DCD-40F9-473D-AB7D-4095A6927FE9}" type="presParOf" srcId="{52733D1A-C054-41F4-9D4E-1485C6C9C9EB}" destId="{8F265A43-B7B9-4393-BB7A-9B1B0C4F8831}" srcOrd="0" destOrd="0" presId="urn:microsoft.com/office/officeart/2005/8/layout/process1"/>
    <dgm:cxn modelId="{74528C7D-43EE-4324-80CC-35BCA8875F21}" type="presParOf" srcId="{10540C69-A1A0-4C02-AA83-E06D9511A820}" destId="{C0213E2F-E44C-4227-ACC7-814FE4D511D6}"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D2FFC0-1988-4BA5-B0B1-30F55EE76FE7}" type="doc">
      <dgm:prSet loTypeId="urn:microsoft.com/office/officeart/2005/8/layout/cycle4" loCatId="matrix" qsTypeId="urn:microsoft.com/office/officeart/2005/8/quickstyle/3d3" qsCatId="3D" csTypeId="urn:microsoft.com/office/officeart/2005/8/colors/accent0_3" csCatId="mainScheme" phldr="1"/>
      <dgm:spPr/>
      <dgm:t>
        <a:bodyPr/>
        <a:lstStyle/>
        <a:p>
          <a:endParaRPr lang="zh-TW" altLang="en-US"/>
        </a:p>
      </dgm:t>
    </dgm:pt>
    <dgm:pt modelId="{E01973B0-4739-47F7-9F29-9E950BCD334A}">
      <dgm:prSet phldrT="[文字]" custT="1"/>
      <dgm:spPr/>
      <dgm:t>
        <a:bodyPr/>
        <a:lstStyle/>
        <a:p>
          <a:r>
            <a:rPr lang="zh-TW" altLang="en-US" sz="2000" dirty="0" smtClean="0">
              <a:latin typeface="華康粗黑體" pitchFamily="49" charset="-120"/>
              <a:ea typeface="華康粗黑體" pitchFamily="49" charset="-120"/>
            </a:rPr>
            <a:t>產品策略</a:t>
          </a:r>
          <a:endParaRPr lang="zh-TW" altLang="en-US" sz="2000" dirty="0">
            <a:latin typeface="華康粗黑體" pitchFamily="49" charset="-120"/>
            <a:ea typeface="華康粗黑體" pitchFamily="49" charset="-120"/>
          </a:endParaRPr>
        </a:p>
      </dgm:t>
    </dgm:pt>
    <dgm:pt modelId="{7B21E189-A6B1-42ED-9E68-746510292C03}" type="parTrans" cxnId="{157A4363-2C42-4692-BE7C-2CA85244DFB3}">
      <dgm:prSet/>
      <dgm:spPr/>
      <dgm:t>
        <a:bodyPr/>
        <a:lstStyle/>
        <a:p>
          <a:endParaRPr lang="zh-TW" altLang="en-US"/>
        </a:p>
      </dgm:t>
    </dgm:pt>
    <dgm:pt modelId="{17B28C2B-0C7F-4EC1-95F7-FF2829E6E092}" type="sibTrans" cxnId="{157A4363-2C42-4692-BE7C-2CA85244DFB3}">
      <dgm:prSet/>
      <dgm:spPr/>
      <dgm:t>
        <a:bodyPr/>
        <a:lstStyle/>
        <a:p>
          <a:endParaRPr lang="zh-TW" altLang="en-US"/>
        </a:p>
      </dgm:t>
    </dgm:pt>
    <dgm:pt modelId="{233F5BEB-0629-434F-BA8D-B1EF589BEF53}">
      <dgm:prSet phldrT="[文字]" custT="1"/>
      <dgm:spPr/>
      <dgm:t>
        <a:bodyPr/>
        <a:lstStyle/>
        <a:p>
          <a:r>
            <a:rPr lang="zh-TW" altLang="en-US" sz="2000" dirty="0" smtClean="0">
              <a:latin typeface="華康粗黑體" pitchFamily="49" charset="-120"/>
              <a:ea typeface="華康粗黑體" pitchFamily="49" charset="-120"/>
            </a:rPr>
            <a:t>口味差異化、品項各種化</a:t>
          </a:r>
          <a:endParaRPr lang="zh-TW" altLang="en-US" sz="2000" dirty="0">
            <a:latin typeface="華康粗黑體" pitchFamily="49" charset="-120"/>
            <a:ea typeface="華康粗黑體" pitchFamily="49" charset="-120"/>
          </a:endParaRPr>
        </a:p>
      </dgm:t>
    </dgm:pt>
    <dgm:pt modelId="{5515B9F5-E942-4C58-93E1-71798A75DC58}" type="parTrans" cxnId="{A23AE34C-BF8A-447C-90B8-E3D321D55771}">
      <dgm:prSet/>
      <dgm:spPr/>
      <dgm:t>
        <a:bodyPr/>
        <a:lstStyle/>
        <a:p>
          <a:endParaRPr lang="zh-TW" altLang="en-US"/>
        </a:p>
      </dgm:t>
    </dgm:pt>
    <dgm:pt modelId="{DC9EB3D7-F7D8-4061-9153-7265CF60B3BD}" type="sibTrans" cxnId="{A23AE34C-BF8A-447C-90B8-E3D321D55771}">
      <dgm:prSet/>
      <dgm:spPr/>
      <dgm:t>
        <a:bodyPr/>
        <a:lstStyle/>
        <a:p>
          <a:endParaRPr lang="zh-TW" altLang="en-US"/>
        </a:p>
      </dgm:t>
    </dgm:pt>
    <dgm:pt modelId="{5C5B50CB-8C67-40FC-8E82-EB10395110BE}">
      <dgm:prSet phldrT="[文字]" custT="1"/>
      <dgm:spPr/>
      <dgm:t>
        <a:bodyPr/>
        <a:lstStyle/>
        <a:p>
          <a:r>
            <a:rPr lang="zh-TW" altLang="en-US" sz="2000" dirty="0" smtClean="0">
              <a:latin typeface="華康粗黑體" pitchFamily="49" charset="-120"/>
              <a:ea typeface="華康粗黑體" pitchFamily="49" charset="-120"/>
            </a:rPr>
            <a:t>定價策略</a:t>
          </a:r>
          <a:endParaRPr lang="zh-TW" altLang="en-US" sz="2000" dirty="0">
            <a:latin typeface="華康粗黑體" pitchFamily="49" charset="-120"/>
            <a:ea typeface="華康粗黑體" pitchFamily="49" charset="-120"/>
          </a:endParaRPr>
        </a:p>
      </dgm:t>
    </dgm:pt>
    <dgm:pt modelId="{E351EAA4-13E7-4675-89FC-A6BF80458EA5}" type="parTrans" cxnId="{6670EB25-1741-4D30-AE3D-D9CE8F9BA1B2}">
      <dgm:prSet/>
      <dgm:spPr/>
      <dgm:t>
        <a:bodyPr/>
        <a:lstStyle/>
        <a:p>
          <a:endParaRPr lang="zh-TW" altLang="en-US"/>
        </a:p>
      </dgm:t>
    </dgm:pt>
    <dgm:pt modelId="{B351BA04-76A7-4A3C-BC74-237EACA454AB}" type="sibTrans" cxnId="{6670EB25-1741-4D30-AE3D-D9CE8F9BA1B2}">
      <dgm:prSet/>
      <dgm:spPr/>
      <dgm:t>
        <a:bodyPr/>
        <a:lstStyle/>
        <a:p>
          <a:endParaRPr lang="zh-TW" altLang="en-US"/>
        </a:p>
      </dgm:t>
    </dgm:pt>
    <dgm:pt modelId="{D04385FC-F95E-46EF-8E12-4C6B5381B2A7}">
      <dgm:prSet phldrT="[文字]" custT="1"/>
      <dgm:spPr/>
      <dgm:t>
        <a:bodyPr/>
        <a:lstStyle/>
        <a:p>
          <a:r>
            <a:rPr lang="zh-TW" altLang="en-US" sz="2000" dirty="0" smtClean="0">
              <a:latin typeface="華康粗黑體" pitchFamily="49" charset="-120"/>
              <a:ea typeface="華康粗黑體" pitchFamily="49" charset="-120"/>
            </a:rPr>
            <a:t>市場需求、優惠促銷</a:t>
          </a:r>
          <a:endParaRPr lang="zh-TW" altLang="en-US" sz="2000" dirty="0">
            <a:latin typeface="華康粗黑體" pitchFamily="49" charset="-120"/>
            <a:ea typeface="華康粗黑體" pitchFamily="49" charset="-120"/>
          </a:endParaRPr>
        </a:p>
      </dgm:t>
    </dgm:pt>
    <dgm:pt modelId="{0ACDDC4C-8751-4FD5-BD41-F562379C8DF4}" type="parTrans" cxnId="{FE901B8B-8A81-471A-A659-2CFB76880DE1}">
      <dgm:prSet/>
      <dgm:spPr/>
      <dgm:t>
        <a:bodyPr/>
        <a:lstStyle/>
        <a:p>
          <a:endParaRPr lang="zh-TW" altLang="en-US"/>
        </a:p>
      </dgm:t>
    </dgm:pt>
    <dgm:pt modelId="{8787DA91-71A6-46A6-8663-7B4B2FCB591C}" type="sibTrans" cxnId="{FE901B8B-8A81-471A-A659-2CFB76880DE1}">
      <dgm:prSet/>
      <dgm:spPr/>
      <dgm:t>
        <a:bodyPr/>
        <a:lstStyle/>
        <a:p>
          <a:endParaRPr lang="zh-TW" altLang="en-US"/>
        </a:p>
      </dgm:t>
    </dgm:pt>
    <dgm:pt modelId="{938B2F0F-A0B5-4912-9527-CC0AD5686ABF}">
      <dgm:prSet phldrT="[文字]" custT="1"/>
      <dgm:spPr/>
      <dgm:t>
        <a:bodyPr/>
        <a:lstStyle/>
        <a:p>
          <a:r>
            <a:rPr lang="zh-TW" altLang="en-US" sz="2000" dirty="0" smtClean="0">
              <a:latin typeface="華康粗黑體" pitchFamily="49" charset="-120"/>
              <a:ea typeface="華康粗黑體" pitchFamily="49" charset="-120"/>
            </a:rPr>
            <a:t>推廣策略</a:t>
          </a:r>
          <a:endParaRPr lang="zh-TW" altLang="en-US" sz="2000" dirty="0">
            <a:latin typeface="華康粗黑體" pitchFamily="49" charset="-120"/>
            <a:ea typeface="華康粗黑體" pitchFamily="49" charset="-120"/>
          </a:endParaRPr>
        </a:p>
      </dgm:t>
    </dgm:pt>
    <dgm:pt modelId="{5245648B-7BCB-4C73-91A2-E3DE83585572}" type="parTrans" cxnId="{5EA470D1-21AC-4724-B8EB-8BA48E1E3DD3}">
      <dgm:prSet/>
      <dgm:spPr/>
      <dgm:t>
        <a:bodyPr/>
        <a:lstStyle/>
        <a:p>
          <a:endParaRPr lang="zh-TW" altLang="en-US"/>
        </a:p>
      </dgm:t>
    </dgm:pt>
    <dgm:pt modelId="{C9B7CED9-7292-4B55-9374-260BB13CFF84}" type="sibTrans" cxnId="{5EA470D1-21AC-4724-B8EB-8BA48E1E3DD3}">
      <dgm:prSet/>
      <dgm:spPr/>
      <dgm:t>
        <a:bodyPr/>
        <a:lstStyle/>
        <a:p>
          <a:endParaRPr lang="zh-TW" altLang="en-US"/>
        </a:p>
      </dgm:t>
    </dgm:pt>
    <dgm:pt modelId="{2B775861-A1FE-4FA0-9AB5-9CA2665128A3}">
      <dgm:prSet phldrT="[文字]" custT="1"/>
      <dgm:spPr/>
      <dgm:t>
        <a:bodyPr/>
        <a:lstStyle/>
        <a:p>
          <a:r>
            <a:rPr lang="zh-TW" altLang="en-US" sz="2000" dirty="0" smtClean="0">
              <a:latin typeface="華康粗黑體" pitchFamily="49" charset="-120"/>
              <a:ea typeface="華康粗黑體" pitchFamily="49" charset="-120"/>
            </a:rPr>
            <a:t>促銷、廣告、公共報導、人員推銷</a:t>
          </a:r>
          <a:endParaRPr lang="zh-TW" altLang="en-US" sz="2000" dirty="0">
            <a:latin typeface="華康粗黑體" pitchFamily="49" charset="-120"/>
            <a:ea typeface="華康粗黑體" pitchFamily="49" charset="-120"/>
          </a:endParaRPr>
        </a:p>
      </dgm:t>
    </dgm:pt>
    <dgm:pt modelId="{E35C7BB6-2DCC-4AFE-8753-EAA1CB1ED073}" type="parTrans" cxnId="{5BA7F8AB-2D04-4E61-BFF4-FF560189B78C}">
      <dgm:prSet/>
      <dgm:spPr/>
      <dgm:t>
        <a:bodyPr/>
        <a:lstStyle/>
        <a:p>
          <a:endParaRPr lang="zh-TW" altLang="en-US"/>
        </a:p>
      </dgm:t>
    </dgm:pt>
    <dgm:pt modelId="{9C0D55F0-B683-4DC2-A083-03AD8480CBCE}" type="sibTrans" cxnId="{5BA7F8AB-2D04-4E61-BFF4-FF560189B78C}">
      <dgm:prSet/>
      <dgm:spPr/>
      <dgm:t>
        <a:bodyPr/>
        <a:lstStyle/>
        <a:p>
          <a:endParaRPr lang="zh-TW" altLang="en-US"/>
        </a:p>
      </dgm:t>
    </dgm:pt>
    <dgm:pt modelId="{101F971A-21E8-4482-A7BB-24852BFB3A66}">
      <dgm:prSet phldrT="[文字]" custT="1"/>
      <dgm:spPr/>
      <dgm:t>
        <a:bodyPr/>
        <a:lstStyle/>
        <a:p>
          <a:r>
            <a:rPr lang="zh-TW" altLang="en-US" sz="2000" dirty="0" smtClean="0">
              <a:latin typeface="華康粗黑體" pitchFamily="49" charset="-120"/>
              <a:ea typeface="華康粗黑體" pitchFamily="49" charset="-120"/>
            </a:rPr>
            <a:t>通路策略</a:t>
          </a:r>
          <a:endParaRPr lang="zh-TW" altLang="en-US" sz="2000" dirty="0">
            <a:latin typeface="華康粗黑體" pitchFamily="49" charset="-120"/>
            <a:ea typeface="華康粗黑體" pitchFamily="49" charset="-120"/>
          </a:endParaRPr>
        </a:p>
      </dgm:t>
    </dgm:pt>
    <dgm:pt modelId="{7CBB7A7A-A505-4093-AF6A-FB677D4330CC}" type="parTrans" cxnId="{F463D791-C731-4CD2-AA3C-D077670B2CA6}">
      <dgm:prSet/>
      <dgm:spPr/>
      <dgm:t>
        <a:bodyPr/>
        <a:lstStyle/>
        <a:p>
          <a:endParaRPr lang="zh-TW" altLang="en-US"/>
        </a:p>
      </dgm:t>
    </dgm:pt>
    <dgm:pt modelId="{DB01651B-2AEC-4452-9413-B04D6021BDCB}" type="sibTrans" cxnId="{F463D791-C731-4CD2-AA3C-D077670B2CA6}">
      <dgm:prSet/>
      <dgm:spPr/>
      <dgm:t>
        <a:bodyPr/>
        <a:lstStyle/>
        <a:p>
          <a:endParaRPr lang="zh-TW" altLang="en-US"/>
        </a:p>
      </dgm:t>
    </dgm:pt>
    <dgm:pt modelId="{AB64D8C8-B87F-49A2-B591-C2536A98BBBF}">
      <dgm:prSet phldrT="[文字]" custT="1"/>
      <dgm:spPr/>
      <dgm:t>
        <a:bodyPr/>
        <a:lstStyle/>
        <a:p>
          <a:endParaRPr lang="zh-TW" altLang="en-US" sz="1600" dirty="0"/>
        </a:p>
      </dgm:t>
    </dgm:pt>
    <dgm:pt modelId="{04373730-0158-40AB-A1A7-12A5E54DF2A5}" type="sibTrans" cxnId="{B0B4CFE9-CD58-4232-99D0-7B99B983AE14}">
      <dgm:prSet/>
      <dgm:spPr/>
      <dgm:t>
        <a:bodyPr/>
        <a:lstStyle/>
        <a:p>
          <a:endParaRPr lang="zh-TW" altLang="en-US"/>
        </a:p>
      </dgm:t>
    </dgm:pt>
    <dgm:pt modelId="{9FAF8800-C36C-41EF-815F-8191CA9ED2FC}" type="parTrans" cxnId="{B0B4CFE9-CD58-4232-99D0-7B99B983AE14}">
      <dgm:prSet/>
      <dgm:spPr/>
      <dgm:t>
        <a:bodyPr/>
        <a:lstStyle/>
        <a:p>
          <a:endParaRPr lang="zh-TW" altLang="en-US"/>
        </a:p>
      </dgm:t>
    </dgm:pt>
    <dgm:pt modelId="{13A24477-7BFE-43B2-93E9-D340B5376F02}">
      <dgm:prSet phldrT="[文字]" custT="1"/>
      <dgm:spPr/>
      <dgm:t>
        <a:bodyPr/>
        <a:lstStyle/>
        <a:p>
          <a:r>
            <a:rPr lang="zh-TW" altLang="en-US" sz="2000" dirty="0" smtClean="0">
              <a:latin typeface="華康粗黑體" pitchFamily="49" charset="-120"/>
              <a:ea typeface="華康粗黑體" pitchFamily="49" charset="-120"/>
            </a:rPr>
            <a:t>專賣店、百貨公司食品區、線上購物、</a:t>
          </a:r>
          <a:r>
            <a:rPr lang="en-US" altLang="zh-TW" sz="2000" dirty="0" smtClean="0">
              <a:latin typeface="華康粗黑體" pitchFamily="49" charset="-120"/>
              <a:ea typeface="華康粗黑體" pitchFamily="49" charset="-120"/>
            </a:rPr>
            <a:t>APP</a:t>
          </a:r>
          <a:endParaRPr lang="zh-TW" altLang="en-US" sz="2000" dirty="0">
            <a:latin typeface="華康粗黑體" pitchFamily="49" charset="-120"/>
            <a:ea typeface="華康粗黑體" pitchFamily="49" charset="-120"/>
          </a:endParaRPr>
        </a:p>
      </dgm:t>
    </dgm:pt>
    <dgm:pt modelId="{4C5C7922-15CE-43C4-8678-C4CF6C6CC66B}" type="sibTrans" cxnId="{2A8D3786-6BEF-462C-82C1-7C42A47B207B}">
      <dgm:prSet/>
      <dgm:spPr/>
      <dgm:t>
        <a:bodyPr/>
        <a:lstStyle/>
        <a:p>
          <a:endParaRPr lang="zh-TW" altLang="en-US"/>
        </a:p>
      </dgm:t>
    </dgm:pt>
    <dgm:pt modelId="{AAFA9B48-8C06-47DA-916A-23CC5B448688}" type="parTrans" cxnId="{2A8D3786-6BEF-462C-82C1-7C42A47B207B}">
      <dgm:prSet/>
      <dgm:spPr/>
      <dgm:t>
        <a:bodyPr/>
        <a:lstStyle/>
        <a:p>
          <a:endParaRPr lang="zh-TW" altLang="en-US"/>
        </a:p>
      </dgm:t>
    </dgm:pt>
    <dgm:pt modelId="{0782B719-62E3-4AFE-9C9B-73BE667303CE}" type="pres">
      <dgm:prSet presAssocID="{8AD2FFC0-1988-4BA5-B0B1-30F55EE76FE7}" presName="cycleMatrixDiagram" presStyleCnt="0">
        <dgm:presLayoutVars>
          <dgm:chMax val="1"/>
          <dgm:dir/>
          <dgm:animLvl val="lvl"/>
          <dgm:resizeHandles val="exact"/>
        </dgm:presLayoutVars>
      </dgm:prSet>
      <dgm:spPr/>
      <dgm:t>
        <a:bodyPr/>
        <a:lstStyle/>
        <a:p>
          <a:endParaRPr lang="zh-TW" altLang="en-US"/>
        </a:p>
      </dgm:t>
    </dgm:pt>
    <dgm:pt modelId="{49FE0090-74E6-43F5-A7A0-D1A367B47A36}" type="pres">
      <dgm:prSet presAssocID="{8AD2FFC0-1988-4BA5-B0B1-30F55EE76FE7}" presName="children" presStyleCnt="0"/>
      <dgm:spPr/>
    </dgm:pt>
    <dgm:pt modelId="{9B4BDCB2-7E45-4304-8E71-BDAE23B98EF3}" type="pres">
      <dgm:prSet presAssocID="{8AD2FFC0-1988-4BA5-B0B1-30F55EE76FE7}" presName="child1group" presStyleCnt="0"/>
      <dgm:spPr/>
    </dgm:pt>
    <dgm:pt modelId="{5C7BD6E5-EB81-4951-9E68-55CB501E01A7}" type="pres">
      <dgm:prSet presAssocID="{8AD2FFC0-1988-4BA5-B0B1-30F55EE76FE7}" presName="child1" presStyleLbl="bgAcc1" presStyleIdx="0" presStyleCnt="4" custScaleX="99529" custScaleY="145965"/>
      <dgm:spPr/>
      <dgm:t>
        <a:bodyPr/>
        <a:lstStyle/>
        <a:p>
          <a:endParaRPr lang="zh-TW" altLang="en-US"/>
        </a:p>
      </dgm:t>
    </dgm:pt>
    <dgm:pt modelId="{40FB6DC6-A0D8-46C1-97D0-E8B334FC1964}" type="pres">
      <dgm:prSet presAssocID="{8AD2FFC0-1988-4BA5-B0B1-30F55EE76FE7}" presName="child1Text" presStyleLbl="bgAcc1" presStyleIdx="0" presStyleCnt="4">
        <dgm:presLayoutVars>
          <dgm:bulletEnabled val="1"/>
        </dgm:presLayoutVars>
      </dgm:prSet>
      <dgm:spPr/>
      <dgm:t>
        <a:bodyPr/>
        <a:lstStyle/>
        <a:p>
          <a:endParaRPr lang="zh-TW" altLang="en-US"/>
        </a:p>
      </dgm:t>
    </dgm:pt>
    <dgm:pt modelId="{DD0612A2-1FF2-46B0-AC68-A74DC202236F}" type="pres">
      <dgm:prSet presAssocID="{8AD2FFC0-1988-4BA5-B0B1-30F55EE76FE7}" presName="child2group" presStyleCnt="0"/>
      <dgm:spPr/>
    </dgm:pt>
    <dgm:pt modelId="{186472E0-DD99-4235-AE3D-A25C827B72E1}" type="pres">
      <dgm:prSet presAssocID="{8AD2FFC0-1988-4BA5-B0B1-30F55EE76FE7}" presName="child2" presStyleLbl="bgAcc1" presStyleIdx="1" presStyleCnt="4" custScaleX="99529" custScaleY="145979"/>
      <dgm:spPr/>
      <dgm:t>
        <a:bodyPr/>
        <a:lstStyle/>
        <a:p>
          <a:endParaRPr lang="zh-TW" altLang="en-US"/>
        </a:p>
      </dgm:t>
    </dgm:pt>
    <dgm:pt modelId="{CAE6E307-4319-42F4-B492-9D732861B3EA}" type="pres">
      <dgm:prSet presAssocID="{8AD2FFC0-1988-4BA5-B0B1-30F55EE76FE7}" presName="child2Text" presStyleLbl="bgAcc1" presStyleIdx="1" presStyleCnt="4">
        <dgm:presLayoutVars>
          <dgm:bulletEnabled val="1"/>
        </dgm:presLayoutVars>
      </dgm:prSet>
      <dgm:spPr/>
      <dgm:t>
        <a:bodyPr/>
        <a:lstStyle/>
        <a:p>
          <a:endParaRPr lang="zh-TW" altLang="en-US"/>
        </a:p>
      </dgm:t>
    </dgm:pt>
    <dgm:pt modelId="{C3C7FD6E-3D44-4169-B78E-05F1D3BDAB44}" type="pres">
      <dgm:prSet presAssocID="{8AD2FFC0-1988-4BA5-B0B1-30F55EE76FE7}" presName="child3group" presStyleCnt="0"/>
      <dgm:spPr/>
    </dgm:pt>
    <dgm:pt modelId="{FE353CCE-2C5A-4DED-8ACA-7ECC99DC71F7}" type="pres">
      <dgm:prSet presAssocID="{8AD2FFC0-1988-4BA5-B0B1-30F55EE76FE7}" presName="child3" presStyleLbl="bgAcc1" presStyleIdx="2" presStyleCnt="4" custScaleY="146829" custLinFactNeighborX="-1471" custLinFactNeighborY="-7219"/>
      <dgm:spPr/>
      <dgm:t>
        <a:bodyPr/>
        <a:lstStyle/>
        <a:p>
          <a:endParaRPr lang="zh-TW" altLang="en-US"/>
        </a:p>
      </dgm:t>
    </dgm:pt>
    <dgm:pt modelId="{744D4573-5DCE-44E3-AFD4-7BFE60FEA303}" type="pres">
      <dgm:prSet presAssocID="{8AD2FFC0-1988-4BA5-B0B1-30F55EE76FE7}" presName="child3Text" presStyleLbl="bgAcc1" presStyleIdx="2" presStyleCnt="4">
        <dgm:presLayoutVars>
          <dgm:bulletEnabled val="1"/>
        </dgm:presLayoutVars>
      </dgm:prSet>
      <dgm:spPr/>
      <dgm:t>
        <a:bodyPr/>
        <a:lstStyle/>
        <a:p>
          <a:endParaRPr lang="zh-TW" altLang="en-US"/>
        </a:p>
      </dgm:t>
    </dgm:pt>
    <dgm:pt modelId="{A213EE64-F5A4-424A-BFB1-F0A9B6D029F9}" type="pres">
      <dgm:prSet presAssocID="{8AD2FFC0-1988-4BA5-B0B1-30F55EE76FE7}" presName="child4group" presStyleCnt="0"/>
      <dgm:spPr/>
    </dgm:pt>
    <dgm:pt modelId="{D812F1E3-3E41-4DC8-8DC2-45E9C3329356}" type="pres">
      <dgm:prSet presAssocID="{8AD2FFC0-1988-4BA5-B0B1-30F55EE76FE7}" presName="child4" presStyleLbl="bgAcc1" presStyleIdx="3" presStyleCnt="4" custScaleX="99529" custScaleY="145965" custLinFactNeighborX="2786" custLinFactNeighborY="-5077"/>
      <dgm:spPr/>
      <dgm:t>
        <a:bodyPr/>
        <a:lstStyle/>
        <a:p>
          <a:endParaRPr lang="zh-TW" altLang="en-US"/>
        </a:p>
      </dgm:t>
    </dgm:pt>
    <dgm:pt modelId="{2A5E8096-583B-42BA-B18D-FB311D11E135}" type="pres">
      <dgm:prSet presAssocID="{8AD2FFC0-1988-4BA5-B0B1-30F55EE76FE7}" presName="child4Text" presStyleLbl="bgAcc1" presStyleIdx="3" presStyleCnt="4">
        <dgm:presLayoutVars>
          <dgm:bulletEnabled val="1"/>
        </dgm:presLayoutVars>
      </dgm:prSet>
      <dgm:spPr/>
      <dgm:t>
        <a:bodyPr/>
        <a:lstStyle/>
        <a:p>
          <a:endParaRPr lang="zh-TW" altLang="en-US"/>
        </a:p>
      </dgm:t>
    </dgm:pt>
    <dgm:pt modelId="{D0A31430-AE2A-43FE-ACF6-1D858758F1B0}" type="pres">
      <dgm:prSet presAssocID="{8AD2FFC0-1988-4BA5-B0B1-30F55EE76FE7}" presName="childPlaceholder" presStyleCnt="0"/>
      <dgm:spPr/>
    </dgm:pt>
    <dgm:pt modelId="{D801B257-48C9-426E-AF26-3BB077EA41D4}" type="pres">
      <dgm:prSet presAssocID="{8AD2FFC0-1988-4BA5-B0B1-30F55EE76FE7}" presName="circle" presStyleCnt="0"/>
      <dgm:spPr/>
    </dgm:pt>
    <dgm:pt modelId="{932DF6AC-1E09-4A6E-8962-6D6802B479D6}" type="pres">
      <dgm:prSet presAssocID="{8AD2FFC0-1988-4BA5-B0B1-30F55EE76FE7}" presName="quadrant1" presStyleLbl="node1" presStyleIdx="0" presStyleCnt="4">
        <dgm:presLayoutVars>
          <dgm:chMax val="1"/>
          <dgm:bulletEnabled val="1"/>
        </dgm:presLayoutVars>
      </dgm:prSet>
      <dgm:spPr/>
      <dgm:t>
        <a:bodyPr/>
        <a:lstStyle/>
        <a:p>
          <a:endParaRPr lang="zh-TW" altLang="en-US"/>
        </a:p>
      </dgm:t>
    </dgm:pt>
    <dgm:pt modelId="{EC4CC4EE-AB90-4247-B643-9EC1779134E4}" type="pres">
      <dgm:prSet presAssocID="{8AD2FFC0-1988-4BA5-B0B1-30F55EE76FE7}" presName="quadrant2" presStyleLbl="node1" presStyleIdx="1" presStyleCnt="4">
        <dgm:presLayoutVars>
          <dgm:chMax val="1"/>
          <dgm:bulletEnabled val="1"/>
        </dgm:presLayoutVars>
      </dgm:prSet>
      <dgm:spPr/>
      <dgm:t>
        <a:bodyPr/>
        <a:lstStyle/>
        <a:p>
          <a:endParaRPr lang="zh-TW" altLang="en-US"/>
        </a:p>
      </dgm:t>
    </dgm:pt>
    <dgm:pt modelId="{F5B3530F-6E24-4291-A555-02055B7902D3}" type="pres">
      <dgm:prSet presAssocID="{8AD2FFC0-1988-4BA5-B0B1-30F55EE76FE7}" presName="quadrant3" presStyleLbl="node1" presStyleIdx="2" presStyleCnt="4">
        <dgm:presLayoutVars>
          <dgm:chMax val="1"/>
          <dgm:bulletEnabled val="1"/>
        </dgm:presLayoutVars>
      </dgm:prSet>
      <dgm:spPr/>
      <dgm:t>
        <a:bodyPr/>
        <a:lstStyle/>
        <a:p>
          <a:endParaRPr lang="zh-TW" altLang="en-US"/>
        </a:p>
      </dgm:t>
    </dgm:pt>
    <dgm:pt modelId="{A7FD3CF2-B8C4-446A-96FA-1B60BCCDE645}" type="pres">
      <dgm:prSet presAssocID="{8AD2FFC0-1988-4BA5-B0B1-30F55EE76FE7}" presName="quadrant4" presStyleLbl="node1" presStyleIdx="3" presStyleCnt="4">
        <dgm:presLayoutVars>
          <dgm:chMax val="1"/>
          <dgm:bulletEnabled val="1"/>
        </dgm:presLayoutVars>
      </dgm:prSet>
      <dgm:spPr/>
      <dgm:t>
        <a:bodyPr/>
        <a:lstStyle/>
        <a:p>
          <a:endParaRPr lang="zh-TW" altLang="en-US"/>
        </a:p>
      </dgm:t>
    </dgm:pt>
    <dgm:pt modelId="{A599ED7B-F990-4F7C-98EE-EF5ECE54A37A}" type="pres">
      <dgm:prSet presAssocID="{8AD2FFC0-1988-4BA5-B0B1-30F55EE76FE7}" presName="quadrantPlaceholder" presStyleCnt="0"/>
      <dgm:spPr/>
    </dgm:pt>
    <dgm:pt modelId="{DB0203CE-07C2-4A4E-8047-B75A73476D59}" type="pres">
      <dgm:prSet presAssocID="{8AD2FFC0-1988-4BA5-B0B1-30F55EE76FE7}" presName="center1" presStyleLbl="fgShp" presStyleIdx="0" presStyleCnt="2"/>
      <dgm:spPr/>
    </dgm:pt>
    <dgm:pt modelId="{EB31FACF-884B-4991-B2FA-DF4B0ACE3020}" type="pres">
      <dgm:prSet presAssocID="{8AD2FFC0-1988-4BA5-B0B1-30F55EE76FE7}" presName="center2" presStyleLbl="fgShp" presStyleIdx="1" presStyleCnt="2"/>
      <dgm:spPr/>
    </dgm:pt>
  </dgm:ptLst>
  <dgm:cxnLst>
    <dgm:cxn modelId="{5BA7F8AB-2D04-4E61-BFF4-FF560189B78C}" srcId="{938B2F0F-A0B5-4912-9527-CC0AD5686ABF}" destId="{2B775861-A1FE-4FA0-9AB5-9CA2665128A3}" srcOrd="0" destOrd="0" parTransId="{E35C7BB6-2DCC-4AFE-8753-EAA1CB1ED073}" sibTransId="{9C0D55F0-B683-4DC2-A083-03AD8480CBCE}"/>
    <dgm:cxn modelId="{8D36285D-49EE-4711-89C8-0DCA7A13A27A}" type="presOf" srcId="{AB64D8C8-B87F-49A2-B591-C2536A98BBBF}" destId="{2A5E8096-583B-42BA-B18D-FB311D11E135}" srcOrd="1" destOrd="1" presId="urn:microsoft.com/office/officeart/2005/8/layout/cycle4"/>
    <dgm:cxn modelId="{B0B4CFE9-CD58-4232-99D0-7B99B983AE14}" srcId="{101F971A-21E8-4482-A7BB-24852BFB3A66}" destId="{AB64D8C8-B87F-49A2-B591-C2536A98BBBF}" srcOrd="1" destOrd="0" parTransId="{9FAF8800-C36C-41EF-815F-8191CA9ED2FC}" sibTransId="{04373730-0158-40AB-A1A7-12A5E54DF2A5}"/>
    <dgm:cxn modelId="{AC369813-B97B-43C5-8867-721FAD24F59A}" type="presOf" srcId="{938B2F0F-A0B5-4912-9527-CC0AD5686ABF}" destId="{F5B3530F-6E24-4291-A555-02055B7902D3}" srcOrd="0" destOrd="0" presId="urn:microsoft.com/office/officeart/2005/8/layout/cycle4"/>
    <dgm:cxn modelId="{E8CBDDE3-8B93-40A8-A017-9C9290231FDC}" type="presOf" srcId="{D04385FC-F95E-46EF-8E12-4C6B5381B2A7}" destId="{CAE6E307-4319-42F4-B492-9D732861B3EA}" srcOrd="1" destOrd="0" presId="urn:microsoft.com/office/officeart/2005/8/layout/cycle4"/>
    <dgm:cxn modelId="{2881BE44-F496-495A-9648-4F15D53FFB88}" type="presOf" srcId="{233F5BEB-0629-434F-BA8D-B1EF589BEF53}" destId="{40FB6DC6-A0D8-46C1-97D0-E8B334FC1964}" srcOrd="1" destOrd="0" presId="urn:microsoft.com/office/officeart/2005/8/layout/cycle4"/>
    <dgm:cxn modelId="{59760711-5D46-445E-AEB3-6B80DC1B5750}" type="presOf" srcId="{D04385FC-F95E-46EF-8E12-4C6B5381B2A7}" destId="{186472E0-DD99-4235-AE3D-A25C827B72E1}" srcOrd="0" destOrd="0" presId="urn:microsoft.com/office/officeart/2005/8/layout/cycle4"/>
    <dgm:cxn modelId="{B22837C4-5981-4E61-AF6B-F673D0A80196}" type="presOf" srcId="{2B775861-A1FE-4FA0-9AB5-9CA2665128A3}" destId="{FE353CCE-2C5A-4DED-8ACA-7ECC99DC71F7}" srcOrd="0" destOrd="0" presId="urn:microsoft.com/office/officeart/2005/8/layout/cycle4"/>
    <dgm:cxn modelId="{157A4363-2C42-4692-BE7C-2CA85244DFB3}" srcId="{8AD2FFC0-1988-4BA5-B0B1-30F55EE76FE7}" destId="{E01973B0-4739-47F7-9F29-9E950BCD334A}" srcOrd="0" destOrd="0" parTransId="{7B21E189-A6B1-42ED-9E68-746510292C03}" sibTransId="{17B28C2B-0C7F-4EC1-95F7-FF2829E6E092}"/>
    <dgm:cxn modelId="{A23AE34C-BF8A-447C-90B8-E3D321D55771}" srcId="{E01973B0-4739-47F7-9F29-9E950BCD334A}" destId="{233F5BEB-0629-434F-BA8D-B1EF589BEF53}" srcOrd="0" destOrd="0" parTransId="{5515B9F5-E942-4C58-93E1-71798A75DC58}" sibTransId="{DC9EB3D7-F7D8-4061-9153-7265CF60B3BD}"/>
    <dgm:cxn modelId="{2A8D3786-6BEF-462C-82C1-7C42A47B207B}" srcId="{101F971A-21E8-4482-A7BB-24852BFB3A66}" destId="{13A24477-7BFE-43B2-93E9-D340B5376F02}" srcOrd="0" destOrd="0" parTransId="{AAFA9B48-8C06-47DA-916A-23CC5B448688}" sibTransId="{4C5C7922-15CE-43C4-8678-C4CF6C6CC66B}"/>
    <dgm:cxn modelId="{5EA470D1-21AC-4724-B8EB-8BA48E1E3DD3}" srcId="{8AD2FFC0-1988-4BA5-B0B1-30F55EE76FE7}" destId="{938B2F0F-A0B5-4912-9527-CC0AD5686ABF}" srcOrd="2" destOrd="0" parTransId="{5245648B-7BCB-4C73-91A2-E3DE83585572}" sibTransId="{C9B7CED9-7292-4B55-9374-260BB13CFF84}"/>
    <dgm:cxn modelId="{C7A608DE-7701-4836-A032-640930B82AE2}" type="presOf" srcId="{AB64D8C8-B87F-49A2-B591-C2536A98BBBF}" destId="{D812F1E3-3E41-4DC8-8DC2-45E9C3329356}" srcOrd="0" destOrd="1" presId="urn:microsoft.com/office/officeart/2005/8/layout/cycle4"/>
    <dgm:cxn modelId="{E847DF49-6A7F-460B-BE61-7871EF3F1582}" type="presOf" srcId="{13A24477-7BFE-43B2-93E9-D340B5376F02}" destId="{D812F1E3-3E41-4DC8-8DC2-45E9C3329356}" srcOrd="0" destOrd="0" presId="urn:microsoft.com/office/officeart/2005/8/layout/cycle4"/>
    <dgm:cxn modelId="{2BDF9086-F79C-47F4-AAC0-EE0DCEF52C44}" type="presOf" srcId="{13A24477-7BFE-43B2-93E9-D340B5376F02}" destId="{2A5E8096-583B-42BA-B18D-FB311D11E135}" srcOrd="1" destOrd="0" presId="urn:microsoft.com/office/officeart/2005/8/layout/cycle4"/>
    <dgm:cxn modelId="{EFBF3820-DBC9-4C94-833D-FD1D0D451981}" type="presOf" srcId="{E01973B0-4739-47F7-9F29-9E950BCD334A}" destId="{932DF6AC-1E09-4A6E-8962-6D6802B479D6}" srcOrd="0" destOrd="0" presId="urn:microsoft.com/office/officeart/2005/8/layout/cycle4"/>
    <dgm:cxn modelId="{DAFF388A-991D-4F6E-8BB1-29C37126ACC1}" type="presOf" srcId="{233F5BEB-0629-434F-BA8D-B1EF589BEF53}" destId="{5C7BD6E5-EB81-4951-9E68-55CB501E01A7}" srcOrd="0" destOrd="0" presId="urn:microsoft.com/office/officeart/2005/8/layout/cycle4"/>
    <dgm:cxn modelId="{0A08E497-33E5-4BAD-BF28-A589A190AC9D}" type="presOf" srcId="{5C5B50CB-8C67-40FC-8E82-EB10395110BE}" destId="{EC4CC4EE-AB90-4247-B643-9EC1779134E4}" srcOrd="0" destOrd="0" presId="urn:microsoft.com/office/officeart/2005/8/layout/cycle4"/>
    <dgm:cxn modelId="{F463D791-C731-4CD2-AA3C-D077670B2CA6}" srcId="{8AD2FFC0-1988-4BA5-B0B1-30F55EE76FE7}" destId="{101F971A-21E8-4482-A7BB-24852BFB3A66}" srcOrd="3" destOrd="0" parTransId="{7CBB7A7A-A505-4093-AF6A-FB677D4330CC}" sibTransId="{DB01651B-2AEC-4452-9413-B04D6021BDCB}"/>
    <dgm:cxn modelId="{416B0938-1E36-4D01-BC54-FCCD9CD8E692}" type="presOf" srcId="{101F971A-21E8-4482-A7BB-24852BFB3A66}" destId="{A7FD3CF2-B8C4-446A-96FA-1B60BCCDE645}" srcOrd="0" destOrd="0" presId="urn:microsoft.com/office/officeart/2005/8/layout/cycle4"/>
    <dgm:cxn modelId="{FE901B8B-8A81-471A-A659-2CFB76880DE1}" srcId="{5C5B50CB-8C67-40FC-8E82-EB10395110BE}" destId="{D04385FC-F95E-46EF-8E12-4C6B5381B2A7}" srcOrd="0" destOrd="0" parTransId="{0ACDDC4C-8751-4FD5-BD41-F562379C8DF4}" sibTransId="{8787DA91-71A6-46A6-8663-7B4B2FCB591C}"/>
    <dgm:cxn modelId="{6670EB25-1741-4D30-AE3D-D9CE8F9BA1B2}" srcId="{8AD2FFC0-1988-4BA5-B0B1-30F55EE76FE7}" destId="{5C5B50CB-8C67-40FC-8E82-EB10395110BE}" srcOrd="1" destOrd="0" parTransId="{E351EAA4-13E7-4675-89FC-A6BF80458EA5}" sibTransId="{B351BA04-76A7-4A3C-BC74-237EACA454AB}"/>
    <dgm:cxn modelId="{D970F75D-B674-412E-94F7-C444B63B606F}" type="presOf" srcId="{2B775861-A1FE-4FA0-9AB5-9CA2665128A3}" destId="{744D4573-5DCE-44E3-AFD4-7BFE60FEA303}" srcOrd="1" destOrd="0" presId="urn:microsoft.com/office/officeart/2005/8/layout/cycle4"/>
    <dgm:cxn modelId="{D7A84213-C543-4A52-9519-FCCD884F9CEE}" type="presOf" srcId="{8AD2FFC0-1988-4BA5-B0B1-30F55EE76FE7}" destId="{0782B719-62E3-4AFE-9C9B-73BE667303CE}" srcOrd="0" destOrd="0" presId="urn:microsoft.com/office/officeart/2005/8/layout/cycle4"/>
    <dgm:cxn modelId="{C03D4622-110B-4A2D-9984-C7B21DAD763E}" type="presParOf" srcId="{0782B719-62E3-4AFE-9C9B-73BE667303CE}" destId="{49FE0090-74E6-43F5-A7A0-D1A367B47A36}" srcOrd="0" destOrd="0" presId="urn:microsoft.com/office/officeart/2005/8/layout/cycle4"/>
    <dgm:cxn modelId="{8CEC93CE-9210-46CE-B239-D56B2CB32460}" type="presParOf" srcId="{49FE0090-74E6-43F5-A7A0-D1A367B47A36}" destId="{9B4BDCB2-7E45-4304-8E71-BDAE23B98EF3}" srcOrd="0" destOrd="0" presId="urn:microsoft.com/office/officeart/2005/8/layout/cycle4"/>
    <dgm:cxn modelId="{7876EF99-6435-4CAF-9D52-E68C5923A581}" type="presParOf" srcId="{9B4BDCB2-7E45-4304-8E71-BDAE23B98EF3}" destId="{5C7BD6E5-EB81-4951-9E68-55CB501E01A7}" srcOrd="0" destOrd="0" presId="urn:microsoft.com/office/officeart/2005/8/layout/cycle4"/>
    <dgm:cxn modelId="{A0E3C8B2-A906-42FC-902F-59FC6BBA5421}" type="presParOf" srcId="{9B4BDCB2-7E45-4304-8E71-BDAE23B98EF3}" destId="{40FB6DC6-A0D8-46C1-97D0-E8B334FC1964}" srcOrd="1" destOrd="0" presId="urn:microsoft.com/office/officeart/2005/8/layout/cycle4"/>
    <dgm:cxn modelId="{A70917A0-CB23-4E08-9B78-2644A4C25D4F}" type="presParOf" srcId="{49FE0090-74E6-43F5-A7A0-D1A367B47A36}" destId="{DD0612A2-1FF2-46B0-AC68-A74DC202236F}" srcOrd="1" destOrd="0" presId="urn:microsoft.com/office/officeart/2005/8/layout/cycle4"/>
    <dgm:cxn modelId="{A5C68174-A56E-46F3-8A82-96F412963704}" type="presParOf" srcId="{DD0612A2-1FF2-46B0-AC68-A74DC202236F}" destId="{186472E0-DD99-4235-AE3D-A25C827B72E1}" srcOrd="0" destOrd="0" presId="urn:microsoft.com/office/officeart/2005/8/layout/cycle4"/>
    <dgm:cxn modelId="{7E14B71D-3ECF-499B-86E7-AF64E9240EC3}" type="presParOf" srcId="{DD0612A2-1FF2-46B0-AC68-A74DC202236F}" destId="{CAE6E307-4319-42F4-B492-9D732861B3EA}" srcOrd="1" destOrd="0" presId="urn:microsoft.com/office/officeart/2005/8/layout/cycle4"/>
    <dgm:cxn modelId="{FDDC4057-BE09-49E9-8CF8-8C46835B1C54}" type="presParOf" srcId="{49FE0090-74E6-43F5-A7A0-D1A367B47A36}" destId="{C3C7FD6E-3D44-4169-B78E-05F1D3BDAB44}" srcOrd="2" destOrd="0" presId="urn:microsoft.com/office/officeart/2005/8/layout/cycle4"/>
    <dgm:cxn modelId="{9FBC0367-CD0E-49A4-9AE6-B369BC49C51F}" type="presParOf" srcId="{C3C7FD6E-3D44-4169-B78E-05F1D3BDAB44}" destId="{FE353CCE-2C5A-4DED-8ACA-7ECC99DC71F7}" srcOrd="0" destOrd="0" presId="urn:microsoft.com/office/officeart/2005/8/layout/cycle4"/>
    <dgm:cxn modelId="{84E1936E-C366-4BAF-96DD-DD82684F9270}" type="presParOf" srcId="{C3C7FD6E-3D44-4169-B78E-05F1D3BDAB44}" destId="{744D4573-5DCE-44E3-AFD4-7BFE60FEA303}" srcOrd="1" destOrd="0" presId="urn:microsoft.com/office/officeart/2005/8/layout/cycle4"/>
    <dgm:cxn modelId="{3B5A7DB1-3144-42E7-A82E-C6F5655E2141}" type="presParOf" srcId="{49FE0090-74E6-43F5-A7A0-D1A367B47A36}" destId="{A213EE64-F5A4-424A-BFB1-F0A9B6D029F9}" srcOrd="3" destOrd="0" presId="urn:microsoft.com/office/officeart/2005/8/layout/cycle4"/>
    <dgm:cxn modelId="{B65907BA-575C-4223-8A5D-168117E326EA}" type="presParOf" srcId="{A213EE64-F5A4-424A-BFB1-F0A9B6D029F9}" destId="{D812F1E3-3E41-4DC8-8DC2-45E9C3329356}" srcOrd="0" destOrd="0" presId="urn:microsoft.com/office/officeart/2005/8/layout/cycle4"/>
    <dgm:cxn modelId="{D1CD67A8-55D9-4474-90EE-96B53CBF1288}" type="presParOf" srcId="{A213EE64-F5A4-424A-BFB1-F0A9B6D029F9}" destId="{2A5E8096-583B-42BA-B18D-FB311D11E135}" srcOrd="1" destOrd="0" presId="urn:microsoft.com/office/officeart/2005/8/layout/cycle4"/>
    <dgm:cxn modelId="{94667068-400D-4AF6-A1BF-F882C00ABF10}" type="presParOf" srcId="{49FE0090-74E6-43F5-A7A0-D1A367B47A36}" destId="{D0A31430-AE2A-43FE-ACF6-1D858758F1B0}" srcOrd="4" destOrd="0" presId="urn:microsoft.com/office/officeart/2005/8/layout/cycle4"/>
    <dgm:cxn modelId="{7DECA77C-0F92-453B-AAF2-B68C978ED1EC}" type="presParOf" srcId="{0782B719-62E3-4AFE-9C9B-73BE667303CE}" destId="{D801B257-48C9-426E-AF26-3BB077EA41D4}" srcOrd="1" destOrd="0" presId="urn:microsoft.com/office/officeart/2005/8/layout/cycle4"/>
    <dgm:cxn modelId="{18F05645-BD57-4BD0-B809-0BF8219D7655}" type="presParOf" srcId="{D801B257-48C9-426E-AF26-3BB077EA41D4}" destId="{932DF6AC-1E09-4A6E-8962-6D6802B479D6}" srcOrd="0" destOrd="0" presId="urn:microsoft.com/office/officeart/2005/8/layout/cycle4"/>
    <dgm:cxn modelId="{F6637292-D97A-4405-B2D1-320205511F7C}" type="presParOf" srcId="{D801B257-48C9-426E-AF26-3BB077EA41D4}" destId="{EC4CC4EE-AB90-4247-B643-9EC1779134E4}" srcOrd="1" destOrd="0" presId="urn:microsoft.com/office/officeart/2005/8/layout/cycle4"/>
    <dgm:cxn modelId="{1BAF60EA-0C6B-46F4-A638-5992E02F283B}" type="presParOf" srcId="{D801B257-48C9-426E-AF26-3BB077EA41D4}" destId="{F5B3530F-6E24-4291-A555-02055B7902D3}" srcOrd="2" destOrd="0" presId="urn:microsoft.com/office/officeart/2005/8/layout/cycle4"/>
    <dgm:cxn modelId="{B0E95E3D-27BE-406F-BF40-2A02732A9C06}" type="presParOf" srcId="{D801B257-48C9-426E-AF26-3BB077EA41D4}" destId="{A7FD3CF2-B8C4-446A-96FA-1B60BCCDE645}" srcOrd="3" destOrd="0" presId="urn:microsoft.com/office/officeart/2005/8/layout/cycle4"/>
    <dgm:cxn modelId="{EFF5E48D-4B17-4902-B256-34120B377FF0}" type="presParOf" srcId="{D801B257-48C9-426E-AF26-3BB077EA41D4}" destId="{A599ED7B-F990-4F7C-98EE-EF5ECE54A37A}" srcOrd="4" destOrd="0" presId="urn:microsoft.com/office/officeart/2005/8/layout/cycle4"/>
    <dgm:cxn modelId="{6DFBF938-2EAE-40D9-B0BE-B37A1940BDD3}" type="presParOf" srcId="{0782B719-62E3-4AFE-9C9B-73BE667303CE}" destId="{DB0203CE-07C2-4A4E-8047-B75A73476D59}" srcOrd="2" destOrd="0" presId="urn:microsoft.com/office/officeart/2005/8/layout/cycle4"/>
    <dgm:cxn modelId="{0E12D879-E4DA-41C7-9BDB-2432A7648DD6}" type="presParOf" srcId="{0782B719-62E3-4AFE-9C9B-73BE667303CE}" destId="{EB31FACF-884B-4991-B2FA-DF4B0ACE3020}"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4B39F-47AE-4C5D-B2AC-ED710EB4D6D1}">
      <dsp:nvSpPr>
        <dsp:cNvPr id="0" name=""/>
        <dsp:cNvSpPr/>
      </dsp:nvSpPr>
      <dsp:spPr>
        <a:xfrm>
          <a:off x="983940" y="0"/>
          <a:ext cx="4176464" cy="4176464"/>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057D16-3544-4E6F-9B91-B2A34778E1E8}">
      <dsp:nvSpPr>
        <dsp:cNvPr id="0" name=""/>
        <dsp:cNvSpPr/>
      </dsp:nvSpPr>
      <dsp:spPr>
        <a:xfrm>
          <a:off x="1255410" y="271470"/>
          <a:ext cx="1670585" cy="167058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accent1">
                  <a:lumMod val="50000"/>
                </a:schemeClr>
              </a:solidFill>
              <a:latin typeface="華康粗黑體" pitchFamily="49" charset="-120"/>
              <a:ea typeface="華康粗黑體" pitchFamily="49" charset="-120"/>
            </a:rPr>
            <a:t>了解星巴克的經營理念與行銷策略</a:t>
          </a:r>
          <a:r>
            <a:rPr lang="en-US" altLang="en-US" sz="2000" kern="1200" dirty="0" smtClean="0">
              <a:solidFill>
                <a:schemeClr val="accent1">
                  <a:lumMod val="50000"/>
                </a:schemeClr>
              </a:solidFill>
              <a:latin typeface="華康粗黑體" pitchFamily="49" charset="-120"/>
              <a:ea typeface="華康粗黑體" pitchFamily="49" charset="-120"/>
            </a:rPr>
            <a:t>(4P</a:t>
          </a:r>
          <a:r>
            <a:rPr lang="zh-TW" altLang="en-US" sz="2000" kern="1200" dirty="0" smtClean="0">
              <a:solidFill>
                <a:schemeClr val="accent1">
                  <a:lumMod val="50000"/>
                </a:schemeClr>
              </a:solidFill>
              <a:latin typeface="華康粗黑體" pitchFamily="49" charset="-120"/>
              <a:ea typeface="華康粗黑體" pitchFamily="49" charset="-120"/>
            </a:rPr>
            <a:t>分析</a:t>
          </a:r>
          <a:r>
            <a:rPr lang="en-US" altLang="en-US" sz="2000" kern="1200" dirty="0" smtClean="0">
              <a:solidFill>
                <a:schemeClr val="accent1">
                  <a:lumMod val="50000"/>
                </a:schemeClr>
              </a:solidFill>
              <a:latin typeface="華康粗黑體" pitchFamily="49" charset="-120"/>
              <a:ea typeface="華康粗黑體" pitchFamily="49" charset="-120"/>
            </a:rPr>
            <a:t>)</a:t>
          </a:r>
          <a:endParaRPr lang="zh-TW" altLang="en-US" sz="2000" kern="1200" dirty="0">
            <a:solidFill>
              <a:schemeClr val="accent1">
                <a:lumMod val="50000"/>
              </a:schemeClr>
            </a:solidFill>
            <a:latin typeface="華康粗黑體" pitchFamily="49" charset="-120"/>
            <a:ea typeface="華康粗黑體" pitchFamily="49" charset="-120"/>
          </a:endParaRPr>
        </a:p>
      </dsp:txBody>
      <dsp:txXfrm>
        <a:off x="1336961" y="353021"/>
        <a:ext cx="1507483" cy="1507483"/>
      </dsp:txXfrm>
    </dsp:sp>
    <dsp:sp modelId="{D9AEB8D5-DF4C-4FCA-84D6-9B884A65F1F4}">
      <dsp:nvSpPr>
        <dsp:cNvPr id="0" name=""/>
        <dsp:cNvSpPr/>
      </dsp:nvSpPr>
      <dsp:spPr>
        <a:xfrm>
          <a:off x="3218348" y="271470"/>
          <a:ext cx="1670585" cy="1670585"/>
        </a:xfrm>
        <a:prstGeom prst="roundRect">
          <a:avLst/>
        </a:prstGeom>
        <a:solidFill>
          <a:schemeClr val="accent5">
            <a:hueOff val="2723985"/>
            <a:satOff val="1859"/>
            <a:lumOff val="-52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accent1">
                  <a:lumMod val="50000"/>
                </a:schemeClr>
              </a:solidFill>
              <a:latin typeface="華康粗黑體" pitchFamily="49" charset="-120"/>
              <a:ea typeface="華康粗黑體" pitchFamily="49" charset="-120"/>
            </a:rPr>
            <a:t>「星巴克」的</a:t>
          </a:r>
          <a:r>
            <a:rPr lang="en-US" altLang="en-US" sz="2000" kern="1200" dirty="0" smtClean="0">
              <a:solidFill>
                <a:schemeClr val="accent1">
                  <a:lumMod val="50000"/>
                </a:schemeClr>
              </a:solidFill>
              <a:latin typeface="華康粗黑體" pitchFamily="49" charset="-120"/>
              <a:ea typeface="華康粗黑體" pitchFamily="49" charset="-120"/>
            </a:rPr>
            <a:t>SWOT</a:t>
          </a:r>
          <a:r>
            <a:rPr lang="zh-TW" altLang="en-US" sz="2000" kern="1200" dirty="0" smtClean="0">
              <a:solidFill>
                <a:schemeClr val="accent1">
                  <a:lumMod val="50000"/>
                </a:schemeClr>
              </a:solidFill>
              <a:latin typeface="華康粗黑體" pitchFamily="49" charset="-120"/>
              <a:ea typeface="華康粗黑體" pitchFamily="49" charset="-120"/>
            </a:rPr>
            <a:t>分析</a:t>
          </a:r>
          <a:endParaRPr lang="zh-TW" altLang="en-US" sz="2000" kern="1200" dirty="0">
            <a:solidFill>
              <a:schemeClr val="accent1">
                <a:lumMod val="50000"/>
              </a:schemeClr>
            </a:solidFill>
            <a:latin typeface="華康粗黑體" pitchFamily="49" charset="-120"/>
            <a:ea typeface="華康粗黑體" pitchFamily="49" charset="-120"/>
          </a:endParaRPr>
        </a:p>
      </dsp:txBody>
      <dsp:txXfrm>
        <a:off x="3299899" y="353021"/>
        <a:ext cx="1507483" cy="1507483"/>
      </dsp:txXfrm>
    </dsp:sp>
    <dsp:sp modelId="{6583423C-9E60-4248-BF02-C0F24A974DD6}">
      <dsp:nvSpPr>
        <dsp:cNvPr id="0" name=""/>
        <dsp:cNvSpPr/>
      </dsp:nvSpPr>
      <dsp:spPr>
        <a:xfrm>
          <a:off x="1255410" y="2234408"/>
          <a:ext cx="1670585" cy="1670585"/>
        </a:xfrm>
        <a:prstGeom prst="roundRect">
          <a:avLst/>
        </a:prstGeom>
        <a:solidFill>
          <a:schemeClr val="accent5">
            <a:hueOff val="5447971"/>
            <a:satOff val="3718"/>
            <a:lumOff val="-104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accent1">
                  <a:lumMod val="50000"/>
                </a:schemeClr>
              </a:solidFill>
              <a:latin typeface="華康粗黑體" pitchFamily="49" charset="-120"/>
              <a:ea typeface="華康粗黑體" pitchFamily="49" charset="-120"/>
            </a:rPr>
            <a:t>其他商家推出現磨咖啡後是否影響星巴克在消費者心中地位</a:t>
          </a:r>
          <a:endParaRPr lang="zh-TW" altLang="en-US" sz="2000" kern="1200" dirty="0">
            <a:solidFill>
              <a:schemeClr val="accent1">
                <a:lumMod val="50000"/>
              </a:schemeClr>
            </a:solidFill>
            <a:latin typeface="華康粗黑體" pitchFamily="49" charset="-120"/>
            <a:ea typeface="華康粗黑體" pitchFamily="49" charset="-120"/>
          </a:endParaRPr>
        </a:p>
      </dsp:txBody>
      <dsp:txXfrm>
        <a:off x="1336961" y="2315959"/>
        <a:ext cx="1507483" cy="1507483"/>
      </dsp:txXfrm>
    </dsp:sp>
    <dsp:sp modelId="{D566E9A2-647E-4DC3-90DC-CC5C6E0962A3}">
      <dsp:nvSpPr>
        <dsp:cNvPr id="0" name=""/>
        <dsp:cNvSpPr/>
      </dsp:nvSpPr>
      <dsp:spPr>
        <a:xfrm>
          <a:off x="3168347" y="2232253"/>
          <a:ext cx="1670585" cy="1670585"/>
        </a:xfrm>
        <a:prstGeom prst="roundRect">
          <a:avLst/>
        </a:prstGeom>
        <a:solidFill>
          <a:schemeClr val="accent5">
            <a:hueOff val="8171956"/>
            <a:satOff val="5577"/>
            <a:lumOff val="-1568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accent1">
                  <a:lumMod val="50000"/>
                </a:schemeClr>
              </a:solidFill>
              <a:latin typeface="華康粗黑體" pitchFamily="49" charset="-120"/>
              <a:ea typeface="華康粗黑體" pitchFamily="49" charset="-120"/>
            </a:rPr>
            <a:t>消費者對星巴克服務品質的滿意度</a:t>
          </a:r>
          <a:endParaRPr lang="zh-TW" altLang="en-US" sz="2000" kern="1200" dirty="0">
            <a:solidFill>
              <a:schemeClr val="accent1">
                <a:lumMod val="50000"/>
              </a:schemeClr>
            </a:solidFill>
            <a:latin typeface="華康粗黑體" pitchFamily="49" charset="-120"/>
            <a:ea typeface="華康粗黑體" pitchFamily="49" charset="-120"/>
          </a:endParaRPr>
        </a:p>
      </dsp:txBody>
      <dsp:txXfrm>
        <a:off x="3249898" y="2313804"/>
        <a:ext cx="1507483" cy="15074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75FAB-5A13-4186-9932-808F3D28C723}">
      <dsp:nvSpPr>
        <dsp:cNvPr id="0" name=""/>
        <dsp:cNvSpPr/>
      </dsp:nvSpPr>
      <dsp:spPr>
        <a:xfrm>
          <a:off x="23667" y="490227"/>
          <a:ext cx="6060241" cy="1135369"/>
        </a:xfrm>
        <a:prstGeom prst="rightArrow">
          <a:avLst>
            <a:gd name="adj1" fmla="val 50000"/>
            <a:gd name="adj2" fmla="val 5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40127" numCol="1" spcCol="1270" anchor="ctr" anchorCtr="0">
          <a:noAutofit/>
        </a:bodyPr>
        <a:lstStyle/>
        <a:p>
          <a:pPr lvl="0" algn="l"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文獻分析法</a:t>
          </a:r>
          <a:endParaRPr lang="zh-TW" altLang="en-US" sz="2000" kern="1200" dirty="0">
            <a:latin typeface="華康粗黑體" pitchFamily="49" charset="-120"/>
            <a:ea typeface="華康粗黑體" pitchFamily="49" charset="-120"/>
          </a:endParaRPr>
        </a:p>
      </dsp:txBody>
      <dsp:txXfrm>
        <a:off x="23667" y="774069"/>
        <a:ext cx="5776399" cy="567685"/>
      </dsp:txXfrm>
    </dsp:sp>
    <dsp:sp modelId="{7A7ADF63-BE69-4041-97B9-94987B6F1D31}">
      <dsp:nvSpPr>
        <dsp:cNvPr id="0" name=""/>
        <dsp:cNvSpPr/>
      </dsp:nvSpPr>
      <dsp:spPr>
        <a:xfrm>
          <a:off x="23813" y="1182604"/>
          <a:ext cx="1866740" cy="1905470"/>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透過網路資料、報章雜誌等的收集，了解星巴克的經營手法。</a:t>
          </a:r>
          <a:endParaRPr lang="zh-TW" altLang="en-US" sz="2000" kern="1200" dirty="0">
            <a:latin typeface="華康粗黑體" pitchFamily="49" charset="-120"/>
            <a:ea typeface="華康粗黑體" pitchFamily="49" charset="-120"/>
          </a:endParaRPr>
        </a:p>
      </dsp:txBody>
      <dsp:txXfrm>
        <a:off x="23813" y="1182604"/>
        <a:ext cx="1866740" cy="1905470"/>
      </dsp:txXfrm>
    </dsp:sp>
    <dsp:sp modelId="{11B8F457-7BB4-4A2C-8A54-1ED0187CEE6F}">
      <dsp:nvSpPr>
        <dsp:cNvPr id="0" name=""/>
        <dsp:cNvSpPr/>
      </dsp:nvSpPr>
      <dsp:spPr>
        <a:xfrm>
          <a:off x="1896023" y="850266"/>
          <a:ext cx="4170996" cy="913028"/>
        </a:xfrm>
        <a:prstGeom prst="rightArrow">
          <a:avLst>
            <a:gd name="adj1" fmla="val 50000"/>
            <a:gd name="adj2" fmla="val 5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40127" numCol="1" spcCol="1270" anchor="ctr" anchorCtr="0">
          <a:noAutofit/>
        </a:bodyPr>
        <a:lstStyle/>
        <a:p>
          <a:pPr lvl="0" algn="l"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實地觀察法</a:t>
          </a:r>
          <a:endParaRPr lang="zh-TW" altLang="en-US" sz="2000" kern="1200" dirty="0">
            <a:latin typeface="華康粗黑體" pitchFamily="49" charset="-120"/>
            <a:ea typeface="華康粗黑體" pitchFamily="49" charset="-120"/>
          </a:endParaRPr>
        </a:p>
      </dsp:txBody>
      <dsp:txXfrm>
        <a:off x="1896023" y="1078523"/>
        <a:ext cx="3942739" cy="456514"/>
      </dsp:txXfrm>
    </dsp:sp>
    <dsp:sp modelId="{10735636-9D44-460A-9578-1701B959F402}">
      <dsp:nvSpPr>
        <dsp:cNvPr id="0" name=""/>
        <dsp:cNvSpPr/>
      </dsp:nvSpPr>
      <dsp:spPr>
        <a:xfrm>
          <a:off x="1884468" y="1455936"/>
          <a:ext cx="1866740" cy="1880746"/>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實際觀察店家的經營方式。</a:t>
          </a:r>
          <a:endParaRPr lang="zh-TW" altLang="en-US" sz="2000" kern="1200" dirty="0">
            <a:latin typeface="華康粗黑體" pitchFamily="49" charset="-120"/>
            <a:ea typeface="華康粗黑體" pitchFamily="49" charset="-120"/>
          </a:endParaRPr>
        </a:p>
      </dsp:txBody>
      <dsp:txXfrm>
        <a:off x="1884468" y="1455936"/>
        <a:ext cx="1866740" cy="1880746"/>
      </dsp:txXfrm>
    </dsp:sp>
    <dsp:sp modelId="{41F85A0E-E806-476C-A122-B0340587F3A4}">
      <dsp:nvSpPr>
        <dsp:cNvPr id="0" name=""/>
        <dsp:cNvSpPr/>
      </dsp:nvSpPr>
      <dsp:spPr>
        <a:xfrm>
          <a:off x="3768234" y="1138299"/>
          <a:ext cx="2293315" cy="925421"/>
        </a:xfrm>
        <a:prstGeom prst="rightArrow">
          <a:avLst>
            <a:gd name="adj1" fmla="val 50000"/>
            <a:gd name="adj2" fmla="val 5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40127" numCol="1" spcCol="1270" anchor="ctr" anchorCtr="0">
          <a:noAutofit/>
        </a:bodyPr>
        <a:lstStyle/>
        <a:p>
          <a:pPr lvl="0" algn="l"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問卷調查法</a:t>
          </a:r>
          <a:endParaRPr lang="zh-TW" altLang="en-US" sz="2000" kern="1200" dirty="0">
            <a:latin typeface="華康粗黑體" pitchFamily="49" charset="-120"/>
            <a:ea typeface="華康粗黑體" pitchFamily="49" charset="-120"/>
          </a:endParaRPr>
        </a:p>
      </dsp:txBody>
      <dsp:txXfrm>
        <a:off x="3768234" y="1369654"/>
        <a:ext cx="2061960" cy="462711"/>
      </dsp:txXfrm>
    </dsp:sp>
    <dsp:sp modelId="{17216C72-B704-453C-9D35-208E6ABFB752}">
      <dsp:nvSpPr>
        <dsp:cNvPr id="0" name=""/>
        <dsp:cNvSpPr/>
      </dsp:nvSpPr>
      <dsp:spPr>
        <a:xfrm>
          <a:off x="3696224" y="1773586"/>
          <a:ext cx="1911710" cy="1882073"/>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透過問卷調查了解消費者對星巴克的品質滿意度。</a:t>
          </a:r>
          <a:endParaRPr lang="zh-TW" altLang="en-US" sz="2000" kern="1200" dirty="0">
            <a:latin typeface="華康粗黑體" pitchFamily="49" charset="-120"/>
            <a:ea typeface="華康粗黑體" pitchFamily="49" charset="-120"/>
          </a:endParaRPr>
        </a:p>
      </dsp:txBody>
      <dsp:txXfrm>
        <a:off x="3696224" y="1773586"/>
        <a:ext cx="1911710" cy="18820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B62D9-C306-47D1-BA9B-EE75C44DF946}">
      <dsp:nvSpPr>
        <dsp:cNvPr id="0" name=""/>
        <dsp:cNvSpPr/>
      </dsp:nvSpPr>
      <dsp:spPr>
        <a:xfrm>
          <a:off x="1" y="0"/>
          <a:ext cx="774681" cy="4064000"/>
        </a:xfrm>
        <a:prstGeom prst="roundRect">
          <a:avLst>
            <a:gd name="adj" fmla="val 10000"/>
          </a:avLst>
        </a:prstGeom>
        <a:solidFill>
          <a:srgbClr val="BC72B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確認主題</a:t>
          </a:r>
          <a:endParaRPr lang="zh-TW" altLang="en-US" sz="2000" kern="1200" dirty="0">
            <a:latin typeface="華康粗黑體" pitchFamily="49" charset="-120"/>
            <a:ea typeface="華康粗黑體" pitchFamily="49" charset="-120"/>
          </a:endParaRPr>
        </a:p>
      </dsp:txBody>
      <dsp:txXfrm>
        <a:off x="22691" y="22690"/>
        <a:ext cx="729301" cy="4018620"/>
      </dsp:txXfrm>
    </dsp:sp>
    <dsp:sp modelId="{249CF740-F275-4274-8E79-53560108872D}">
      <dsp:nvSpPr>
        <dsp:cNvPr id="0" name=""/>
        <dsp:cNvSpPr/>
      </dsp:nvSpPr>
      <dsp:spPr>
        <a:xfrm>
          <a:off x="851042" y="1927177"/>
          <a:ext cx="161882" cy="2096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zh-TW" altLang="en-US" sz="900" kern="1200"/>
        </a:p>
      </dsp:txBody>
      <dsp:txXfrm>
        <a:off x="851042" y="1969106"/>
        <a:ext cx="113317" cy="125787"/>
      </dsp:txXfrm>
    </dsp:sp>
    <dsp:sp modelId="{68DCF82B-DE03-4ABA-B7FB-6A6A3A38FB51}">
      <dsp:nvSpPr>
        <dsp:cNvPr id="0" name=""/>
        <dsp:cNvSpPr/>
      </dsp:nvSpPr>
      <dsp:spPr>
        <a:xfrm>
          <a:off x="1080122" y="0"/>
          <a:ext cx="760293" cy="4064000"/>
        </a:xfrm>
        <a:prstGeom prst="roundRect">
          <a:avLst>
            <a:gd name="adj" fmla="val 10000"/>
          </a:avLst>
        </a:prstGeom>
        <a:solidFill>
          <a:srgbClr val="BC72B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收集文獻資料</a:t>
          </a:r>
          <a:endParaRPr lang="zh-TW" altLang="en-US" sz="2000" kern="1200" dirty="0">
            <a:latin typeface="華康粗黑體" pitchFamily="49" charset="-120"/>
            <a:ea typeface="華康粗黑體" pitchFamily="49" charset="-120"/>
          </a:endParaRPr>
        </a:p>
      </dsp:txBody>
      <dsp:txXfrm>
        <a:off x="1102390" y="22268"/>
        <a:ext cx="715757" cy="4019464"/>
      </dsp:txXfrm>
    </dsp:sp>
    <dsp:sp modelId="{B4D0F18A-7AE7-4A62-B6D9-29B54FEEB577}">
      <dsp:nvSpPr>
        <dsp:cNvPr id="0" name=""/>
        <dsp:cNvSpPr/>
      </dsp:nvSpPr>
      <dsp:spPr>
        <a:xfrm>
          <a:off x="1933960" y="1927177"/>
          <a:ext cx="198313" cy="2096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zh-TW" altLang="en-US" sz="900" kern="1200"/>
        </a:p>
      </dsp:txBody>
      <dsp:txXfrm>
        <a:off x="1933960" y="1969106"/>
        <a:ext cx="138819" cy="125787"/>
      </dsp:txXfrm>
    </dsp:sp>
    <dsp:sp modelId="{77A5B9E6-AE38-455E-9FFC-1FF38453F8DD}">
      <dsp:nvSpPr>
        <dsp:cNvPr id="0" name=""/>
        <dsp:cNvSpPr/>
      </dsp:nvSpPr>
      <dsp:spPr>
        <a:xfrm>
          <a:off x="2214592" y="0"/>
          <a:ext cx="745001" cy="4064000"/>
        </a:xfrm>
        <a:prstGeom prst="roundRect">
          <a:avLst>
            <a:gd name="adj" fmla="val 10000"/>
          </a:avLst>
        </a:prstGeom>
        <a:solidFill>
          <a:srgbClr val="BC72B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76200" tIns="76200" rIns="76200" bIns="76200" numCol="1" spcCol="1270" anchor="ctr" anchorCtr="0">
          <a:noAutofit/>
        </a:bodyPr>
        <a:lstStyle/>
        <a:p>
          <a:pPr lvl="0" algn="ctr" defTabSz="889000">
            <a:lnSpc>
              <a:spcPct val="90000"/>
            </a:lnSpc>
            <a:spcBef>
              <a:spcPct val="0"/>
            </a:spcBef>
            <a:spcAft>
              <a:spcPct val="35000"/>
            </a:spcAft>
          </a:pPr>
          <a:r>
            <a:rPr lang="en-US" altLang="en-US" sz="2000" kern="1200" dirty="0" smtClean="0">
              <a:latin typeface="華康粗黑體" pitchFamily="49" charset="-120"/>
              <a:ea typeface="華康粗黑體" pitchFamily="49" charset="-120"/>
            </a:rPr>
            <a:t>4P</a:t>
          </a:r>
          <a:r>
            <a:rPr lang="zh-TW" altLang="en-US" sz="2000" kern="1200" dirty="0" smtClean="0">
              <a:latin typeface="華康粗黑體" pitchFamily="49" charset="-120"/>
              <a:ea typeface="華康粗黑體" pitchFamily="49" charset="-120"/>
            </a:rPr>
            <a:t>分析及</a:t>
          </a:r>
          <a:r>
            <a:rPr lang="en-US" altLang="en-US" sz="2000" kern="1200" dirty="0" smtClean="0">
              <a:latin typeface="華康粗黑體" pitchFamily="49" charset="-120"/>
              <a:ea typeface="華康粗黑體" pitchFamily="49" charset="-120"/>
            </a:rPr>
            <a:t>SWOT</a:t>
          </a:r>
          <a:r>
            <a:rPr lang="zh-TW" altLang="en-US" sz="2000" kern="1200" dirty="0" smtClean="0">
              <a:latin typeface="華康粗黑體" pitchFamily="49" charset="-120"/>
              <a:ea typeface="華康粗黑體" pitchFamily="49" charset="-120"/>
            </a:rPr>
            <a:t>分析</a:t>
          </a:r>
          <a:endParaRPr lang="zh-TW" altLang="en-US" sz="2000" kern="1200" dirty="0">
            <a:latin typeface="華康粗黑體" pitchFamily="49" charset="-120"/>
            <a:ea typeface="華康粗黑體" pitchFamily="49" charset="-120"/>
          </a:endParaRPr>
        </a:p>
      </dsp:txBody>
      <dsp:txXfrm>
        <a:off x="2236412" y="21820"/>
        <a:ext cx="701361" cy="4020360"/>
      </dsp:txXfrm>
    </dsp:sp>
    <dsp:sp modelId="{38CC3136-AA24-4349-BB53-CB82521456EB}">
      <dsp:nvSpPr>
        <dsp:cNvPr id="0" name=""/>
        <dsp:cNvSpPr/>
      </dsp:nvSpPr>
      <dsp:spPr>
        <a:xfrm>
          <a:off x="3047787" y="1927177"/>
          <a:ext cx="186971" cy="2096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zh-TW" altLang="en-US" sz="900" kern="1200"/>
        </a:p>
      </dsp:txBody>
      <dsp:txXfrm>
        <a:off x="3047787" y="1969106"/>
        <a:ext cx="130880" cy="125787"/>
      </dsp:txXfrm>
    </dsp:sp>
    <dsp:sp modelId="{7BFD20C2-DC70-437B-851E-CBBE4D94E568}">
      <dsp:nvSpPr>
        <dsp:cNvPr id="0" name=""/>
        <dsp:cNvSpPr/>
      </dsp:nvSpPr>
      <dsp:spPr>
        <a:xfrm>
          <a:off x="3312369" y="0"/>
          <a:ext cx="726902" cy="4064000"/>
        </a:xfrm>
        <a:prstGeom prst="roundRect">
          <a:avLst>
            <a:gd name="adj" fmla="val 10000"/>
          </a:avLst>
        </a:prstGeom>
        <a:solidFill>
          <a:srgbClr val="BC72B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實地觀察</a:t>
          </a:r>
          <a:endParaRPr lang="zh-TW" altLang="en-US" sz="2000" kern="1200" dirty="0">
            <a:latin typeface="華康粗黑體" pitchFamily="49" charset="-120"/>
            <a:ea typeface="華康粗黑體" pitchFamily="49" charset="-120"/>
          </a:endParaRPr>
        </a:p>
      </dsp:txBody>
      <dsp:txXfrm>
        <a:off x="3333659" y="21290"/>
        <a:ext cx="684322" cy="4021420"/>
      </dsp:txXfrm>
    </dsp:sp>
    <dsp:sp modelId="{25B7C45E-F4FF-4D02-83B9-2A261379569B}">
      <dsp:nvSpPr>
        <dsp:cNvPr id="0" name=""/>
        <dsp:cNvSpPr/>
      </dsp:nvSpPr>
      <dsp:spPr>
        <a:xfrm>
          <a:off x="4120146" y="1927177"/>
          <a:ext cx="171454" cy="2096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zh-TW" altLang="en-US" sz="900" kern="1200"/>
        </a:p>
      </dsp:txBody>
      <dsp:txXfrm>
        <a:off x="4120146" y="1969106"/>
        <a:ext cx="120018" cy="125787"/>
      </dsp:txXfrm>
    </dsp:sp>
    <dsp:sp modelId="{AC0741CD-24ED-4353-8E1F-E9A99B619041}">
      <dsp:nvSpPr>
        <dsp:cNvPr id="0" name=""/>
        <dsp:cNvSpPr/>
      </dsp:nvSpPr>
      <dsp:spPr>
        <a:xfrm>
          <a:off x="4362771" y="0"/>
          <a:ext cx="707079" cy="4064000"/>
        </a:xfrm>
        <a:prstGeom prst="roundRect">
          <a:avLst>
            <a:gd name="adj" fmla="val 10000"/>
          </a:avLst>
        </a:prstGeom>
        <a:solidFill>
          <a:srgbClr val="BC72B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問卷調查及分析</a:t>
          </a:r>
          <a:endParaRPr lang="zh-TW" altLang="en-US" sz="2000" kern="1200" dirty="0">
            <a:latin typeface="華康粗黑體" pitchFamily="49" charset="-120"/>
            <a:ea typeface="華康粗黑體" pitchFamily="49" charset="-120"/>
          </a:endParaRPr>
        </a:p>
      </dsp:txBody>
      <dsp:txXfrm>
        <a:off x="4383481" y="20710"/>
        <a:ext cx="665659" cy="4022580"/>
      </dsp:txXfrm>
    </dsp:sp>
    <dsp:sp modelId="{52733D1A-C054-41F4-9D4E-1485C6C9C9EB}">
      <dsp:nvSpPr>
        <dsp:cNvPr id="0" name=""/>
        <dsp:cNvSpPr/>
      </dsp:nvSpPr>
      <dsp:spPr>
        <a:xfrm>
          <a:off x="5133417" y="1927177"/>
          <a:ext cx="134760" cy="2096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zh-TW" altLang="en-US" sz="900" kern="1200"/>
        </a:p>
      </dsp:txBody>
      <dsp:txXfrm>
        <a:off x="5133417" y="1969106"/>
        <a:ext cx="94332" cy="125787"/>
      </dsp:txXfrm>
    </dsp:sp>
    <dsp:sp modelId="{C0213E2F-E44C-4227-ACC7-814FE4D511D6}">
      <dsp:nvSpPr>
        <dsp:cNvPr id="0" name=""/>
        <dsp:cNvSpPr/>
      </dsp:nvSpPr>
      <dsp:spPr>
        <a:xfrm>
          <a:off x="5324116" y="0"/>
          <a:ext cx="684669" cy="4064000"/>
        </a:xfrm>
        <a:prstGeom prst="roundRect">
          <a:avLst>
            <a:gd name="adj" fmla="val 10000"/>
          </a:avLst>
        </a:prstGeom>
        <a:solidFill>
          <a:srgbClr val="BC72BE"/>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eaVert" wrap="square" lIns="76200" tIns="76200" rIns="76200" bIns="762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結論與建議</a:t>
          </a:r>
          <a:endParaRPr lang="zh-TW" altLang="en-US" sz="2000" kern="1200" dirty="0">
            <a:latin typeface="華康粗黑體" pitchFamily="49" charset="-120"/>
            <a:ea typeface="華康粗黑體" pitchFamily="49" charset="-120"/>
          </a:endParaRPr>
        </a:p>
      </dsp:txBody>
      <dsp:txXfrm>
        <a:off x="5344169" y="20053"/>
        <a:ext cx="644563" cy="40238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53CCE-2C5A-4DED-8ACA-7ECC99DC71F7}">
      <dsp:nvSpPr>
        <dsp:cNvPr id="0" name=""/>
        <dsp:cNvSpPr/>
      </dsp:nvSpPr>
      <dsp:spPr>
        <a:xfrm>
          <a:off x="3744970" y="3045237"/>
          <a:ext cx="2314905" cy="2201751"/>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smtClean="0">
              <a:latin typeface="華康粗黑體" pitchFamily="49" charset="-120"/>
              <a:ea typeface="華康粗黑體" pitchFamily="49" charset="-120"/>
            </a:rPr>
            <a:t>促銷、廣告、公共報導、人員推銷</a:t>
          </a:r>
          <a:endParaRPr lang="zh-TW" altLang="en-US" sz="2000" kern="1200" dirty="0">
            <a:latin typeface="華康粗黑體" pitchFamily="49" charset="-120"/>
            <a:ea typeface="華康粗黑體" pitchFamily="49" charset="-120"/>
          </a:endParaRPr>
        </a:p>
      </dsp:txBody>
      <dsp:txXfrm>
        <a:off x="4486903" y="3643136"/>
        <a:ext cx="1525512" cy="1556391"/>
      </dsp:txXfrm>
    </dsp:sp>
    <dsp:sp modelId="{D812F1E3-3E41-4DC8-8DC2-45E9C3329356}">
      <dsp:nvSpPr>
        <dsp:cNvPr id="0" name=""/>
        <dsp:cNvSpPr/>
      </dsp:nvSpPr>
      <dsp:spPr>
        <a:xfrm>
          <a:off x="72016" y="3083835"/>
          <a:ext cx="2304002" cy="2188795"/>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smtClean="0">
              <a:latin typeface="華康粗黑體" pitchFamily="49" charset="-120"/>
              <a:ea typeface="華康粗黑體" pitchFamily="49" charset="-120"/>
            </a:rPr>
            <a:t>專賣店、百貨公司食品區、線上購物、</a:t>
          </a:r>
          <a:r>
            <a:rPr lang="en-US" altLang="zh-TW" sz="2000" kern="1200" dirty="0" smtClean="0">
              <a:latin typeface="華康粗黑體" pitchFamily="49" charset="-120"/>
              <a:ea typeface="華康粗黑體" pitchFamily="49" charset="-120"/>
            </a:rPr>
            <a:t>APP</a:t>
          </a:r>
          <a:endParaRPr lang="zh-TW" altLang="en-US" sz="2000" kern="1200" dirty="0">
            <a:latin typeface="華康粗黑體" pitchFamily="49" charset="-120"/>
            <a:ea typeface="華康粗黑體" pitchFamily="49" charset="-120"/>
          </a:endParaRPr>
        </a:p>
        <a:p>
          <a:pPr marL="171450" lvl="1" indent="-171450" algn="l" defTabSz="711200">
            <a:lnSpc>
              <a:spcPct val="90000"/>
            </a:lnSpc>
            <a:spcBef>
              <a:spcPct val="0"/>
            </a:spcBef>
            <a:spcAft>
              <a:spcPct val="15000"/>
            </a:spcAft>
            <a:buChar char="••"/>
          </a:pPr>
          <a:endParaRPr lang="zh-TW" altLang="en-US" sz="1600" kern="1200" dirty="0"/>
        </a:p>
      </dsp:txBody>
      <dsp:txXfrm>
        <a:off x="119253" y="3678271"/>
        <a:ext cx="1518327" cy="1547122"/>
      </dsp:txXfrm>
    </dsp:sp>
    <dsp:sp modelId="{186472E0-DD99-4235-AE3D-A25C827B72E1}">
      <dsp:nvSpPr>
        <dsp:cNvPr id="0" name=""/>
        <dsp:cNvSpPr/>
      </dsp:nvSpPr>
      <dsp:spPr>
        <a:xfrm>
          <a:off x="3784474" y="-26648"/>
          <a:ext cx="2304002" cy="2189004"/>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smtClean="0">
              <a:latin typeface="華康粗黑體" pitchFamily="49" charset="-120"/>
              <a:ea typeface="華康粗黑體" pitchFamily="49" charset="-120"/>
            </a:rPr>
            <a:t>市場需求、優惠促銷</a:t>
          </a:r>
          <a:endParaRPr lang="zh-TW" altLang="en-US" sz="2000" kern="1200" dirty="0">
            <a:latin typeface="華康粗黑體" pitchFamily="49" charset="-120"/>
            <a:ea typeface="華康粗黑體" pitchFamily="49" charset="-120"/>
          </a:endParaRPr>
        </a:p>
      </dsp:txBody>
      <dsp:txXfrm>
        <a:off x="4522912" y="20589"/>
        <a:ext cx="1518327" cy="1547279"/>
      </dsp:txXfrm>
    </dsp:sp>
    <dsp:sp modelId="{5C7BD6E5-EB81-4951-9E68-55CB501E01A7}">
      <dsp:nvSpPr>
        <dsp:cNvPr id="0" name=""/>
        <dsp:cNvSpPr/>
      </dsp:nvSpPr>
      <dsp:spPr>
        <a:xfrm>
          <a:off x="7522" y="-26543"/>
          <a:ext cx="2304002" cy="2188795"/>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zh-TW" altLang="en-US" sz="2000" kern="1200" dirty="0" smtClean="0">
              <a:latin typeface="華康粗黑體" pitchFamily="49" charset="-120"/>
              <a:ea typeface="華康粗黑體" pitchFamily="49" charset="-120"/>
            </a:rPr>
            <a:t>口味差異化、品項各種化</a:t>
          </a:r>
          <a:endParaRPr lang="zh-TW" altLang="en-US" sz="2000" kern="1200" dirty="0">
            <a:latin typeface="華康粗黑體" pitchFamily="49" charset="-120"/>
            <a:ea typeface="華康粗黑體" pitchFamily="49" charset="-120"/>
          </a:endParaRPr>
        </a:p>
      </dsp:txBody>
      <dsp:txXfrm>
        <a:off x="54759" y="20694"/>
        <a:ext cx="1518327" cy="1547122"/>
      </dsp:txXfrm>
    </dsp:sp>
    <dsp:sp modelId="{932DF6AC-1E09-4A6E-8962-6D6802B479D6}">
      <dsp:nvSpPr>
        <dsp:cNvPr id="0" name=""/>
        <dsp:cNvSpPr/>
      </dsp:nvSpPr>
      <dsp:spPr>
        <a:xfrm>
          <a:off x="972082" y="588378"/>
          <a:ext cx="2029057" cy="2029057"/>
        </a:xfrm>
        <a:prstGeom prst="pieWedge">
          <a:avLst/>
        </a:prstGeom>
        <a:solidFill>
          <a:schemeClr val="dk2">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產品策略</a:t>
          </a:r>
          <a:endParaRPr lang="zh-TW" altLang="en-US" sz="2000" kern="1200" dirty="0">
            <a:latin typeface="華康粗黑體" pitchFamily="49" charset="-120"/>
            <a:ea typeface="華康粗黑體" pitchFamily="49" charset="-120"/>
          </a:endParaRPr>
        </a:p>
      </dsp:txBody>
      <dsp:txXfrm>
        <a:off x="1566379" y="1182675"/>
        <a:ext cx="1434760" cy="1434760"/>
      </dsp:txXfrm>
    </dsp:sp>
    <dsp:sp modelId="{EC4CC4EE-AB90-4247-B643-9EC1779134E4}">
      <dsp:nvSpPr>
        <dsp:cNvPr id="0" name=""/>
        <dsp:cNvSpPr/>
      </dsp:nvSpPr>
      <dsp:spPr>
        <a:xfrm rot="5400000">
          <a:off x="3094860" y="588378"/>
          <a:ext cx="2029057" cy="2029057"/>
        </a:xfrm>
        <a:prstGeom prst="pieWedge">
          <a:avLst/>
        </a:prstGeom>
        <a:solidFill>
          <a:schemeClr val="dk2">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定價策略</a:t>
          </a:r>
          <a:endParaRPr lang="zh-TW" altLang="en-US" sz="2000" kern="1200" dirty="0">
            <a:latin typeface="華康粗黑體" pitchFamily="49" charset="-120"/>
            <a:ea typeface="華康粗黑體" pitchFamily="49" charset="-120"/>
          </a:endParaRPr>
        </a:p>
      </dsp:txBody>
      <dsp:txXfrm rot="-5400000">
        <a:off x="3094860" y="1182675"/>
        <a:ext cx="1434760" cy="1434760"/>
      </dsp:txXfrm>
    </dsp:sp>
    <dsp:sp modelId="{F5B3530F-6E24-4291-A555-02055B7902D3}">
      <dsp:nvSpPr>
        <dsp:cNvPr id="0" name=""/>
        <dsp:cNvSpPr/>
      </dsp:nvSpPr>
      <dsp:spPr>
        <a:xfrm rot="10800000">
          <a:off x="3094860" y="2711156"/>
          <a:ext cx="2029057" cy="2029057"/>
        </a:xfrm>
        <a:prstGeom prst="pieWedge">
          <a:avLst/>
        </a:prstGeom>
        <a:solidFill>
          <a:schemeClr val="dk2">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推廣策略</a:t>
          </a:r>
          <a:endParaRPr lang="zh-TW" altLang="en-US" sz="2000" kern="1200" dirty="0">
            <a:latin typeface="華康粗黑體" pitchFamily="49" charset="-120"/>
            <a:ea typeface="華康粗黑體" pitchFamily="49" charset="-120"/>
          </a:endParaRPr>
        </a:p>
      </dsp:txBody>
      <dsp:txXfrm rot="10800000">
        <a:off x="3094860" y="2711156"/>
        <a:ext cx="1434760" cy="1434760"/>
      </dsp:txXfrm>
    </dsp:sp>
    <dsp:sp modelId="{A7FD3CF2-B8C4-446A-96FA-1B60BCCDE645}">
      <dsp:nvSpPr>
        <dsp:cNvPr id="0" name=""/>
        <dsp:cNvSpPr/>
      </dsp:nvSpPr>
      <dsp:spPr>
        <a:xfrm rot="16200000">
          <a:off x="972082" y="2711156"/>
          <a:ext cx="2029057" cy="2029057"/>
        </a:xfrm>
        <a:prstGeom prst="pieWedge">
          <a:avLst/>
        </a:prstGeom>
        <a:solidFill>
          <a:schemeClr val="dk2">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華康粗黑體" pitchFamily="49" charset="-120"/>
              <a:ea typeface="華康粗黑體" pitchFamily="49" charset="-120"/>
            </a:rPr>
            <a:t>通路策略</a:t>
          </a:r>
          <a:endParaRPr lang="zh-TW" altLang="en-US" sz="2000" kern="1200" dirty="0">
            <a:latin typeface="華康粗黑體" pitchFamily="49" charset="-120"/>
            <a:ea typeface="華康粗黑體" pitchFamily="49" charset="-120"/>
          </a:endParaRPr>
        </a:p>
      </dsp:txBody>
      <dsp:txXfrm rot="5400000">
        <a:off x="1566379" y="2711156"/>
        <a:ext cx="1434760" cy="1434760"/>
      </dsp:txXfrm>
    </dsp:sp>
    <dsp:sp modelId="{DB0203CE-07C2-4A4E-8047-B75A73476D59}">
      <dsp:nvSpPr>
        <dsp:cNvPr id="0" name=""/>
        <dsp:cNvSpPr/>
      </dsp:nvSpPr>
      <dsp:spPr>
        <a:xfrm>
          <a:off x="2697718" y="2242552"/>
          <a:ext cx="700563" cy="609185"/>
        </a:xfrm>
        <a:prstGeom prst="circularArrow">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B31FACF-884B-4991-B2FA-DF4B0ACE3020}">
      <dsp:nvSpPr>
        <dsp:cNvPr id="0" name=""/>
        <dsp:cNvSpPr/>
      </dsp:nvSpPr>
      <dsp:spPr>
        <a:xfrm rot="10800000">
          <a:off x="2697718" y="2476854"/>
          <a:ext cx="700563" cy="609185"/>
        </a:xfrm>
        <a:prstGeom prst="circularArrow">
          <a:avLst/>
        </a:prstGeom>
        <a:solidFill>
          <a:schemeClr val="dk2">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983C73-2443-477B-A9FA-FB78826ACA89}" type="datetimeFigureOut">
              <a:rPr lang="zh-TW" altLang="en-US" smtClean="0"/>
              <a:t>2015/4/28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DAAAF-1271-447C-A63E-E4EA814DB3E4}" type="slidenum">
              <a:rPr lang="zh-TW" altLang="en-US" smtClean="0"/>
              <a:t>‹#›</a:t>
            </a:fld>
            <a:endParaRPr lang="zh-TW" altLang="en-US"/>
          </a:p>
        </p:txBody>
      </p:sp>
    </p:spTree>
    <p:extLst>
      <p:ext uri="{BB962C8B-B14F-4D97-AF65-F5344CB8AC3E}">
        <p14:creationId xmlns:p14="http://schemas.microsoft.com/office/powerpoint/2010/main" val="595208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BEDAAAF-1271-447C-A63E-E4EA814DB3E4}" type="slidenum">
              <a:rPr lang="zh-TW" altLang="en-US" smtClean="0"/>
              <a:t>9</a:t>
            </a:fld>
            <a:endParaRPr lang="zh-TW" altLang="en-US"/>
          </a:p>
        </p:txBody>
      </p:sp>
    </p:spTree>
    <p:extLst>
      <p:ext uri="{BB962C8B-B14F-4D97-AF65-F5344CB8AC3E}">
        <p14:creationId xmlns:p14="http://schemas.microsoft.com/office/powerpoint/2010/main" val="3747160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84CE009-4B5A-4960-81B2-ADA4BF722FD3}"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84CE009-4B5A-4960-81B2-ADA4BF722FD3}"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84CE009-4B5A-4960-81B2-ADA4BF722FD3}" type="slidenum">
              <a:rPr lang="zh-TW" altLang="en-US" smtClean="0"/>
              <a:t>‹#›</a:t>
            </a:fld>
            <a:endParaRPr lang="zh-TW"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84CE009-4B5A-4960-81B2-ADA4BF722FD3}" type="slidenum">
              <a:rPr lang="zh-TW" altLang="en-US" smtClean="0"/>
              <a:t>‹#›</a:t>
            </a:fld>
            <a:endParaRPr lang="zh-TW" altLang="en-US"/>
          </a:p>
        </p:txBody>
      </p:sp>
      <p:sp>
        <p:nvSpPr>
          <p:cNvPr id="7" name="Title 6"/>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84CE009-4B5A-4960-81B2-ADA4BF722FD3}"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84CE009-4B5A-4960-81B2-ADA4BF722FD3}" type="slidenum">
              <a:rPr lang="zh-TW" altLang="en-US" smtClean="0"/>
              <a:t>‹#›</a:t>
            </a:fld>
            <a:endParaRPr lang="zh-TW" altLang="en-US"/>
          </a:p>
        </p:txBody>
      </p:sp>
      <p:sp>
        <p:nvSpPr>
          <p:cNvPr id="9" name="Content Placeholder 8"/>
          <p:cNvSpPr>
            <a:spLocks noGrp="1"/>
          </p:cNvSpPr>
          <p:nvPr>
            <p:ph sz="quarter" idx="13"/>
          </p:nvPr>
        </p:nvSpPr>
        <p:spPr>
          <a:xfrm>
            <a:off x="676655"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084CE009-4B5A-4960-81B2-ADA4BF722FD3}"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084CE009-4B5A-4960-81B2-ADA4BF722FD3}"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084CE009-4B5A-4960-81B2-ADA4BF722FD3}"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84CE009-4B5A-4960-81B2-ADA4BF722FD3}" type="slidenum">
              <a:rPr lang="zh-TW" altLang="en-US" smtClean="0"/>
              <a:t>‹#›</a:t>
            </a:fld>
            <a:endParaRPr lang="zh-TW"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E5A7295F-C0F9-4965-89C2-00E79D70CBD0}" type="datetimeFigureOut">
              <a:rPr lang="zh-TW" altLang="en-US" smtClean="0"/>
              <a:t>2015/4/28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84CE009-4B5A-4960-81B2-ADA4BF722FD3}" type="slidenum">
              <a:rPr lang="zh-TW" altLang="en-US" smtClean="0"/>
              <a:t>‹#›</a:t>
            </a:fld>
            <a:endParaRPr lang="zh-TW"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5A7295F-C0F9-4965-89C2-00E79D70CBD0}" type="datetimeFigureOut">
              <a:rPr lang="zh-TW" altLang="en-US" smtClean="0"/>
              <a:t>2015/4/28</a:t>
            </a:fld>
            <a:endParaRPr lang="zh-TW"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TW"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84CE009-4B5A-4960-81B2-ADA4BF722FD3}" type="slidenum">
              <a:rPr lang="zh-TW" altLang="en-US" smtClean="0"/>
              <a:t>‹#›</a:t>
            </a:fld>
            <a:endParaRPr lang="zh-TW"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hyperlink" Target="http://www.starbucks.com.tw/"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xml"/><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946647"/>
          </a:xfrm>
        </p:spPr>
        <p:txBody>
          <a:bodyPr>
            <a:normAutofit/>
          </a:bodyPr>
          <a:lstStyle/>
          <a:p>
            <a:r>
              <a:rPr lang="en-US" altLang="zh-TW" sz="3600" dirty="0" smtClean="0">
                <a:latin typeface="華康粗黑體" pitchFamily="49" charset="-120"/>
                <a:ea typeface="華康粗黑體" pitchFamily="49" charset="-120"/>
              </a:rPr>
              <a:t/>
            </a:r>
            <a:br>
              <a:rPr lang="en-US" altLang="zh-TW" sz="3600" dirty="0" smtClean="0">
                <a:latin typeface="華康粗黑體" pitchFamily="49" charset="-120"/>
                <a:ea typeface="華康粗黑體" pitchFamily="49" charset="-120"/>
              </a:rPr>
            </a:br>
            <a:r>
              <a:rPr lang="en-US" altLang="zh-TW" sz="3600" dirty="0">
                <a:latin typeface="華康粗黑體" pitchFamily="49" charset="-120"/>
                <a:ea typeface="華康粗黑體" pitchFamily="49" charset="-120"/>
              </a:rPr>
              <a:t/>
            </a:r>
            <a:br>
              <a:rPr lang="en-US" altLang="zh-TW" sz="3600" dirty="0">
                <a:latin typeface="華康粗黑體" pitchFamily="49" charset="-120"/>
                <a:ea typeface="華康粗黑體" pitchFamily="49" charset="-120"/>
              </a:rPr>
            </a:br>
            <a:r>
              <a:rPr lang="zh-TW" altLang="en-US" sz="3600" dirty="0" smtClean="0">
                <a:latin typeface="華康粗黑體" pitchFamily="49" charset="-120"/>
                <a:ea typeface="華康粗黑體" pitchFamily="49" charset="-120"/>
              </a:rPr>
              <a:t>「啡」黃騰達，飛進星巴克的國度</a:t>
            </a:r>
            <a:endParaRPr lang="zh-TW" altLang="en-US" sz="3600" dirty="0">
              <a:solidFill>
                <a:srgbClr val="002060"/>
              </a:solidFill>
              <a:latin typeface="華康粗黑體" pitchFamily="49" charset="-120"/>
              <a:ea typeface="華康粗黑體" pitchFamily="49" charset="-120"/>
            </a:endParaRPr>
          </a:p>
        </p:txBody>
      </p:sp>
      <p:sp>
        <p:nvSpPr>
          <p:cNvPr id="3" name="副標題 2"/>
          <p:cNvSpPr>
            <a:spLocks noGrp="1"/>
          </p:cNvSpPr>
          <p:nvPr>
            <p:ph type="subTitle" idx="1"/>
          </p:nvPr>
        </p:nvSpPr>
        <p:spPr>
          <a:xfrm>
            <a:off x="2411760" y="4365104"/>
            <a:ext cx="5184576" cy="2232248"/>
          </a:xfrm>
        </p:spPr>
        <p:txBody>
          <a:bodyPr>
            <a:normAutofit/>
          </a:bodyPr>
          <a:lstStyle/>
          <a:p>
            <a:r>
              <a:rPr lang="zh-TW" altLang="en-US" sz="2000" b="1" dirty="0">
                <a:solidFill>
                  <a:schemeClr val="accent6">
                    <a:lumMod val="75000"/>
                  </a:schemeClr>
                </a:solidFill>
                <a:latin typeface="華康粗黑體" pitchFamily="49" charset="-120"/>
                <a:ea typeface="華康粗黑體" pitchFamily="49" charset="-120"/>
              </a:rPr>
              <a:t>作者：許民</a:t>
            </a:r>
            <a:r>
              <a:rPr lang="zh-TW" altLang="en-US" sz="2000" b="1" dirty="0" smtClean="0">
                <a:solidFill>
                  <a:schemeClr val="accent6">
                    <a:lumMod val="75000"/>
                  </a:schemeClr>
                </a:solidFill>
                <a:latin typeface="華康粗黑體" pitchFamily="49" charset="-120"/>
                <a:ea typeface="華康粗黑體" pitchFamily="49" charset="-120"/>
              </a:rPr>
              <a:t>暄、黃雅琪、鍾雯麗</a:t>
            </a:r>
            <a:endParaRPr lang="en-US" altLang="zh-TW" sz="2000" b="1" dirty="0" smtClean="0">
              <a:solidFill>
                <a:schemeClr val="accent6">
                  <a:lumMod val="75000"/>
                </a:schemeClr>
              </a:solidFill>
              <a:latin typeface="華康粗黑體" pitchFamily="49" charset="-120"/>
              <a:ea typeface="華康粗黑體" pitchFamily="49" charset="-120"/>
            </a:endParaRPr>
          </a:p>
          <a:p>
            <a:r>
              <a:rPr lang="zh-TW" altLang="en-US" sz="2000" b="1" dirty="0">
                <a:solidFill>
                  <a:schemeClr val="accent6">
                    <a:lumMod val="75000"/>
                  </a:schemeClr>
                </a:solidFill>
                <a:latin typeface="華康粗黑體" pitchFamily="49" charset="-120"/>
                <a:ea typeface="華康粗黑體" pitchFamily="49" charset="-120"/>
              </a:rPr>
              <a:t>科別：流通管理</a:t>
            </a:r>
            <a:r>
              <a:rPr lang="zh-TW" altLang="en-US" sz="2000" b="1" dirty="0" smtClean="0">
                <a:solidFill>
                  <a:schemeClr val="accent6">
                    <a:lumMod val="75000"/>
                  </a:schemeClr>
                </a:solidFill>
                <a:latin typeface="華康粗黑體" pitchFamily="49" charset="-120"/>
                <a:ea typeface="華康粗黑體" pitchFamily="49" charset="-120"/>
              </a:rPr>
              <a:t>科</a:t>
            </a:r>
            <a:endParaRPr lang="en-US" altLang="zh-TW" sz="2000" b="1" dirty="0" smtClean="0">
              <a:solidFill>
                <a:schemeClr val="accent6">
                  <a:lumMod val="75000"/>
                </a:schemeClr>
              </a:solidFill>
              <a:latin typeface="華康粗黑體" pitchFamily="49" charset="-120"/>
              <a:ea typeface="華康粗黑體" pitchFamily="49" charset="-120"/>
            </a:endParaRPr>
          </a:p>
          <a:p>
            <a:r>
              <a:rPr lang="zh-TW" altLang="en-US" sz="2000" b="1" dirty="0">
                <a:solidFill>
                  <a:schemeClr val="accent6">
                    <a:lumMod val="75000"/>
                  </a:schemeClr>
                </a:solidFill>
                <a:latin typeface="華康粗黑體" pitchFamily="49" charset="-120"/>
                <a:ea typeface="華康粗黑體" pitchFamily="49" charset="-120"/>
              </a:rPr>
              <a:t>班級：</a:t>
            </a:r>
            <a:r>
              <a:rPr lang="en-US" altLang="zh-TW" sz="2000" b="1" dirty="0" smtClean="0">
                <a:solidFill>
                  <a:schemeClr val="accent6">
                    <a:lumMod val="75000"/>
                  </a:schemeClr>
                </a:solidFill>
                <a:latin typeface="華康粗黑體" pitchFamily="49" charset="-120"/>
                <a:ea typeface="華康粗黑體" pitchFamily="49" charset="-120"/>
              </a:rPr>
              <a:t>311</a:t>
            </a:r>
          </a:p>
          <a:p>
            <a:r>
              <a:rPr lang="zh-TW" altLang="en-US" sz="2000" b="1" dirty="0">
                <a:solidFill>
                  <a:schemeClr val="accent6">
                    <a:lumMod val="75000"/>
                  </a:schemeClr>
                </a:solidFill>
                <a:latin typeface="華康粗黑體" pitchFamily="49" charset="-120"/>
                <a:ea typeface="華康粗黑體" pitchFamily="49" charset="-120"/>
              </a:rPr>
              <a:t>指導老師：</a:t>
            </a:r>
            <a:r>
              <a:rPr lang="zh-TW" altLang="en-US" sz="2000" b="1" dirty="0" smtClean="0">
                <a:solidFill>
                  <a:schemeClr val="accent6">
                    <a:lumMod val="75000"/>
                  </a:schemeClr>
                </a:solidFill>
                <a:latin typeface="華康粗黑體" pitchFamily="49" charset="-120"/>
                <a:ea typeface="華康粗黑體" pitchFamily="49" charset="-120"/>
              </a:rPr>
              <a:t>盧慈慧</a:t>
            </a:r>
            <a:endParaRPr lang="en-US" altLang="zh-TW" sz="2000" b="1" dirty="0" smtClean="0">
              <a:solidFill>
                <a:schemeClr val="accent6">
                  <a:lumMod val="75000"/>
                </a:schemeClr>
              </a:solidFill>
              <a:latin typeface="華康粗黑體" pitchFamily="49" charset="-120"/>
              <a:ea typeface="華康粗黑體" pitchFamily="49" charset="-120"/>
            </a:endParaRPr>
          </a:p>
          <a:p>
            <a:r>
              <a:rPr lang="zh-TW" altLang="en-US" sz="2000" b="1" dirty="0" smtClean="0">
                <a:solidFill>
                  <a:schemeClr val="accent6">
                    <a:lumMod val="75000"/>
                  </a:schemeClr>
                </a:solidFill>
                <a:latin typeface="華康粗黑體" pitchFamily="49" charset="-120"/>
                <a:ea typeface="華康粗黑體" pitchFamily="49" charset="-120"/>
              </a:rPr>
              <a:t>完成日期：</a:t>
            </a:r>
            <a:r>
              <a:rPr lang="en-US" altLang="zh-TW" sz="2000" b="1" dirty="0" smtClean="0">
                <a:solidFill>
                  <a:schemeClr val="accent6">
                    <a:lumMod val="75000"/>
                  </a:schemeClr>
                </a:solidFill>
                <a:latin typeface="華康粗黑體" pitchFamily="49" charset="-120"/>
                <a:ea typeface="華康粗黑體" pitchFamily="49" charset="-120"/>
              </a:rPr>
              <a:t>104.03.20</a:t>
            </a:r>
            <a:endParaRPr lang="en-US" altLang="zh-TW" sz="2000" b="1" dirty="0">
              <a:solidFill>
                <a:schemeClr val="accent6">
                  <a:lumMod val="75000"/>
                </a:schemeClr>
              </a:solidFill>
              <a:latin typeface="華康粗黑體" pitchFamily="49" charset="-120"/>
              <a:ea typeface="華康粗黑體" pitchFamily="49" charset="-120"/>
            </a:endParaRPr>
          </a:p>
        </p:txBody>
      </p:sp>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1760" y="404665"/>
            <a:ext cx="4536504" cy="2562670"/>
          </a:xfrm>
          <a:prstGeom prst="rect">
            <a:avLst/>
          </a:prstGeom>
        </p:spPr>
      </p:pic>
      <p:sp>
        <p:nvSpPr>
          <p:cNvPr id="5" name="矩形 4"/>
          <p:cNvSpPr/>
          <p:nvPr/>
        </p:nvSpPr>
        <p:spPr>
          <a:xfrm>
            <a:off x="4479635" y="2967335"/>
            <a:ext cx="184730" cy="923330"/>
          </a:xfrm>
          <a:prstGeom prst="rect">
            <a:avLst/>
          </a:prstGeom>
          <a:noFill/>
        </p:spPr>
        <p:txBody>
          <a:bodyPr wrap="none" lIns="91440" tIns="45720" rIns="91440" bIns="45720">
            <a:spAutoFit/>
          </a:bodyPr>
          <a:lstStyle/>
          <a:p>
            <a:pPr algn="ctr"/>
            <a:endParaRPr lang="zh-TW"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69039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600" b="1" dirty="0" smtClean="0">
                <a:solidFill>
                  <a:srgbClr val="92D050"/>
                </a:solidFill>
                <a:latin typeface="華康粗黑體" pitchFamily="49" charset="-120"/>
                <a:ea typeface="華康粗黑體" pitchFamily="49" charset="-120"/>
              </a:rPr>
              <a:t>SWOT</a:t>
            </a:r>
            <a:r>
              <a:rPr lang="zh-TW" altLang="en-US" sz="3600" b="1" dirty="0" smtClean="0">
                <a:solidFill>
                  <a:srgbClr val="92D050"/>
                </a:solidFill>
                <a:latin typeface="華康粗黑體" pitchFamily="49" charset="-120"/>
                <a:ea typeface="華康粗黑體" pitchFamily="49" charset="-120"/>
              </a:rPr>
              <a:t>交叉分析</a:t>
            </a:r>
            <a:endParaRPr lang="zh-TW" altLang="en-US" sz="3600" b="1" dirty="0">
              <a:solidFill>
                <a:srgbClr val="92D050"/>
              </a:solidFill>
              <a:latin typeface="華康粗黑體" pitchFamily="49" charset="-120"/>
              <a:ea typeface="華康粗黑體" pitchFamily="49" charset="-120"/>
            </a:endParaRPr>
          </a:p>
        </p:txBody>
      </p:sp>
      <p:sp>
        <p:nvSpPr>
          <p:cNvPr id="13" name="向右箭號 12"/>
          <p:cNvSpPr/>
          <p:nvPr/>
        </p:nvSpPr>
        <p:spPr>
          <a:xfrm>
            <a:off x="1780827" y="1088647"/>
            <a:ext cx="7107828" cy="1605576"/>
          </a:xfrm>
          <a:prstGeom prst="stripedRightArrow">
            <a:avLst/>
          </a:prstGeom>
          <a:solidFill>
            <a:srgbClr val="BC72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zh-TW" altLang="en-US" sz="2000" dirty="0">
                <a:latin typeface="華康粗黑體" pitchFamily="49" charset="-120"/>
                <a:ea typeface="華康粗黑體" pitchFamily="49" charset="-120"/>
              </a:rPr>
              <a:t>不只有銷售咖啡，也銷售咖啡豆，咖啡器具</a:t>
            </a:r>
          </a:p>
          <a:p>
            <a:pPr marL="285750" indent="-285750">
              <a:buFont typeface="Arial" pitchFamily="34" charset="0"/>
              <a:buChar char="•"/>
            </a:pPr>
            <a:r>
              <a:rPr lang="zh-TW" altLang="en-US" sz="2000" dirty="0" smtClean="0">
                <a:latin typeface="華康粗黑體" pitchFamily="49" charset="-120"/>
                <a:ea typeface="華康粗黑體" pitchFamily="49" charset="-120"/>
              </a:rPr>
              <a:t>新產品</a:t>
            </a:r>
            <a:r>
              <a:rPr lang="zh-TW" altLang="en-US" sz="2000" dirty="0">
                <a:latin typeface="華康粗黑體" pitchFamily="49" charset="-120"/>
                <a:ea typeface="華康粗黑體" pitchFamily="49" charset="-120"/>
              </a:rPr>
              <a:t>推出速度快，例如</a:t>
            </a:r>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近期星巴克推出黑櫻桃摩卡</a:t>
            </a:r>
          </a:p>
          <a:p>
            <a:pPr marL="285750" indent="-285750" algn="ctr">
              <a:buFont typeface="Arial" pitchFamily="34" charset="0"/>
              <a:buChar char="•"/>
            </a:pPr>
            <a:endParaRPr lang="zh-TW" altLang="en-US" dirty="0"/>
          </a:p>
        </p:txBody>
      </p:sp>
      <p:sp>
        <p:nvSpPr>
          <p:cNvPr id="14" name="流程圖: 接點 13"/>
          <p:cNvSpPr/>
          <p:nvPr/>
        </p:nvSpPr>
        <p:spPr>
          <a:xfrm>
            <a:off x="683567" y="2677932"/>
            <a:ext cx="1080001" cy="972000"/>
          </a:xfrm>
          <a:prstGeom prst="flowChartConnector">
            <a:avLst/>
          </a:prstGeom>
          <a:solidFill>
            <a:srgbClr val="9E3E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華康粗黑體" pitchFamily="49" charset="-120"/>
                <a:ea typeface="華康粗黑體" pitchFamily="49" charset="-120"/>
              </a:rPr>
              <a:t>WO</a:t>
            </a:r>
            <a:r>
              <a:rPr lang="zh-TW" altLang="en-US" sz="2000" dirty="0">
                <a:latin typeface="華康粗黑體" pitchFamily="49" charset="-120"/>
                <a:ea typeface="華康粗黑體" pitchFamily="49" charset="-120"/>
              </a:rPr>
              <a:t>策略</a:t>
            </a:r>
          </a:p>
        </p:txBody>
      </p:sp>
      <p:sp>
        <p:nvSpPr>
          <p:cNvPr id="15" name="流程圖: 接點 14"/>
          <p:cNvSpPr/>
          <p:nvPr/>
        </p:nvSpPr>
        <p:spPr>
          <a:xfrm>
            <a:off x="683568" y="1326947"/>
            <a:ext cx="1080000" cy="972000"/>
          </a:xfrm>
          <a:prstGeom prst="flowChartConnector">
            <a:avLst/>
          </a:prstGeom>
          <a:solidFill>
            <a:srgbClr val="9E3E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華康粗黑體" pitchFamily="49" charset="-120"/>
                <a:ea typeface="華康粗黑體" pitchFamily="49" charset="-120"/>
              </a:rPr>
              <a:t>SO</a:t>
            </a:r>
            <a:r>
              <a:rPr lang="zh-TW" altLang="en-US" sz="2000" dirty="0">
                <a:latin typeface="華康粗黑體" pitchFamily="49" charset="-120"/>
                <a:ea typeface="華康粗黑體" pitchFamily="49" charset="-120"/>
              </a:rPr>
              <a:t>策略</a:t>
            </a:r>
          </a:p>
        </p:txBody>
      </p:sp>
      <p:sp>
        <p:nvSpPr>
          <p:cNvPr id="16" name="向右箭號 15"/>
          <p:cNvSpPr/>
          <p:nvPr/>
        </p:nvSpPr>
        <p:spPr>
          <a:xfrm>
            <a:off x="1763568" y="2553537"/>
            <a:ext cx="7107828" cy="1446171"/>
          </a:xfrm>
          <a:prstGeom prst="stripedRightArrow">
            <a:avLst/>
          </a:prstGeom>
          <a:solidFill>
            <a:srgbClr val="BC72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zh-TW" altLang="en-US" sz="2000" dirty="0" smtClean="0">
                <a:latin typeface="華康粗黑體" pitchFamily="49" charset="-120"/>
                <a:ea typeface="華康粗黑體" pitchFamily="49" charset="-120"/>
              </a:rPr>
              <a:t>利用</a:t>
            </a:r>
            <a:r>
              <a:rPr lang="zh-TW" altLang="en-US" sz="2000" dirty="0">
                <a:latin typeface="華康粗黑體" pitchFamily="49" charset="-120"/>
                <a:ea typeface="華康粗黑體" pitchFamily="49" charset="-120"/>
              </a:rPr>
              <a:t>網路通訊的服務吸引消費者</a:t>
            </a:r>
          </a:p>
          <a:p>
            <a:pPr marL="285750" indent="-285750">
              <a:buFont typeface="Arial" pitchFamily="34" charset="0"/>
              <a:buChar char="•"/>
            </a:pPr>
            <a:r>
              <a:rPr lang="zh-TW" altLang="en-US" sz="2000" dirty="0" smtClean="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星巴克隨行卡」增進顧客的方便性</a:t>
            </a:r>
          </a:p>
        </p:txBody>
      </p:sp>
      <p:sp>
        <p:nvSpPr>
          <p:cNvPr id="17" name="流程圖: 接點 16"/>
          <p:cNvSpPr/>
          <p:nvPr/>
        </p:nvSpPr>
        <p:spPr>
          <a:xfrm>
            <a:off x="683568" y="3999708"/>
            <a:ext cx="1045176" cy="972000"/>
          </a:xfrm>
          <a:prstGeom prst="flowChartConnector">
            <a:avLst/>
          </a:prstGeom>
          <a:solidFill>
            <a:srgbClr val="9E3E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華康粗黑體" pitchFamily="49" charset="-120"/>
                <a:ea typeface="華康粗黑體" pitchFamily="49" charset="-120"/>
              </a:rPr>
              <a:t>ST</a:t>
            </a:r>
            <a:r>
              <a:rPr lang="zh-TW" altLang="en-US" sz="2000" dirty="0">
                <a:latin typeface="華康粗黑體" pitchFamily="49" charset="-120"/>
                <a:ea typeface="華康粗黑體" pitchFamily="49" charset="-120"/>
              </a:rPr>
              <a:t>策略</a:t>
            </a:r>
          </a:p>
        </p:txBody>
      </p:sp>
      <p:sp>
        <p:nvSpPr>
          <p:cNvPr id="18" name="向右箭號 17"/>
          <p:cNvSpPr/>
          <p:nvPr/>
        </p:nvSpPr>
        <p:spPr>
          <a:xfrm>
            <a:off x="1763568" y="3861048"/>
            <a:ext cx="7107828" cy="1368152"/>
          </a:xfrm>
          <a:prstGeom prst="stripedRightArrow">
            <a:avLst/>
          </a:prstGeom>
          <a:solidFill>
            <a:srgbClr val="BC72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000" dirty="0">
                <a:latin typeface="華康粗黑體" pitchFamily="49" charset="-120"/>
                <a:ea typeface="華康粗黑體" pitchFamily="49" charset="-120"/>
              </a:rPr>
              <a:t>喝原味</a:t>
            </a:r>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無糖、無奶精</a:t>
            </a:r>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咖啡有益健康</a:t>
            </a:r>
          </a:p>
        </p:txBody>
      </p:sp>
      <p:sp>
        <p:nvSpPr>
          <p:cNvPr id="19" name="流程圖: 接點 18"/>
          <p:cNvSpPr/>
          <p:nvPr/>
        </p:nvSpPr>
        <p:spPr>
          <a:xfrm>
            <a:off x="683568" y="5460843"/>
            <a:ext cx="1045176" cy="972000"/>
          </a:xfrm>
          <a:prstGeom prst="flowChartConnector">
            <a:avLst/>
          </a:prstGeom>
          <a:solidFill>
            <a:srgbClr val="9E3E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華康粗黑體" pitchFamily="49" charset="-120"/>
                <a:ea typeface="華康粗黑體" pitchFamily="49" charset="-120"/>
              </a:rPr>
              <a:t>WT</a:t>
            </a:r>
            <a:r>
              <a:rPr lang="zh-TW" altLang="en-US" sz="2000" dirty="0">
                <a:latin typeface="華康粗黑體" pitchFamily="49" charset="-120"/>
                <a:ea typeface="華康粗黑體" pitchFamily="49" charset="-120"/>
              </a:rPr>
              <a:t>策略</a:t>
            </a:r>
          </a:p>
        </p:txBody>
      </p:sp>
      <p:sp>
        <p:nvSpPr>
          <p:cNvPr id="20" name="向右箭號 19"/>
          <p:cNvSpPr/>
          <p:nvPr/>
        </p:nvSpPr>
        <p:spPr>
          <a:xfrm>
            <a:off x="1719843" y="5229743"/>
            <a:ext cx="7168812" cy="1440160"/>
          </a:xfrm>
          <a:prstGeom prst="stripedRightArrow">
            <a:avLst/>
          </a:prstGeom>
          <a:solidFill>
            <a:srgbClr val="BC72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zh-TW" altLang="en-US" sz="2000" dirty="0">
                <a:latin typeface="華康粗黑體" pitchFamily="49" charset="-120"/>
                <a:ea typeface="華康粗黑體" pitchFamily="49" charset="-120"/>
              </a:rPr>
              <a:t>增加店內座位</a:t>
            </a:r>
          </a:p>
          <a:p>
            <a:pPr marL="285750" indent="-285750">
              <a:buFont typeface="Arial" pitchFamily="34" charset="0"/>
              <a:buChar char="•"/>
            </a:pPr>
            <a:r>
              <a:rPr lang="zh-TW" altLang="en-US" sz="2000" dirty="0" smtClean="0">
                <a:latin typeface="華康粗黑體" pitchFamily="49" charset="-120"/>
                <a:ea typeface="華康粗黑體" pitchFamily="49" charset="-120"/>
              </a:rPr>
              <a:t>推出</a:t>
            </a:r>
            <a:r>
              <a:rPr lang="zh-TW" altLang="en-US" sz="2000" dirty="0">
                <a:latin typeface="華康粗黑體" pitchFamily="49" charset="-120"/>
                <a:ea typeface="華康粗黑體" pitchFamily="49" charset="-120"/>
              </a:rPr>
              <a:t>優惠活動</a:t>
            </a:r>
          </a:p>
        </p:txBody>
      </p:sp>
    </p:spTree>
    <p:extLst>
      <p:ext uri="{BB962C8B-B14F-4D97-AF65-F5344CB8AC3E}">
        <p14:creationId xmlns:p14="http://schemas.microsoft.com/office/powerpoint/2010/main" val="2479841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1628800"/>
            <a:ext cx="3024336" cy="3888432"/>
          </a:xfrm>
          <a:prstGeom prst="rect">
            <a:avLst/>
          </a:prstGeom>
          <a:scene3d>
            <a:camera prst="orthographicFront"/>
            <a:lightRig rig="threePt" dir="t"/>
          </a:scene3d>
          <a:sp3d prstMaterial="metal"/>
        </p:spPr>
      </p:pic>
      <p:sp>
        <p:nvSpPr>
          <p:cNvPr id="2" name="標題 1"/>
          <p:cNvSpPr>
            <a:spLocks noGrp="1"/>
          </p:cNvSpPr>
          <p:nvPr>
            <p:ph type="title"/>
          </p:nvPr>
        </p:nvSpPr>
        <p:spPr/>
        <p:txBody>
          <a:bodyPr>
            <a:normAutofit/>
          </a:bodyPr>
          <a:lstStyle/>
          <a:p>
            <a:r>
              <a:rPr lang="zh-TW" altLang="en-US" sz="3600" b="1" dirty="0" smtClean="0">
                <a:solidFill>
                  <a:schemeClr val="accent6"/>
                </a:solidFill>
                <a:latin typeface="華康粗黑體" pitchFamily="49" charset="-120"/>
                <a:ea typeface="華康粗黑體" pitchFamily="49" charset="-120"/>
              </a:rPr>
              <a:t>問卷分析</a:t>
            </a:r>
            <a:endParaRPr lang="zh-TW" altLang="en-US" sz="3600" b="1" dirty="0">
              <a:solidFill>
                <a:schemeClr val="accent6"/>
              </a:solidFill>
              <a:latin typeface="華康粗黑體" pitchFamily="49" charset="-120"/>
              <a:ea typeface="華康粗黑體" pitchFamily="49" charset="-120"/>
            </a:endParaRPr>
          </a:p>
        </p:txBody>
      </p:sp>
      <p:sp>
        <p:nvSpPr>
          <p:cNvPr id="4" name="矩形 3"/>
          <p:cNvSpPr/>
          <p:nvPr/>
        </p:nvSpPr>
        <p:spPr>
          <a:xfrm>
            <a:off x="899592" y="2911296"/>
            <a:ext cx="4248472" cy="1323439"/>
          </a:xfrm>
          <a:prstGeom prst="rect">
            <a:avLst/>
          </a:prstGeom>
        </p:spPr>
        <p:txBody>
          <a:bodyPr wrap="square" anchor="ctr" anchorCtr="0">
            <a:spAutoFit/>
          </a:bodyPr>
          <a:lstStyle/>
          <a:p>
            <a:pPr marL="457200" indent="-457200">
              <a:buFont typeface="Arial" pitchFamily="34" charset="0"/>
              <a:buChar char="•"/>
            </a:pPr>
            <a:r>
              <a:rPr lang="en-US" altLang="zh-TW" sz="2000" dirty="0">
                <a:solidFill>
                  <a:srgbClr val="333300"/>
                </a:solidFill>
                <a:latin typeface="華康粗黑體" pitchFamily="49" charset="-120"/>
                <a:ea typeface="華康粗黑體" pitchFamily="49" charset="-120"/>
              </a:rPr>
              <a:t>104</a:t>
            </a:r>
            <a:r>
              <a:rPr lang="zh-TW" altLang="en-US" sz="2000" dirty="0">
                <a:solidFill>
                  <a:srgbClr val="333300"/>
                </a:solidFill>
                <a:latin typeface="華康粗黑體" pitchFamily="49" charset="-120"/>
                <a:ea typeface="華康粗黑體" pitchFamily="49" charset="-120"/>
              </a:rPr>
              <a:t>年</a:t>
            </a:r>
            <a:r>
              <a:rPr lang="en-US" altLang="zh-TW" sz="2000" dirty="0">
                <a:solidFill>
                  <a:srgbClr val="333300"/>
                </a:solidFill>
                <a:latin typeface="華康粗黑體" pitchFamily="49" charset="-120"/>
                <a:ea typeface="華康粗黑體" pitchFamily="49" charset="-120"/>
              </a:rPr>
              <a:t>1</a:t>
            </a:r>
            <a:r>
              <a:rPr lang="zh-TW" altLang="en-US" sz="2000" dirty="0">
                <a:solidFill>
                  <a:srgbClr val="333300"/>
                </a:solidFill>
                <a:latin typeface="華康粗黑體" pitchFamily="49" charset="-120"/>
                <a:ea typeface="華康粗黑體" pitchFamily="49" charset="-120"/>
              </a:rPr>
              <a:t>月</a:t>
            </a:r>
            <a:r>
              <a:rPr lang="en-US" altLang="zh-TW" sz="2000" dirty="0">
                <a:solidFill>
                  <a:srgbClr val="333300"/>
                </a:solidFill>
                <a:latin typeface="華康粗黑體" pitchFamily="49" charset="-120"/>
                <a:ea typeface="華康粗黑體" pitchFamily="49" charset="-120"/>
              </a:rPr>
              <a:t>1</a:t>
            </a:r>
            <a:r>
              <a:rPr lang="zh-TW" altLang="en-US" sz="2000" dirty="0">
                <a:solidFill>
                  <a:srgbClr val="333300"/>
                </a:solidFill>
                <a:latin typeface="華康粗黑體" pitchFamily="49" charset="-120"/>
                <a:ea typeface="華康粗黑體" pitchFamily="49" charset="-120"/>
              </a:rPr>
              <a:t>日在西子灣、駁二藝術特區發問卷，發出了</a:t>
            </a:r>
            <a:r>
              <a:rPr lang="en-US" altLang="zh-TW" sz="2000" dirty="0">
                <a:solidFill>
                  <a:srgbClr val="333300"/>
                </a:solidFill>
                <a:latin typeface="華康粗黑體" pitchFamily="49" charset="-120"/>
                <a:ea typeface="華康粗黑體" pitchFamily="49" charset="-120"/>
              </a:rPr>
              <a:t>150</a:t>
            </a:r>
            <a:r>
              <a:rPr lang="zh-TW" altLang="en-US" sz="2000" dirty="0">
                <a:solidFill>
                  <a:srgbClr val="333300"/>
                </a:solidFill>
                <a:latin typeface="華康粗黑體" pitchFamily="49" charset="-120"/>
                <a:ea typeface="華康粗黑體" pitchFamily="49" charset="-120"/>
              </a:rPr>
              <a:t>份問卷，實際上可用問卷有</a:t>
            </a:r>
            <a:r>
              <a:rPr lang="en-US" altLang="zh-TW" sz="2000" dirty="0">
                <a:solidFill>
                  <a:srgbClr val="333300"/>
                </a:solidFill>
                <a:latin typeface="華康粗黑體" pitchFamily="49" charset="-120"/>
                <a:ea typeface="華康粗黑體" pitchFamily="49" charset="-120"/>
              </a:rPr>
              <a:t>80</a:t>
            </a:r>
            <a:r>
              <a:rPr lang="zh-TW" altLang="en-US" sz="2000" dirty="0">
                <a:solidFill>
                  <a:srgbClr val="333300"/>
                </a:solidFill>
                <a:latin typeface="華康粗黑體" pitchFamily="49" charset="-120"/>
                <a:ea typeface="華康粗黑體" pitchFamily="49" charset="-120"/>
              </a:rPr>
              <a:t>份，回收</a:t>
            </a:r>
            <a:r>
              <a:rPr lang="en-US" altLang="zh-TW" sz="2000" dirty="0">
                <a:solidFill>
                  <a:srgbClr val="333300"/>
                </a:solidFill>
                <a:latin typeface="華康粗黑體" pitchFamily="49" charset="-120"/>
                <a:ea typeface="華康粗黑體" pitchFamily="49" charset="-120"/>
              </a:rPr>
              <a:t>150</a:t>
            </a:r>
            <a:r>
              <a:rPr lang="zh-TW" altLang="en-US" sz="2000" dirty="0">
                <a:solidFill>
                  <a:srgbClr val="333300"/>
                </a:solidFill>
                <a:latin typeface="華康粗黑體" pitchFamily="49" charset="-120"/>
                <a:ea typeface="華康粗黑體" pitchFamily="49" charset="-120"/>
              </a:rPr>
              <a:t>份，回收率</a:t>
            </a:r>
            <a:r>
              <a:rPr lang="en-US" altLang="zh-TW" sz="2000" dirty="0">
                <a:solidFill>
                  <a:srgbClr val="333300"/>
                </a:solidFill>
                <a:latin typeface="華康粗黑體" pitchFamily="49" charset="-120"/>
                <a:ea typeface="華康粗黑體" pitchFamily="49" charset="-120"/>
              </a:rPr>
              <a:t>45%</a:t>
            </a:r>
            <a:r>
              <a:rPr lang="zh-TW" altLang="en-US" sz="2000" dirty="0">
                <a:solidFill>
                  <a:srgbClr val="333300"/>
                </a:solidFill>
                <a:latin typeface="華康粗黑體" pitchFamily="49" charset="-120"/>
                <a:ea typeface="華康粗黑體" pitchFamily="49" charset="-120"/>
              </a:rPr>
              <a:t>。</a:t>
            </a:r>
          </a:p>
        </p:txBody>
      </p:sp>
    </p:spTree>
    <p:extLst>
      <p:ext uri="{BB962C8B-B14F-4D97-AF65-F5344CB8AC3E}">
        <p14:creationId xmlns:p14="http://schemas.microsoft.com/office/powerpoint/2010/main" val="2177556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rgbClr val="9E3E08"/>
                </a:solidFill>
                <a:latin typeface="華康粗黑體" pitchFamily="49" charset="-120"/>
                <a:ea typeface="華康粗黑體" pitchFamily="49" charset="-120"/>
              </a:rPr>
              <a:t>受訪者基本資料</a:t>
            </a:r>
            <a:endParaRPr lang="zh-TW" altLang="en-US" sz="3600" dirty="0">
              <a:solidFill>
                <a:srgbClr val="9E3E08"/>
              </a:solidFill>
              <a:latin typeface="華康粗黑體" pitchFamily="49" charset="-120"/>
              <a:ea typeface="華康粗黑體" pitchFamily="49"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4182491102"/>
              </p:ext>
            </p:extLst>
          </p:nvPr>
        </p:nvGraphicFramePr>
        <p:xfrm>
          <a:off x="1619672" y="2060848"/>
          <a:ext cx="6144344" cy="3752441"/>
        </p:xfrm>
        <a:graphic>
          <a:graphicData uri="http://schemas.openxmlformats.org/drawingml/2006/table">
            <a:tbl>
              <a:tblPr firstRow="1" bandRow="1">
                <a:tableStyleId>{306799F8-075E-4A3A-A7F6-7FBC6576F1A4}</a:tableStyleId>
              </a:tblPr>
              <a:tblGrid>
                <a:gridCol w="1152128"/>
                <a:gridCol w="4992216"/>
              </a:tblGrid>
              <a:tr h="504056">
                <a:tc>
                  <a:txBody>
                    <a:bodyPr/>
                    <a:lstStyle/>
                    <a:p>
                      <a:pPr algn="dist"/>
                      <a:r>
                        <a:rPr lang="zh-TW" altLang="en-US" sz="2000" dirty="0" smtClean="0">
                          <a:solidFill>
                            <a:schemeClr val="accent1">
                              <a:lumMod val="50000"/>
                            </a:schemeClr>
                          </a:solidFill>
                          <a:latin typeface="華康粗黑體" pitchFamily="49" charset="-120"/>
                          <a:ea typeface="華康粗黑體" pitchFamily="49" charset="-120"/>
                        </a:rPr>
                        <a:t>性別</a:t>
                      </a:r>
                      <a:endParaRPr lang="zh-TW" altLang="en-US" sz="2000" dirty="0">
                        <a:solidFill>
                          <a:schemeClr val="accent1">
                            <a:lumMod val="50000"/>
                          </a:schemeClr>
                        </a:solidFill>
                        <a:latin typeface="華康粗黑體" pitchFamily="49" charset="-120"/>
                        <a:ea typeface="華康粗黑體" pitchFamily="49" charset="-120"/>
                      </a:endParaRPr>
                    </a:p>
                  </a:txBody>
                  <a:tcPr/>
                </a:tc>
                <a:tc>
                  <a:txBody>
                    <a:bodyPr/>
                    <a:lstStyle/>
                    <a:p>
                      <a:r>
                        <a:rPr lang="zh-TW" altLang="en-US" sz="2000" dirty="0" smtClean="0">
                          <a:solidFill>
                            <a:srgbClr val="FF5050"/>
                          </a:solidFill>
                          <a:latin typeface="華康粗黑體" pitchFamily="49" charset="-120"/>
                          <a:ea typeface="華康粗黑體" pitchFamily="49" charset="-120"/>
                        </a:rPr>
                        <a:t>男：</a:t>
                      </a:r>
                      <a:r>
                        <a:rPr lang="en-US" altLang="zh-TW" sz="2000" dirty="0" smtClean="0">
                          <a:solidFill>
                            <a:srgbClr val="FF5050"/>
                          </a:solidFill>
                          <a:latin typeface="華康粗黑體" pitchFamily="49" charset="-120"/>
                          <a:ea typeface="華康粗黑體" pitchFamily="49" charset="-120"/>
                        </a:rPr>
                        <a:t>34%</a:t>
                      </a:r>
                      <a:r>
                        <a:rPr lang="zh-TW" altLang="en-US" sz="2000" dirty="0" smtClean="0">
                          <a:solidFill>
                            <a:srgbClr val="FF5050"/>
                          </a:solidFill>
                          <a:latin typeface="華康粗黑體" pitchFamily="49" charset="-120"/>
                          <a:ea typeface="華康粗黑體" pitchFamily="49" charset="-120"/>
                        </a:rPr>
                        <a:t>                   女：</a:t>
                      </a:r>
                      <a:r>
                        <a:rPr lang="en-US" altLang="zh-TW" sz="2000" dirty="0" smtClean="0">
                          <a:solidFill>
                            <a:srgbClr val="FF5050"/>
                          </a:solidFill>
                          <a:latin typeface="華康粗黑體" pitchFamily="49" charset="-120"/>
                          <a:ea typeface="華康粗黑體" pitchFamily="49" charset="-120"/>
                        </a:rPr>
                        <a:t>66%</a:t>
                      </a:r>
                      <a:endParaRPr lang="zh-TW" altLang="en-US" sz="2000" dirty="0">
                        <a:solidFill>
                          <a:srgbClr val="FF5050"/>
                        </a:solidFill>
                        <a:latin typeface="華康粗黑體" pitchFamily="49" charset="-120"/>
                        <a:ea typeface="華康粗黑體" pitchFamily="49" charset="-120"/>
                      </a:endParaRPr>
                    </a:p>
                  </a:txBody>
                  <a:tcPr/>
                </a:tc>
              </a:tr>
              <a:tr h="1978071">
                <a:tc>
                  <a:txBody>
                    <a:bodyPr/>
                    <a:lstStyle/>
                    <a:p>
                      <a:pPr algn="dist"/>
                      <a:r>
                        <a:rPr lang="zh-TW" altLang="en-US" sz="2000" b="1" dirty="0" smtClean="0">
                          <a:solidFill>
                            <a:schemeClr val="accent1">
                              <a:lumMod val="50000"/>
                            </a:schemeClr>
                          </a:solidFill>
                          <a:latin typeface="華康粗黑體" pitchFamily="49" charset="-120"/>
                          <a:ea typeface="華康粗黑體" pitchFamily="49" charset="-120"/>
                        </a:rPr>
                        <a:t>年齡</a:t>
                      </a:r>
                      <a:endParaRPr lang="zh-TW" altLang="en-US" sz="2000" b="1" dirty="0">
                        <a:solidFill>
                          <a:schemeClr val="accent1">
                            <a:lumMod val="50000"/>
                          </a:schemeClr>
                        </a:solidFill>
                        <a:latin typeface="華康粗黑體" pitchFamily="49" charset="-120"/>
                        <a:ea typeface="華康粗黑體" pitchFamily="49" charset="-120"/>
                      </a:endParaRPr>
                    </a:p>
                  </a:txBody>
                  <a:tcPr anchor="ctr"/>
                </a:tc>
                <a:tc>
                  <a:txBody>
                    <a:bodyPr/>
                    <a:lstStyle/>
                    <a:p>
                      <a:r>
                        <a:rPr lang="en-US" altLang="zh-TW" sz="2000" dirty="0" smtClean="0">
                          <a:solidFill>
                            <a:srgbClr val="FF0000"/>
                          </a:solidFill>
                          <a:latin typeface="華康粗黑體" pitchFamily="49" charset="-120"/>
                          <a:ea typeface="華康粗黑體" pitchFamily="49" charset="-120"/>
                        </a:rPr>
                        <a:t>18</a:t>
                      </a:r>
                      <a:r>
                        <a:rPr lang="zh-TW" altLang="en-US" sz="2000" dirty="0" smtClean="0">
                          <a:solidFill>
                            <a:srgbClr val="FF0000"/>
                          </a:solidFill>
                          <a:latin typeface="華康粗黑體" pitchFamily="49" charset="-120"/>
                          <a:ea typeface="華康粗黑體" pitchFamily="49" charset="-120"/>
                        </a:rPr>
                        <a:t>歲（含）以下：</a:t>
                      </a:r>
                      <a:r>
                        <a:rPr lang="en-US" altLang="zh-TW" sz="2000" dirty="0" smtClean="0">
                          <a:solidFill>
                            <a:srgbClr val="FF0000"/>
                          </a:solidFill>
                          <a:latin typeface="華康粗黑體" pitchFamily="49" charset="-120"/>
                          <a:ea typeface="華康粗黑體" pitchFamily="49" charset="-120"/>
                        </a:rPr>
                        <a:t>14%</a:t>
                      </a:r>
                    </a:p>
                    <a:p>
                      <a:r>
                        <a:rPr lang="en-US" altLang="zh-TW" sz="2000" dirty="0" smtClean="0">
                          <a:solidFill>
                            <a:srgbClr val="FF0000"/>
                          </a:solidFill>
                          <a:latin typeface="華康粗黑體" pitchFamily="49" charset="-120"/>
                          <a:ea typeface="華康粗黑體" pitchFamily="49" charset="-120"/>
                        </a:rPr>
                        <a:t>19~30</a:t>
                      </a:r>
                      <a:r>
                        <a:rPr lang="zh-TW" altLang="en-US" sz="2000" dirty="0" smtClean="0">
                          <a:solidFill>
                            <a:srgbClr val="FF0000"/>
                          </a:solidFill>
                          <a:latin typeface="華康粗黑體" pitchFamily="49" charset="-120"/>
                          <a:ea typeface="華康粗黑體" pitchFamily="49" charset="-120"/>
                        </a:rPr>
                        <a:t>歲：</a:t>
                      </a:r>
                      <a:r>
                        <a:rPr lang="en-US" altLang="zh-TW" sz="2000" dirty="0" smtClean="0">
                          <a:solidFill>
                            <a:srgbClr val="FF0000"/>
                          </a:solidFill>
                          <a:latin typeface="華康粗黑體" pitchFamily="49" charset="-120"/>
                          <a:ea typeface="華康粗黑體" pitchFamily="49" charset="-120"/>
                        </a:rPr>
                        <a:t>36%</a:t>
                      </a:r>
                    </a:p>
                    <a:p>
                      <a:r>
                        <a:rPr lang="en-US" altLang="zh-TW" sz="2000" dirty="0" smtClean="0">
                          <a:solidFill>
                            <a:srgbClr val="FF0000"/>
                          </a:solidFill>
                          <a:latin typeface="華康粗黑體" pitchFamily="49" charset="-120"/>
                          <a:ea typeface="華康粗黑體" pitchFamily="49" charset="-120"/>
                        </a:rPr>
                        <a:t>31~45</a:t>
                      </a:r>
                      <a:r>
                        <a:rPr lang="zh-TW" altLang="en-US" sz="2000" dirty="0" smtClean="0">
                          <a:solidFill>
                            <a:srgbClr val="FF0000"/>
                          </a:solidFill>
                          <a:latin typeface="華康粗黑體" pitchFamily="49" charset="-120"/>
                          <a:ea typeface="華康粗黑體" pitchFamily="49" charset="-120"/>
                        </a:rPr>
                        <a:t>歲：</a:t>
                      </a:r>
                      <a:r>
                        <a:rPr lang="en-US" altLang="zh-TW" sz="2000" dirty="0" smtClean="0">
                          <a:solidFill>
                            <a:srgbClr val="FF0000"/>
                          </a:solidFill>
                          <a:latin typeface="華康粗黑體" pitchFamily="49" charset="-120"/>
                          <a:ea typeface="華康粗黑體" pitchFamily="49" charset="-120"/>
                        </a:rPr>
                        <a:t>33%</a:t>
                      </a:r>
                    </a:p>
                    <a:p>
                      <a:r>
                        <a:rPr lang="en-US" altLang="zh-TW" sz="2000" dirty="0" smtClean="0">
                          <a:solidFill>
                            <a:srgbClr val="FF0000"/>
                          </a:solidFill>
                          <a:latin typeface="華康粗黑體" pitchFamily="49" charset="-120"/>
                          <a:ea typeface="華康粗黑體" pitchFamily="49" charset="-120"/>
                        </a:rPr>
                        <a:t>46~50</a:t>
                      </a:r>
                      <a:r>
                        <a:rPr lang="zh-TW" altLang="en-US" sz="2000" dirty="0" smtClean="0">
                          <a:solidFill>
                            <a:srgbClr val="FF0000"/>
                          </a:solidFill>
                          <a:latin typeface="華康粗黑體" pitchFamily="49" charset="-120"/>
                          <a:ea typeface="華康粗黑體" pitchFamily="49" charset="-120"/>
                        </a:rPr>
                        <a:t>歲：</a:t>
                      </a:r>
                      <a:r>
                        <a:rPr lang="en-US" altLang="zh-TW" sz="2000" dirty="0" smtClean="0">
                          <a:solidFill>
                            <a:srgbClr val="FF0000"/>
                          </a:solidFill>
                          <a:latin typeface="華康粗黑體" pitchFamily="49" charset="-120"/>
                          <a:ea typeface="華康粗黑體" pitchFamily="49" charset="-120"/>
                        </a:rPr>
                        <a:t>6%</a:t>
                      </a:r>
                    </a:p>
                    <a:p>
                      <a:r>
                        <a:rPr lang="en-US" altLang="zh-TW" sz="2000" dirty="0" smtClean="0">
                          <a:solidFill>
                            <a:srgbClr val="FF0000"/>
                          </a:solidFill>
                          <a:latin typeface="華康粗黑體" pitchFamily="49" charset="-120"/>
                          <a:ea typeface="華康粗黑體" pitchFamily="49" charset="-120"/>
                        </a:rPr>
                        <a:t>50</a:t>
                      </a:r>
                      <a:r>
                        <a:rPr lang="zh-TW" altLang="en-US" sz="2000" dirty="0" smtClean="0">
                          <a:solidFill>
                            <a:srgbClr val="FF0000"/>
                          </a:solidFill>
                          <a:latin typeface="華康粗黑體" pitchFamily="49" charset="-120"/>
                          <a:ea typeface="華康粗黑體" pitchFamily="49" charset="-120"/>
                        </a:rPr>
                        <a:t>歲以上：</a:t>
                      </a:r>
                      <a:r>
                        <a:rPr lang="en-US" altLang="zh-TW" sz="2000" dirty="0" smtClean="0">
                          <a:solidFill>
                            <a:srgbClr val="FF0000"/>
                          </a:solidFill>
                          <a:latin typeface="華康粗黑體" pitchFamily="49" charset="-120"/>
                          <a:ea typeface="華康粗黑體" pitchFamily="49" charset="-120"/>
                        </a:rPr>
                        <a:t>11%</a:t>
                      </a:r>
                      <a:endParaRPr lang="zh-TW" altLang="en-US" sz="2000" dirty="0">
                        <a:solidFill>
                          <a:srgbClr val="FF0000"/>
                        </a:solidFill>
                        <a:latin typeface="華康粗黑體" pitchFamily="49" charset="-120"/>
                        <a:ea typeface="華康粗黑體" pitchFamily="49" charset="-120"/>
                      </a:endParaRPr>
                    </a:p>
                  </a:txBody>
                  <a:tcPr/>
                </a:tc>
              </a:tr>
              <a:tr h="1270314">
                <a:tc>
                  <a:txBody>
                    <a:bodyPr/>
                    <a:lstStyle/>
                    <a:p>
                      <a:pPr algn="dist"/>
                      <a:r>
                        <a:rPr lang="zh-TW" altLang="en-US" sz="2000" b="1" dirty="0" smtClean="0">
                          <a:solidFill>
                            <a:schemeClr val="accent1">
                              <a:lumMod val="50000"/>
                            </a:schemeClr>
                          </a:solidFill>
                          <a:latin typeface="華康粗黑體" pitchFamily="49" charset="-120"/>
                          <a:ea typeface="華康粗黑體" pitchFamily="49" charset="-120"/>
                        </a:rPr>
                        <a:t>職業</a:t>
                      </a:r>
                      <a:endParaRPr lang="zh-TW" altLang="en-US" sz="2000" b="1" dirty="0">
                        <a:solidFill>
                          <a:schemeClr val="accent1">
                            <a:lumMod val="50000"/>
                          </a:schemeClr>
                        </a:solidFill>
                        <a:latin typeface="華康粗黑體" pitchFamily="49" charset="-120"/>
                        <a:ea typeface="華康粗黑體" pitchFamily="49" charset="-120"/>
                      </a:endParaRPr>
                    </a:p>
                  </a:txBody>
                  <a:tcPr anchor="ctr"/>
                </a:tc>
                <a:tc>
                  <a:txBody>
                    <a:bodyPr/>
                    <a:lstStyle/>
                    <a:p>
                      <a:r>
                        <a:rPr lang="zh-TW" altLang="en-US" sz="2000" dirty="0" smtClean="0">
                          <a:solidFill>
                            <a:srgbClr val="FF0000"/>
                          </a:solidFill>
                          <a:latin typeface="華康粗黑體" pitchFamily="49" charset="-120"/>
                          <a:ea typeface="華康粗黑體" pitchFamily="49" charset="-120"/>
                        </a:rPr>
                        <a:t>學生：</a:t>
                      </a:r>
                      <a:r>
                        <a:rPr lang="en-US" altLang="zh-TW" sz="2000" dirty="0" smtClean="0">
                          <a:solidFill>
                            <a:srgbClr val="FF0000"/>
                          </a:solidFill>
                          <a:latin typeface="華康粗黑體" pitchFamily="49" charset="-120"/>
                          <a:ea typeface="華康粗黑體" pitchFamily="49" charset="-120"/>
                        </a:rPr>
                        <a:t>25%</a:t>
                      </a:r>
                      <a:r>
                        <a:rPr lang="zh-TW" altLang="en-US" sz="2000" dirty="0" smtClean="0">
                          <a:solidFill>
                            <a:srgbClr val="FF0000"/>
                          </a:solidFill>
                          <a:latin typeface="華康粗黑體" pitchFamily="49" charset="-120"/>
                          <a:ea typeface="華康粗黑體" pitchFamily="49" charset="-120"/>
                        </a:rPr>
                        <a:t>            上班族：</a:t>
                      </a:r>
                      <a:r>
                        <a:rPr lang="en-US" altLang="zh-TW" sz="2000" dirty="0" smtClean="0">
                          <a:solidFill>
                            <a:srgbClr val="FF0000"/>
                          </a:solidFill>
                          <a:latin typeface="華康粗黑體" pitchFamily="49" charset="-120"/>
                          <a:ea typeface="華康粗黑體" pitchFamily="49" charset="-120"/>
                        </a:rPr>
                        <a:t>36%</a:t>
                      </a:r>
                    </a:p>
                    <a:p>
                      <a:r>
                        <a:rPr lang="zh-TW" altLang="en-US" sz="2000" dirty="0" smtClean="0">
                          <a:solidFill>
                            <a:srgbClr val="FF0000"/>
                          </a:solidFill>
                          <a:latin typeface="華康粗黑體" pitchFamily="49" charset="-120"/>
                          <a:ea typeface="華康粗黑體" pitchFamily="49" charset="-120"/>
                        </a:rPr>
                        <a:t>自由業：</a:t>
                      </a:r>
                      <a:r>
                        <a:rPr lang="en-US" altLang="zh-TW" sz="2000" dirty="0" smtClean="0">
                          <a:solidFill>
                            <a:srgbClr val="FF0000"/>
                          </a:solidFill>
                          <a:latin typeface="華康粗黑體" pitchFamily="49" charset="-120"/>
                          <a:ea typeface="華康粗黑體" pitchFamily="49" charset="-120"/>
                        </a:rPr>
                        <a:t>9%</a:t>
                      </a:r>
                      <a:r>
                        <a:rPr lang="zh-TW" altLang="en-US" sz="2000" dirty="0" smtClean="0">
                          <a:solidFill>
                            <a:srgbClr val="FF0000"/>
                          </a:solidFill>
                          <a:latin typeface="華康粗黑體" pitchFamily="49" charset="-120"/>
                          <a:ea typeface="華康粗黑體" pitchFamily="49" charset="-120"/>
                        </a:rPr>
                        <a:t>           退休族：</a:t>
                      </a:r>
                      <a:r>
                        <a:rPr lang="en-US" altLang="zh-TW" sz="2000" dirty="0" smtClean="0">
                          <a:solidFill>
                            <a:srgbClr val="FF0000"/>
                          </a:solidFill>
                          <a:latin typeface="華康粗黑體" pitchFamily="49" charset="-120"/>
                          <a:ea typeface="華康粗黑體" pitchFamily="49" charset="-120"/>
                        </a:rPr>
                        <a:t>13%</a:t>
                      </a:r>
                    </a:p>
                    <a:p>
                      <a:r>
                        <a:rPr lang="zh-TW" altLang="en-US" sz="2000" dirty="0" smtClean="0">
                          <a:solidFill>
                            <a:srgbClr val="FF0000"/>
                          </a:solidFill>
                          <a:latin typeface="華康粗黑體" pitchFamily="49" charset="-120"/>
                          <a:ea typeface="華康粗黑體" pitchFamily="49" charset="-120"/>
                        </a:rPr>
                        <a:t>家庭主婦：</a:t>
                      </a:r>
                      <a:r>
                        <a:rPr lang="en-US" altLang="zh-TW" sz="2000" dirty="0" smtClean="0">
                          <a:solidFill>
                            <a:srgbClr val="FF0000"/>
                          </a:solidFill>
                          <a:latin typeface="華康粗黑體" pitchFamily="49" charset="-120"/>
                          <a:ea typeface="華康粗黑體" pitchFamily="49" charset="-120"/>
                        </a:rPr>
                        <a:t>10%</a:t>
                      </a:r>
                      <a:r>
                        <a:rPr lang="zh-TW" altLang="en-US" sz="2000" dirty="0" smtClean="0">
                          <a:solidFill>
                            <a:srgbClr val="FF0000"/>
                          </a:solidFill>
                          <a:latin typeface="華康粗黑體" pitchFamily="49" charset="-120"/>
                          <a:ea typeface="華康粗黑體" pitchFamily="49" charset="-120"/>
                        </a:rPr>
                        <a:t>        其他：</a:t>
                      </a:r>
                      <a:r>
                        <a:rPr lang="en-US" altLang="zh-TW" sz="2000" dirty="0" smtClean="0">
                          <a:solidFill>
                            <a:srgbClr val="FF0000"/>
                          </a:solidFill>
                          <a:latin typeface="華康粗黑體" pitchFamily="49" charset="-120"/>
                          <a:ea typeface="華康粗黑體" pitchFamily="49" charset="-120"/>
                        </a:rPr>
                        <a:t>8%</a:t>
                      </a:r>
                      <a:endParaRPr lang="zh-TW" altLang="en-US" sz="2000" dirty="0">
                        <a:solidFill>
                          <a:srgbClr val="FF0000"/>
                        </a:solidFill>
                        <a:latin typeface="華康粗黑體" pitchFamily="49" charset="-120"/>
                        <a:ea typeface="華康粗黑體" pitchFamily="49" charset="-120"/>
                      </a:endParaRPr>
                    </a:p>
                  </a:txBody>
                  <a:tcPr/>
                </a:tc>
              </a:tr>
            </a:tbl>
          </a:graphicData>
        </a:graphic>
      </p:graphicFrame>
    </p:spTree>
    <p:extLst>
      <p:ext uri="{BB962C8B-B14F-4D97-AF65-F5344CB8AC3E}">
        <p14:creationId xmlns:p14="http://schemas.microsoft.com/office/powerpoint/2010/main" val="1777419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764704"/>
            <a:ext cx="2569468" cy="2038350"/>
          </a:xfrm>
          <a:prstGeom prst="rect">
            <a:avLst/>
          </a:prstGeom>
          <a:scene3d>
            <a:camera prst="orthographicFront"/>
            <a:lightRig rig="flood" dir="t"/>
          </a:scene3d>
          <a:sp3d prstMaterial="dkEdge"/>
        </p:spPr>
      </p:pic>
      <p:sp>
        <p:nvSpPr>
          <p:cNvPr id="2" name="標題 1"/>
          <p:cNvSpPr>
            <a:spLocks noGrp="1"/>
          </p:cNvSpPr>
          <p:nvPr>
            <p:ph type="title"/>
          </p:nvPr>
        </p:nvSpPr>
        <p:spPr/>
        <p:txBody>
          <a:bodyPr>
            <a:normAutofit/>
          </a:bodyPr>
          <a:lstStyle/>
          <a:p>
            <a:r>
              <a:rPr lang="zh-TW" altLang="en-US" sz="3600" b="1" dirty="0" smtClean="0">
                <a:solidFill>
                  <a:schemeClr val="tx1">
                    <a:lumMod val="75000"/>
                    <a:lumOff val="25000"/>
                  </a:schemeClr>
                </a:solidFill>
                <a:latin typeface="華康粗黑體" pitchFamily="49" charset="-120"/>
                <a:ea typeface="華康粗黑體" pitchFamily="49" charset="-120"/>
              </a:rPr>
              <a:t>結 論</a:t>
            </a:r>
            <a:endParaRPr lang="zh-TW" altLang="en-US" sz="3600" b="1" dirty="0">
              <a:solidFill>
                <a:schemeClr val="tx1">
                  <a:lumMod val="75000"/>
                  <a:lumOff val="25000"/>
                </a:schemeClr>
              </a:solidFill>
              <a:latin typeface="華康粗黑體" pitchFamily="49" charset="-120"/>
              <a:ea typeface="華康粗黑體" pitchFamily="49" charset="-120"/>
            </a:endParaRPr>
          </a:p>
        </p:txBody>
      </p:sp>
      <p:sp>
        <p:nvSpPr>
          <p:cNvPr id="3" name="矩形 2"/>
          <p:cNvSpPr/>
          <p:nvPr/>
        </p:nvSpPr>
        <p:spPr>
          <a:xfrm>
            <a:off x="1403648" y="1443841"/>
            <a:ext cx="5760640" cy="4401205"/>
          </a:xfrm>
          <a:prstGeom prst="rect">
            <a:avLst/>
          </a:prstGeom>
        </p:spPr>
        <p:txBody>
          <a:bodyPr wrap="square">
            <a:spAutoFit/>
          </a:bodyPr>
          <a:lstStyle/>
          <a:p>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一</a:t>
            </a:r>
            <a:r>
              <a:rPr lang="en-US" altLang="zh-TW" sz="2000" dirty="0">
                <a:solidFill>
                  <a:srgbClr val="0070C0"/>
                </a:solidFill>
                <a:latin typeface="華康粗黑體" pitchFamily="49" charset="-120"/>
                <a:ea typeface="華康粗黑體" pitchFamily="49" charset="-120"/>
              </a:rPr>
              <a:t>) </a:t>
            </a:r>
            <a:r>
              <a:rPr lang="zh-TW" altLang="en-US" sz="2000" dirty="0">
                <a:solidFill>
                  <a:srgbClr val="0070C0"/>
                </a:solidFill>
                <a:latin typeface="華康粗黑體" pitchFamily="49" charset="-120"/>
                <a:ea typeface="華康粗黑體" pitchFamily="49" charset="-120"/>
              </a:rPr>
              <a:t>星巴克成功經營的關鍵</a:t>
            </a:r>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星巴克推廣它們的品牌及文化，發展出來，激發消費者購買的慾望</a:t>
            </a:r>
            <a:r>
              <a:rPr lang="zh-TW" altLang="en-US" sz="2000" dirty="0" smtClean="0">
                <a:solidFill>
                  <a:srgbClr val="0070C0"/>
                </a:solidFill>
                <a:latin typeface="華康粗黑體" pitchFamily="49" charset="-120"/>
                <a:ea typeface="華康粗黑體" pitchFamily="49" charset="-120"/>
              </a:rPr>
              <a:t>。</a:t>
            </a:r>
            <a:endParaRPr lang="en-US" altLang="zh-TW" sz="2000" dirty="0" smtClean="0">
              <a:solidFill>
                <a:srgbClr val="0070C0"/>
              </a:solidFill>
              <a:latin typeface="華康粗黑體" pitchFamily="49" charset="-120"/>
              <a:ea typeface="華康粗黑體" pitchFamily="49" charset="-120"/>
            </a:endParaRPr>
          </a:p>
          <a:p>
            <a:endParaRPr lang="zh-TW" altLang="en-US" sz="2000" dirty="0">
              <a:solidFill>
                <a:srgbClr val="0070C0"/>
              </a:solidFill>
              <a:latin typeface="華康粗黑體" pitchFamily="49" charset="-120"/>
              <a:ea typeface="華康粗黑體" pitchFamily="49" charset="-120"/>
            </a:endParaRPr>
          </a:p>
          <a:p>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二</a:t>
            </a:r>
            <a:r>
              <a:rPr lang="en-US" altLang="zh-TW" sz="2000" dirty="0">
                <a:solidFill>
                  <a:srgbClr val="0070C0"/>
                </a:solidFill>
                <a:latin typeface="華康粗黑體" pitchFamily="49" charset="-120"/>
                <a:ea typeface="華康粗黑體" pitchFamily="49" charset="-120"/>
              </a:rPr>
              <a:t>) </a:t>
            </a:r>
            <a:r>
              <a:rPr lang="zh-TW" altLang="en-US" sz="2000" dirty="0">
                <a:solidFill>
                  <a:srgbClr val="0070C0"/>
                </a:solidFill>
                <a:latin typeface="華康粗黑體" pitchFamily="49" charset="-120"/>
                <a:ea typeface="華康粗黑體" pitchFamily="49" charset="-120"/>
              </a:rPr>
              <a:t>消費者認知</a:t>
            </a:r>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多數消費者考量到星巴克的價錢的差異，而轉選去買</a:t>
            </a:r>
            <a:r>
              <a:rPr lang="en-US" altLang="zh-TW" sz="2000" dirty="0">
                <a:solidFill>
                  <a:srgbClr val="0070C0"/>
                </a:solidFill>
                <a:latin typeface="華康粗黑體" pitchFamily="49" charset="-120"/>
                <a:ea typeface="華康粗黑體" pitchFamily="49" charset="-120"/>
              </a:rPr>
              <a:t>7-11</a:t>
            </a:r>
            <a:r>
              <a:rPr lang="zh-TW" altLang="en-US" sz="2000" dirty="0">
                <a:solidFill>
                  <a:srgbClr val="0070C0"/>
                </a:solidFill>
                <a:latin typeface="華康粗黑體" pitchFamily="49" charset="-120"/>
                <a:ea typeface="華康粗黑體" pitchFamily="49" charset="-120"/>
              </a:rPr>
              <a:t>的</a:t>
            </a:r>
            <a:r>
              <a:rPr lang="en-US" altLang="zh-TW" sz="2000" dirty="0" err="1">
                <a:solidFill>
                  <a:srgbClr val="0070C0"/>
                </a:solidFill>
                <a:latin typeface="華康粗黑體" pitchFamily="49" charset="-120"/>
                <a:ea typeface="華康粗黑體" pitchFamily="49" charset="-120"/>
              </a:rPr>
              <a:t>City’Café</a:t>
            </a:r>
            <a:r>
              <a:rPr lang="zh-TW" altLang="en-US" sz="2000" dirty="0" smtClean="0">
                <a:solidFill>
                  <a:srgbClr val="0070C0"/>
                </a:solidFill>
                <a:latin typeface="華康粗黑體" pitchFamily="49" charset="-120"/>
                <a:ea typeface="華康粗黑體" pitchFamily="49" charset="-120"/>
              </a:rPr>
              <a:t>。</a:t>
            </a:r>
            <a:endParaRPr lang="en-US" altLang="zh-TW" sz="2000" dirty="0" smtClean="0">
              <a:solidFill>
                <a:srgbClr val="0070C0"/>
              </a:solidFill>
              <a:latin typeface="華康粗黑體" pitchFamily="49" charset="-120"/>
              <a:ea typeface="華康粗黑體" pitchFamily="49" charset="-120"/>
            </a:endParaRPr>
          </a:p>
          <a:p>
            <a:endParaRPr lang="zh-TW" altLang="en-US" sz="2000" dirty="0">
              <a:solidFill>
                <a:srgbClr val="0070C0"/>
              </a:solidFill>
              <a:latin typeface="華康粗黑體" pitchFamily="49" charset="-120"/>
              <a:ea typeface="華康粗黑體" pitchFamily="49" charset="-120"/>
            </a:endParaRPr>
          </a:p>
          <a:p>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三</a:t>
            </a:r>
            <a:r>
              <a:rPr lang="en-US" altLang="zh-TW" sz="2000" dirty="0">
                <a:solidFill>
                  <a:srgbClr val="0070C0"/>
                </a:solidFill>
                <a:latin typeface="華康粗黑體" pitchFamily="49" charset="-120"/>
                <a:ea typeface="華康粗黑體" pitchFamily="49" charset="-120"/>
              </a:rPr>
              <a:t>) </a:t>
            </a:r>
            <a:r>
              <a:rPr lang="zh-TW" altLang="en-US" sz="2000" dirty="0">
                <a:solidFill>
                  <a:srgbClr val="0070C0"/>
                </a:solidFill>
                <a:latin typeface="華康粗黑體" pitchFamily="49" charset="-120"/>
                <a:ea typeface="華康粗黑體" pitchFamily="49" charset="-120"/>
              </a:rPr>
              <a:t>消費行為</a:t>
            </a:r>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早上、晚上的消費者族群較少，大多數的消費者都在下午到星巴克消費，消費的金額大多數都在</a:t>
            </a:r>
            <a:r>
              <a:rPr lang="en-US" altLang="zh-TW" sz="2000" dirty="0">
                <a:solidFill>
                  <a:srgbClr val="0070C0"/>
                </a:solidFill>
                <a:latin typeface="華康粗黑體" pitchFamily="49" charset="-120"/>
                <a:ea typeface="華康粗黑體" pitchFamily="49" charset="-120"/>
              </a:rPr>
              <a:t>50~100</a:t>
            </a:r>
            <a:r>
              <a:rPr lang="zh-TW" altLang="en-US" sz="2000" dirty="0">
                <a:solidFill>
                  <a:srgbClr val="0070C0"/>
                </a:solidFill>
                <a:latin typeface="華康粗黑體" pitchFamily="49" charset="-120"/>
                <a:ea typeface="華康粗黑體" pitchFamily="49" charset="-120"/>
              </a:rPr>
              <a:t>元之間，與朋友一同消費的人居多，消費者平均兩個禮拜消費一次</a:t>
            </a:r>
            <a:r>
              <a:rPr lang="zh-TW" altLang="en-US" sz="2000" dirty="0" smtClean="0">
                <a:solidFill>
                  <a:srgbClr val="0070C0"/>
                </a:solidFill>
                <a:latin typeface="華康粗黑體" pitchFamily="49" charset="-120"/>
                <a:ea typeface="華康粗黑體" pitchFamily="49" charset="-120"/>
              </a:rPr>
              <a:t>。</a:t>
            </a:r>
            <a:endParaRPr lang="en-US" altLang="zh-TW" sz="2000" dirty="0" smtClean="0">
              <a:solidFill>
                <a:srgbClr val="0070C0"/>
              </a:solidFill>
              <a:latin typeface="華康粗黑體" pitchFamily="49" charset="-120"/>
              <a:ea typeface="華康粗黑體" pitchFamily="49" charset="-120"/>
            </a:endParaRPr>
          </a:p>
          <a:p>
            <a:endParaRPr lang="zh-TW" altLang="en-US" sz="2000" dirty="0">
              <a:solidFill>
                <a:srgbClr val="0070C0"/>
              </a:solidFill>
              <a:latin typeface="華康粗黑體" pitchFamily="49" charset="-120"/>
              <a:ea typeface="華康粗黑體" pitchFamily="49" charset="-120"/>
            </a:endParaRPr>
          </a:p>
          <a:p>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四</a:t>
            </a:r>
            <a:r>
              <a:rPr lang="en-US" altLang="zh-TW" sz="2000" dirty="0">
                <a:solidFill>
                  <a:srgbClr val="0070C0"/>
                </a:solidFill>
                <a:latin typeface="華康粗黑體" pitchFamily="49" charset="-120"/>
                <a:ea typeface="華康粗黑體" pitchFamily="49" charset="-120"/>
              </a:rPr>
              <a:t>) </a:t>
            </a:r>
            <a:r>
              <a:rPr lang="zh-TW" altLang="en-US" sz="2000" dirty="0">
                <a:solidFill>
                  <a:srgbClr val="0070C0"/>
                </a:solidFill>
                <a:latin typeface="華康粗黑體" pitchFamily="49" charset="-120"/>
                <a:ea typeface="華康粗黑體" pitchFamily="49" charset="-120"/>
              </a:rPr>
              <a:t>滿意度</a:t>
            </a:r>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消費者對星巴克的滿意度感覺一般</a:t>
            </a:r>
            <a:r>
              <a:rPr lang="zh-TW" altLang="en-US" sz="2000" dirty="0" smtClean="0">
                <a:solidFill>
                  <a:srgbClr val="0070C0"/>
                </a:solidFill>
                <a:latin typeface="華康粗黑體" pitchFamily="49" charset="-120"/>
                <a:ea typeface="華康粗黑體" pitchFamily="49" charset="-120"/>
              </a:rPr>
              <a:t>。</a:t>
            </a:r>
            <a:endParaRPr lang="en-US" altLang="zh-TW" sz="2000" dirty="0" smtClean="0">
              <a:solidFill>
                <a:srgbClr val="0070C0"/>
              </a:solidFill>
              <a:latin typeface="華康粗黑體" pitchFamily="49" charset="-120"/>
              <a:ea typeface="華康粗黑體" pitchFamily="49" charset="-120"/>
            </a:endParaRPr>
          </a:p>
          <a:p>
            <a:endParaRPr lang="zh-TW" altLang="en-US" sz="2000" dirty="0">
              <a:solidFill>
                <a:srgbClr val="0070C0"/>
              </a:solidFill>
              <a:latin typeface="華康粗黑體" pitchFamily="49" charset="-120"/>
              <a:ea typeface="華康粗黑體" pitchFamily="49" charset="-120"/>
            </a:endParaRPr>
          </a:p>
          <a:p>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五</a:t>
            </a:r>
            <a:r>
              <a:rPr lang="en-US" altLang="zh-TW" sz="2000" dirty="0">
                <a:solidFill>
                  <a:srgbClr val="0070C0"/>
                </a:solidFill>
                <a:latin typeface="華康粗黑體" pitchFamily="49" charset="-120"/>
                <a:ea typeface="華康粗黑體" pitchFamily="49" charset="-120"/>
              </a:rPr>
              <a:t>) </a:t>
            </a:r>
            <a:r>
              <a:rPr lang="zh-TW" altLang="en-US" sz="2000" dirty="0">
                <a:solidFill>
                  <a:srgbClr val="0070C0"/>
                </a:solidFill>
                <a:latin typeface="華康粗黑體" pitchFamily="49" charset="-120"/>
                <a:ea typeface="華康粗黑體" pitchFamily="49" charset="-120"/>
              </a:rPr>
              <a:t>忠誠度</a:t>
            </a:r>
            <a:r>
              <a:rPr lang="en-US" altLang="zh-TW" sz="2000" dirty="0">
                <a:solidFill>
                  <a:srgbClr val="0070C0"/>
                </a:solidFill>
                <a:latin typeface="華康粗黑體" pitchFamily="49" charset="-120"/>
                <a:ea typeface="華康粗黑體" pitchFamily="49" charset="-120"/>
              </a:rPr>
              <a:t>:</a:t>
            </a:r>
            <a:r>
              <a:rPr lang="zh-TW" altLang="en-US" sz="2000" dirty="0">
                <a:solidFill>
                  <a:srgbClr val="0070C0"/>
                </a:solidFill>
                <a:latin typeface="華康粗黑體" pitchFamily="49" charset="-120"/>
                <a:ea typeface="華康粗黑體" pitchFamily="49" charset="-120"/>
              </a:rPr>
              <a:t>消費者對星巴克的忠誠度感覺良好。</a:t>
            </a:r>
          </a:p>
        </p:txBody>
      </p:sp>
    </p:spTree>
    <p:extLst>
      <p:ext uri="{BB962C8B-B14F-4D97-AF65-F5344CB8AC3E}">
        <p14:creationId xmlns:p14="http://schemas.microsoft.com/office/powerpoint/2010/main" val="3243235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solidFill>
                  <a:srgbClr val="FFC000"/>
                </a:solidFill>
                <a:latin typeface="華康粗黑體" pitchFamily="49" charset="-120"/>
                <a:ea typeface="華康粗黑體" pitchFamily="49" charset="-120"/>
              </a:rPr>
              <a:t>建議</a:t>
            </a:r>
            <a:endParaRPr lang="zh-TW" altLang="en-US" sz="3600" b="1" dirty="0">
              <a:solidFill>
                <a:srgbClr val="FFC000"/>
              </a:solidFill>
              <a:latin typeface="華康粗黑體" pitchFamily="49" charset="-120"/>
              <a:ea typeface="華康粗黑體" pitchFamily="49" charset="-120"/>
            </a:endParaRPr>
          </a:p>
        </p:txBody>
      </p:sp>
      <p:sp>
        <p:nvSpPr>
          <p:cNvPr id="3" name="矩形 2"/>
          <p:cNvSpPr/>
          <p:nvPr/>
        </p:nvSpPr>
        <p:spPr>
          <a:xfrm>
            <a:off x="539552" y="1988840"/>
            <a:ext cx="5310336" cy="4401205"/>
          </a:xfrm>
          <a:prstGeom prst="rect">
            <a:avLst/>
          </a:prstGeom>
        </p:spPr>
        <p:txBody>
          <a:bodyPr wrap="square">
            <a:spAutoFit/>
          </a:bodyPr>
          <a:lstStyle/>
          <a:p>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一</a:t>
            </a:r>
            <a:r>
              <a:rPr lang="en-US" altLang="zh-TW" sz="2000" dirty="0">
                <a:latin typeface="華康粗黑體" pitchFamily="49" charset="-120"/>
                <a:ea typeface="華康粗黑體" pitchFamily="49" charset="-120"/>
              </a:rPr>
              <a:t>) </a:t>
            </a:r>
            <a:r>
              <a:rPr lang="zh-TW" altLang="en-US" sz="2000" dirty="0">
                <a:latin typeface="華康粗黑體" pitchFamily="49" charset="-120"/>
                <a:ea typeface="華康粗黑體" pitchFamily="49" charset="-120"/>
              </a:rPr>
              <a:t>咖啡屬彈性消費品應部分降價促銷：例如外帶咖啡價格較低。提供相關訊及資訊：可定期發行咖啡相關資訊</a:t>
            </a:r>
            <a:r>
              <a:rPr lang="zh-TW" altLang="en-US" sz="2000" dirty="0" smtClean="0">
                <a:latin typeface="華康粗黑體" pitchFamily="49" charset="-120"/>
                <a:ea typeface="華康粗黑體" pitchFamily="49" charset="-120"/>
              </a:rPr>
              <a:t>。</a:t>
            </a:r>
            <a:endParaRPr lang="en-US" altLang="zh-TW" sz="2000" dirty="0" smtClean="0">
              <a:latin typeface="華康粗黑體" pitchFamily="49" charset="-120"/>
              <a:ea typeface="華康粗黑體" pitchFamily="49" charset="-120"/>
            </a:endParaRPr>
          </a:p>
          <a:p>
            <a:endParaRPr lang="zh-TW" altLang="en-US" sz="2000" dirty="0">
              <a:latin typeface="華康粗黑體" pitchFamily="49" charset="-120"/>
              <a:ea typeface="華康粗黑體" pitchFamily="49" charset="-120"/>
            </a:endParaRPr>
          </a:p>
          <a:p>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二</a:t>
            </a:r>
            <a:r>
              <a:rPr lang="en-US" altLang="zh-TW" sz="2000" dirty="0">
                <a:latin typeface="華康粗黑體" pitchFamily="49" charset="-120"/>
                <a:ea typeface="華康粗黑體" pitchFamily="49" charset="-120"/>
              </a:rPr>
              <a:t>) </a:t>
            </a:r>
            <a:r>
              <a:rPr lang="zh-TW" altLang="en-US" sz="2000" dirty="0">
                <a:latin typeface="華康粗黑體" pitchFamily="49" charset="-120"/>
                <a:ea typeface="華康粗黑體" pitchFamily="49" charset="-120"/>
              </a:rPr>
              <a:t>若是台灣的 </a:t>
            </a:r>
            <a:r>
              <a:rPr lang="en-US" altLang="zh-TW" sz="2000" dirty="0">
                <a:latin typeface="華康粗黑體" pitchFamily="49" charset="-120"/>
                <a:ea typeface="華康粗黑體" pitchFamily="49" charset="-120"/>
              </a:rPr>
              <a:t>Starbucks </a:t>
            </a:r>
            <a:r>
              <a:rPr lang="zh-TW" altLang="en-US" sz="2000" dirty="0">
                <a:latin typeface="華康粗黑體" pitchFamily="49" charset="-120"/>
                <a:ea typeface="華康粗黑體" pitchFamily="49" charset="-120"/>
              </a:rPr>
              <a:t>可是照顧學生們的福利，舉辦學生可憑學生證消費有折扣的話，會更加吸引學生的注意</a:t>
            </a:r>
            <a:r>
              <a:rPr lang="zh-TW" altLang="en-US" sz="2000" dirty="0" smtClean="0">
                <a:latin typeface="華康粗黑體" pitchFamily="49" charset="-120"/>
                <a:ea typeface="華康粗黑體" pitchFamily="49" charset="-120"/>
              </a:rPr>
              <a:t>。</a:t>
            </a:r>
            <a:endParaRPr lang="en-US" altLang="zh-TW" sz="2000" dirty="0" smtClean="0">
              <a:latin typeface="華康粗黑體" pitchFamily="49" charset="-120"/>
              <a:ea typeface="華康粗黑體" pitchFamily="49" charset="-120"/>
            </a:endParaRPr>
          </a:p>
          <a:p>
            <a:endParaRPr lang="zh-TW" altLang="en-US" sz="2000" dirty="0">
              <a:latin typeface="華康粗黑體" pitchFamily="49" charset="-120"/>
              <a:ea typeface="華康粗黑體" pitchFamily="49" charset="-120"/>
            </a:endParaRPr>
          </a:p>
          <a:p>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三</a:t>
            </a:r>
            <a:r>
              <a:rPr lang="en-US" altLang="zh-TW" sz="2000" dirty="0">
                <a:latin typeface="華康粗黑體" pitchFamily="49" charset="-120"/>
                <a:ea typeface="華康粗黑體" pitchFamily="49" charset="-120"/>
              </a:rPr>
              <a:t>) </a:t>
            </a:r>
            <a:r>
              <a:rPr lang="zh-TW" altLang="en-US" sz="2000" dirty="0">
                <a:latin typeface="華康粗黑體" pitchFamily="49" charset="-120"/>
                <a:ea typeface="華康粗黑體" pitchFamily="49" charset="-120"/>
              </a:rPr>
              <a:t>希望台灣的 </a:t>
            </a:r>
            <a:r>
              <a:rPr lang="en-US" altLang="zh-TW" sz="2000" dirty="0">
                <a:latin typeface="華康粗黑體" pitchFamily="49" charset="-120"/>
                <a:ea typeface="華康粗黑體" pitchFamily="49" charset="-120"/>
              </a:rPr>
              <a:t>Starbucks </a:t>
            </a:r>
            <a:r>
              <a:rPr lang="zh-TW" altLang="en-US" sz="2000" dirty="0">
                <a:latin typeface="華康粗黑體" pitchFamily="49" charset="-120"/>
                <a:ea typeface="華康粗黑體" pitchFamily="49" charset="-120"/>
              </a:rPr>
              <a:t>可在特定的節日，在電視或書報雜誌上打點廣告和舉辦些促銷活動，讓偶爾會去喝的民眾知道一些訊息</a:t>
            </a:r>
            <a:r>
              <a:rPr lang="zh-TW" altLang="en-US" sz="2000" dirty="0" smtClean="0">
                <a:latin typeface="華康粗黑體" pitchFamily="49" charset="-120"/>
                <a:ea typeface="華康粗黑體" pitchFamily="49" charset="-120"/>
              </a:rPr>
              <a:t>。</a:t>
            </a:r>
            <a:endParaRPr lang="en-US" altLang="zh-TW" sz="2000" dirty="0" smtClean="0">
              <a:latin typeface="華康粗黑體" pitchFamily="49" charset="-120"/>
              <a:ea typeface="華康粗黑體" pitchFamily="49" charset="-120"/>
            </a:endParaRPr>
          </a:p>
          <a:p>
            <a:endParaRPr lang="zh-TW" altLang="en-US" sz="2000" dirty="0">
              <a:latin typeface="華康粗黑體" pitchFamily="49" charset="-120"/>
              <a:ea typeface="華康粗黑體" pitchFamily="49" charset="-120"/>
            </a:endParaRPr>
          </a:p>
          <a:p>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四</a:t>
            </a:r>
            <a:r>
              <a:rPr lang="en-US" altLang="zh-TW" sz="2000" dirty="0">
                <a:latin typeface="華康粗黑體" pitchFamily="49" charset="-120"/>
                <a:ea typeface="華康粗黑體" pitchFamily="49" charset="-120"/>
              </a:rPr>
              <a:t>) </a:t>
            </a:r>
            <a:r>
              <a:rPr lang="zh-TW" altLang="en-US" sz="2000" dirty="0">
                <a:latin typeface="華康粗黑體" pitchFamily="49" charset="-120"/>
                <a:ea typeface="華康粗黑體" pitchFamily="49" charset="-120"/>
              </a:rPr>
              <a:t>星巴克商品的價格可以降低一些，這樣顧客好感度會上升。</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9888" y="635474"/>
            <a:ext cx="3114600" cy="2657475"/>
          </a:xfrm>
          <a:prstGeom prst="rect">
            <a:avLst/>
          </a:prstGeom>
        </p:spPr>
      </p:pic>
    </p:spTree>
    <p:extLst>
      <p:ext uri="{BB962C8B-B14F-4D97-AF65-F5344CB8AC3E}">
        <p14:creationId xmlns:p14="http://schemas.microsoft.com/office/powerpoint/2010/main" val="2129410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solidFill>
                  <a:srgbClr val="7030A0"/>
                </a:solidFill>
                <a:latin typeface="華康粗黑體" pitchFamily="49" charset="-120"/>
                <a:ea typeface="華康粗黑體" pitchFamily="49" charset="-120"/>
              </a:rPr>
              <a:t>引註資料</a:t>
            </a:r>
            <a:endParaRPr lang="zh-TW" altLang="en-US" sz="3600" b="1" dirty="0">
              <a:solidFill>
                <a:srgbClr val="7030A0"/>
              </a:solidFill>
              <a:latin typeface="華康粗黑體" pitchFamily="49" charset="-120"/>
              <a:ea typeface="華康粗黑體" pitchFamily="49" charset="-120"/>
            </a:endParaRPr>
          </a:p>
        </p:txBody>
      </p:sp>
      <p:sp>
        <p:nvSpPr>
          <p:cNvPr id="3" name="矩形 2"/>
          <p:cNvSpPr/>
          <p:nvPr/>
        </p:nvSpPr>
        <p:spPr>
          <a:xfrm>
            <a:off x="1907704" y="2128687"/>
            <a:ext cx="4752528" cy="3477875"/>
          </a:xfrm>
          <a:prstGeom prst="rect">
            <a:avLst/>
          </a:prstGeom>
        </p:spPr>
        <p:txBody>
          <a:bodyPr wrap="square">
            <a:spAutoFit/>
          </a:bodyPr>
          <a:lstStyle/>
          <a:p>
            <a:r>
              <a:rPr lang="zh-TW" altLang="en-US" sz="2000" dirty="0">
                <a:latin typeface="華康粗黑體" pitchFamily="49" charset="-120"/>
                <a:ea typeface="華康粗黑體" pitchFamily="49" charset="-120"/>
              </a:rPr>
              <a:t>一、	星巴克官方網站。</a:t>
            </a:r>
            <a:r>
              <a:rPr lang="en-US" altLang="zh-TW" sz="2000" dirty="0">
                <a:latin typeface="華康粗黑體" pitchFamily="49" charset="-120"/>
                <a:ea typeface="華康粗黑體" pitchFamily="49" charset="-120"/>
              </a:rPr>
              <a:t>2014 </a:t>
            </a:r>
            <a:r>
              <a:rPr lang="zh-TW" altLang="en-US" sz="2000" dirty="0">
                <a:latin typeface="華康粗黑體" pitchFamily="49" charset="-120"/>
                <a:ea typeface="華康粗黑體" pitchFamily="49" charset="-120"/>
              </a:rPr>
              <a:t>年 </a:t>
            </a:r>
            <a:r>
              <a:rPr lang="en-US" altLang="zh-TW" sz="2000" dirty="0">
                <a:latin typeface="華康粗黑體" pitchFamily="49" charset="-120"/>
                <a:ea typeface="華康粗黑體" pitchFamily="49" charset="-120"/>
              </a:rPr>
              <a:t>11 </a:t>
            </a:r>
            <a:r>
              <a:rPr lang="zh-TW" altLang="en-US" sz="2000" dirty="0">
                <a:latin typeface="華康粗黑體" pitchFamily="49" charset="-120"/>
                <a:ea typeface="華康粗黑體" pitchFamily="49" charset="-120"/>
              </a:rPr>
              <a:t>月 </a:t>
            </a:r>
            <a:r>
              <a:rPr lang="en-US" altLang="zh-TW" sz="2000" dirty="0">
                <a:latin typeface="華康粗黑體" pitchFamily="49" charset="-120"/>
                <a:ea typeface="華康粗黑體" pitchFamily="49" charset="-120"/>
              </a:rPr>
              <a:t>2 </a:t>
            </a:r>
            <a:r>
              <a:rPr lang="zh-TW" altLang="en-US" sz="2000" dirty="0">
                <a:latin typeface="華康粗黑體" pitchFamily="49" charset="-120"/>
                <a:ea typeface="華康粗黑體" pitchFamily="49" charset="-120"/>
              </a:rPr>
              <a:t>號。取自 </a:t>
            </a:r>
            <a:r>
              <a:rPr lang="en-US" altLang="zh-TW" sz="2000" dirty="0">
                <a:latin typeface="華康粗黑體" pitchFamily="49" charset="-120"/>
                <a:ea typeface="華康粗黑體" pitchFamily="49" charset="-120"/>
                <a:hlinkClick r:id="rId2"/>
              </a:rPr>
              <a:t>http://www.starbucks.com.tw</a:t>
            </a:r>
            <a:r>
              <a:rPr lang="en-US" altLang="zh-TW" sz="2000" dirty="0" smtClean="0">
                <a:latin typeface="華康粗黑體" pitchFamily="49" charset="-120"/>
                <a:ea typeface="華康粗黑體" pitchFamily="49" charset="-120"/>
                <a:hlinkClick r:id="rId2"/>
              </a:rPr>
              <a:t>/</a:t>
            </a:r>
            <a:endParaRPr lang="en-US" altLang="zh-TW" sz="2000" dirty="0" smtClean="0">
              <a:latin typeface="華康粗黑體" pitchFamily="49" charset="-120"/>
              <a:ea typeface="華康粗黑體" pitchFamily="49" charset="-120"/>
            </a:endParaRPr>
          </a:p>
          <a:p>
            <a:endParaRPr lang="en-US" altLang="zh-TW" sz="2000" dirty="0">
              <a:latin typeface="華康粗黑體" pitchFamily="49" charset="-120"/>
              <a:ea typeface="華康粗黑體" pitchFamily="49" charset="-120"/>
            </a:endParaRPr>
          </a:p>
          <a:p>
            <a:r>
              <a:rPr lang="zh-TW" altLang="en-US" sz="2000" dirty="0">
                <a:latin typeface="華康粗黑體" pitchFamily="49" charset="-120"/>
                <a:ea typeface="華康粗黑體" pitchFamily="49" charset="-120"/>
              </a:rPr>
              <a:t>二、	羅月婷</a:t>
            </a:r>
            <a:r>
              <a:rPr lang="en-US" altLang="zh-TW" sz="2000" dirty="0">
                <a:latin typeface="華康粗黑體" pitchFamily="49" charset="-120"/>
                <a:ea typeface="華康粗黑體" pitchFamily="49" charset="-120"/>
              </a:rPr>
              <a:t>(2005)</a:t>
            </a:r>
            <a:r>
              <a:rPr lang="zh-TW" altLang="en-US" sz="2000" dirty="0">
                <a:latin typeface="華康粗黑體" pitchFamily="49" charset="-120"/>
                <a:ea typeface="華康粗黑體" pitchFamily="49" charset="-120"/>
              </a:rPr>
              <a:t>。咖啡中的極品★星巴克★ </a:t>
            </a:r>
            <a:r>
              <a:rPr lang="en-US" altLang="zh-TW" sz="2000" dirty="0">
                <a:latin typeface="華康粗黑體" pitchFamily="49" charset="-120"/>
                <a:ea typeface="華康粗黑體" pitchFamily="49" charset="-120"/>
              </a:rPr>
              <a:t>Success Ways of STARBUCKS</a:t>
            </a:r>
            <a:r>
              <a:rPr lang="zh-TW" altLang="en-US" sz="2000" dirty="0">
                <a:latin typeface="華康粗黑體" pitchFamily="49" charset="-120"/>
                <a:ea typeface="華康粗黑體" pitchFamily="49" charset="-120"/>
              </a:rPr>
              <a:t>。臺北：維德文化</a:t>
            </a:r>
            <a:r>
              <a:rPr lang="zh-TW" altLang="en-US" sz="2000" dirty="0" smtClean="0">
                <a:latin typeface="華康粗黑體" pitchFamily="49" charset="-120"/>
                <a:ea typeface="華康粗黑體" pitchFamily="49" charset="-120"/>
              </a:rPr>
              <a:t>。</a:t>
            </a:r>
            <a:endParaRPr lang="en-US" altLang="zh-TW" sz="2000" dirty="0" smtClean="0">
              <a:latin typeface="華康粗黑體" pitchFamily="49" charset="-120"/>
              <a:ea typeface="華康粗黑體" pitchFamily="49" charset="-120"/>
            </a:endParaRPr>
          </a:p>
          <a:p>
            <a:endParaRPr lang="zh-TW" altLang="en-US" sz="2000" dirty="0">
              <a:latin typeface="華康粗黑體" pitchFamily="49" charset="-120"/>
              <a:ea typeface="華康粗黑體" pitchFamily="49" charset="-120"/>
            </a:endParaRPr>
          </a:p>
          <a:p>
            <a:r>
              <a:rPr lang="zh-TW" altLang="en-US" sz="2000" dirty="0">
                <a:latin typeface="華康粗黑體" pitchFamily="49" charset="-120"/>
                <a:ea typeface="華康粗黑體" pitchFamily="49" charset="-120"/>
              </a:rPr>
              <a:t>三、	徐玉霞、黃照明、吳碧玉、汪澤龍</a:t>
            </a:r>
            <a:r>
              <a:rPr lang="en-US" altLang="zh-TW" sz="2000" dirty="0">
                <a:latin typeface="華康粗黑體" pitchFamily="49" charset="-120"/>
                <a:ea typeface="華康粗黑體" pitchFamily="49" charset="-120"/>
              </a:rPr>
              <a:t>(2011)</a:t>
            </a:r>
            <a:r>
              <a:rPr lang="zh-TW" altLang="en-US" sz="2000" dirty="0">
                <a:latin typeface="華康粗黑體" pitchFamily="49" charset="-120"/>
                <a:ea typeface="華康粗黑體" pitchFamily="49" charset="-120"/>
              </a:rPr>
              <a:t>。商業概論</a:t>
            </a:r>
            <a:r>
              <a:rPr lang="en-US" altLang="zh-TW" sz="2000" dirty="0">
                <a:latin typeface="華康粗黑體" pitchFamily="49" charset="-120"/>
                <a:ea typeface="華康粗黑體" pitchFamily="49" charset="-120"/>
              </a:rPr>
              <a:t>I</a:t>
            </a:r>
            <a:r>
              <a:rPr lang="zh-TW" altLang="en-US" sz="2000" dirty="0">
                <a:latin typeface="華康粗黑體" pitchFamily="49" charset="-120"/>
                <a:ea typeface="華康粗黑體" pitchFamily="49" charset="-120"/>
              </a:rPr>
              <a:t>。臺中</a:t>
            </a:r>
            <a:r>
              <a:rPr lang="en-US" altLang="zh-TW" sz="2000" dirty="0">
                <a:latin typeface="華康粗黑體" pitchFamily="49" charset="-120"/>
                <a:ea typeface="華康粗黑體" pitchFamily="49" charset="-120"/>
              </a:rPr>
              <a:t>:</a:t>
            </a:r>
            <a:r>
              <a:rPr lang="zh-TW" altLang="en-US" sz="2000" dirty="0">
                <a:latin typeface="華康粗黑體" pitchFamily="49" charset="-120"/>
                <a:ea typeface="華康粗黑體" pitchFamily="49" charset="-120"/>
              </a:rPr>
              <a:t>漢樺文化事業有限公司。</a:t>
            </a: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2780" y="476672"/>
            <a:ext cx="2232248" cy="3604569"/>
          </a:xfrm>
          <a:prstGeom prst="rect">
            <a:avLst/>
          </a:prstGeom>
        </p:spPr>
      </p:pic>
    </p:spTree>
    <p:extLst>
      <p:ext uri="{BB962C8B-B14F-4D97-AF65-F5344CB8AC3E}">
        <p14:creationId xmlns:p14="http://schemas.microsoft.com/office/powerpoint/2010/main" val="4183903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51" y="2132856"/>
            <a:ext cx="2066177" cy="1584176"/>
          </a:xfrm>
          <a:prstGeom prst="rect">
            <a:avLst/>
          </a:prstGeom>
          <a:scene3d>
            <a:camera prst="orthographicFront"/>
            <a:lightRig rig="threePt" dir="t"/>
          </a:scene3d>
          <a:sp3d prstMaterial="powder"/>
        </p:spPr>
      </p:pic>
      <p:pic>
        <p:nvPicPr>
          <p:cNvPr id="8" name="圖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4365104"/>
            <a:ext cx="2927298" cy="2478420"/>
          </a:xfrm>
          <a:prstGeom prst="rect">
            <a:avLst/>
          </a:prstGeom>
          <a:scene3d>
            <a:camera prst="orthographicFront"/>
            <a:lightRig rig="threePt" dir="t"/>
          </a:scene3d>
          <a:sp3d prstMaterial="powder"/>
        </p:spPr>
      </p:pic>
      <p:pic>
        <p:nvPicPr>
          <p:cNvPr id="7" name="圖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808" y="4081274"/>
            <a:ext cx="2762250" cy="2762250"/>
          </a:xfrm>
          <a:prstGeom prst="rect">
            <a:avLst/>
          </a:prstGeom>
          <a:scene3d>
            <a:camera prst="orthographicFront"/>
            <a:lightRig rig="threePt" dir="t"/>
          </a:scene3d>
          <a:sp3d prstMaterial="powder"/>
        </p:spPr>
      </p:pic>
      <p:pic>
        <p:nvPicPr>
          <p:cNvPr id="6" name="圖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3789040"/>
            <a:ext cx="2627783" cy="3169678"/>
          </a:xfrm>
          <a:prstGeom prst="rect">
            <a:avLst/>
          </a:prstGeom>
          <a:scene3d>
            <a:camera prst="orthographicFront"/>
            <a:lightRig rig="threePt" dir="t"/>
          </a:scene3d>
          <a:sp3d prstMaterial="powder"/>
        </p:spPr>
      </p:pic>
      <p:sp>
        <p:nvSpPr>
          <p:cNvPr id="4" name="標題 3"/>
          <p:cNvSpPr>
            <a:spLocks noGrp="1"/>
          </p:cNvSpPr>
          <p:nvPr>
            <p:ph type="title"/>
          </p:nvPr>
        </p:nvSpPr>
        <p:spPr/>
        <p:txBody>
          <a:bodyPr>
            <a:normAutofit/>
          </a:bodyPr>
          <a:lstStyle/>
          <a:p>
            <a:r>
              <a:rPr lang="zh-TW" altLang="en-US" sz="3600" dirty="0" smtClean="0">
                <a:solidFill>
                  <a:srgbClr val="FF0000"/>
                </a:solidFill>
                <a:latin typeface="華康粗黑體" pitchFamily="49" charset="-120"/>
                <a:ea typeface="華康粗黑體" pitchFamily="49" charset="-120"/>
              </a:rPr>
              <a:t>研究動機</a:t>
            </a:r>
            <a:endParaRPr lang="zh-TW" altLang="en-US" sz="3600" dirty="0">
              <a:solidFill>
                <a:srgbClr val="FF0000"/>
              </a:solidFill>
              <a:latin typeface="華康粗黑體" pitchFamily="49" charset="-120"/>
              <a:ea typeface="華康粗黑體" pitchFamily="49" charset="-120"/>
            </a:endParaRPr>
          </a:p>
        </p:txBody>
      </p:sp>
      <p:sp>
        <p:nvSpPr>
          <p:cNvPr id="5" name="矩形 4"/>
          <p:cNvSpPr/>
          <p:nvPr/>
        </p:nvSpPr>
        <p:spPr>
          <a:xfrm>
            <a:off x="1763688" y="1859340"/>
            <a:ext cx="6408712" cy="2862322"/>
          </a:xfrm>
          <a:prstGeom prst="rect">
            <a:avLst/>
          </a:prstGeom>
        </p:spPr>
        <p:txBody>
          <a:bodyPr wrap="square">
            <a:spAutoFit/>
          </a:bodyPr>
          <a:lstStyle/>
          <a:p>
            <a:r>
              <a:rPr lang="zh-TW" altLang="en-US" sz="2000" dirty="0" smtClean="0">
                <a:solidFill>
                  <a:srgbClr val="CC00CC"/>
                </a:solidFill>
                <a:latin typeface="華康粗黑體" pitchFamily="49" charset="-120"/>
                <a:ea typeface="華康粗黑體" pitchFamily="49" charset="-120"/>
              </a:rPr>
              <a:t>對全球的咖啡市場而言，耳熟能詳、隨處可見且擴展快速的知名咖啡連鎖店非「星巴克」莫屬了。而從星巴克的崛起到如今成為全球最大的咖啡連鎖店，過程中的 經營理念、企業管理到往後面對的經濟危機，也都是在商管領域中所值得學習及效法的。然而國際化的經驗、眾所皆知的知名度面對到原物料大漲、消費趨勢緊縮、價格減半且便利加倍的平價咖啡店，是否能鞏固市場上的消費族群？而造成這些效應及趨勢的原因又是什麼呢</a:t>
            </a:r>
            <a:r>
              <a:rPr lang="en-US" altLang="zh-TW" sz="2000" dirty="0" smtClean="0">
                <a:solidFill>
                  <a:srgbClr val="CC00CC"/>
                </a:solidFill>
                <a:latin typeface="華康粗黑體" pitchFamily="49" charset="-120"/>
                <a:ea typeface="華康粗黑體" pitchFamily="49" charset="-120"/>
              </a:rPr>
              <a:t>?</a:t>
            </a:r>
            <a:r>
              <a:rPr lang="zh-TW" altLang="en-US" sz="2000" dirty="0" smtClean="0">
                <a:solidFill>
                  <a:srgbClr val="CC00CC"/>
                </a:solidFill>
                <a:latin typeface="華康粗黑體" pitchFamily="49" charset="-120"/>
                <a:ea typeface="華康粗黑體" pitchFamily="49" charset="-120"/>
              </a:rPr>
              <a:t>所以我們這組決定研究星巴克。</a:t>
            </a:r>
            <a:endParaRPr lang="zh-TW" altLang="en-US" sz="2000" dirty="0">
              <a:solidFill>
                <a:srgbClr val="CC00CC"/>
              </a:solidFill>
              <a:latin typeface="華康粗黑體" pitchFamily="49" charset="-120"/>
              <a:ea typeface="華康粗黑體" pitchFamily="49" charset="-120"/>
            </a:endParaRPr>
          </a:p>
        </p:txBody>
      </p:sp>
    </p:spTree>
    <p:extLst>
      <p:ext uri="{BB962C8B-B14F-4D97-AF65-F5344CB8AC3E}">
        <p14:creationId xmlns:p14="http://schemas.microsoft.com/office/powerpoint/2010/main" val="3931300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b="1" dirty="0" smtClean="0">
                <a:solidFill>
                  <a:schemeClr val="accent6">
                    <a:lumMod val="50000"/>
                  </a:schemeClr>
                </a:solidFill>
                <a:latin typeface="華康粗黑體" pitchFamily="49" charset="-120"/>
                <a:ea typeface="華康粗黑體" pitchFamily="49" charset="-120"/>
              </a:rPr>
              <a:t>研究目的</a:t>
            </a:r>
            <a:endParaRPr lang="zh-TW" altLang="en-US" sz="3600" b="1" dirty="0">
              <a:solidFill>
                <a:schemeClr val="accent6">
                  <a:lumMod val="50000"/>
                </a:schemeClr>
              </a:solidFill>
              <a:latin typeface="華康粗黑體" pitchFamily="49" charset="-120"/>
              <a:ea typeface="華康粗黑體" pitchFamily="49" charset="-120"/>
            </a:endParaRPr>
          </a:p>
        </p:txBody>
      </p:sp>
      <p:graphicFrame>
        <p:nvGraphicFramePr>
          <p:cNvPr id="3" name="資料庫圖表 2"/>
          <p:cNvGraphicFramePr/>
          <p:nvPr>
            <p:extLst>
              <p:ext uri="{D42A27DB-BD31-4B8C-83A1-F6EECF244321}">
                <p14:modId xmlns:p14="http://schemas.microsoft.com/office/powerpoint/2010/main" val="1208098869"/>
              </p:ext>
            </p:extLst>
          </p:nvPr>
        </p:nvGraphicFramePr>
        <p:xfrm>
          <a:off x="1691680" y="2132856"/>
          <a:ext cx="6144344"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8582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en-US" sz="3600" b="1" dirty="0" smtClean="0">
                <a:solidFill>
                  <a:srgbClr val="7030A0"/>
                </a:solidFill>
                <a:latin typeface="華康粗黑體" pitchFamily="49" charset="-120"/>
                <a:ea typeface="華康粗黑體" pitchFamily="49" charset="-120"/>
              </a:rPr>
              <a:t>研究方法</a:t>
            </a:r>
            <a:endParaRPr lang="zh-TW" altLang="en-US" sz="3600" b="1" dirty="0">
              <a:solidFill>
                <a:srgbClr val="7030A0"/>
              </a:solidFill>
              <a:latin typeface="華康粗黑體" pitchFamily="49" charset="-120"/>
              <a:ea typeface="華康粗黑體" pitchFamily="49" charset="-120"/>
            </a:endParaRPr>
          </a:p>
        </p:txBody>
      </p:sp>
      <p:graphicFrame>
        <p:nvGraphicFramePr>
          <p:cNvPr id="4" name="資料庫圖表 3"/>
          <p:cNvGraphicFramePr/>
          <p:nvPr>
            <p:extLst>
              <p:ext uri="{D42A27DB-BD31-4B8C-83A1-F6EECF244321}">
                <p14:modId xmlns:p14="http://schemas.microsoft.com/office/powerpoint/2010/main" val="396597464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3623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a:bodyPr>
          <a:lstStyle/>
          <a:p>
            <a:r>
              <a:rPr lang="zh-TW" altLang="en-US" sz="3600" dirty="0" smtClean="0">
                <a:solidFill>
                  <a:schemeClr val="accent3">
                    <a:lumMod val="50000"/>
                  </a:schemeClr>
                </a:solidFill>
                <a:latin typeface="華康粗黑體" pitchFamily="49" charset="-120"/>
                <a:ea typeface="華康粗黑體" pitchFamily="49" charset="-120"/>
              </a:rPr>
              <a:t>研究流程</a:t>
            </a:r>
            <a:endParaRPr lang="zh-TW" altLang="en-US" sz="3600" dirty="0">
              <a:solidFill>
                <a:schemeClr val="accent3">
                  <a:lumMod val="50000"/>
                </a:schemeClr>
              </a:solidFill>
              <a:latin typeface="華康粗黑體" pitchFamily="49" charset="-120"/>
              <a:ea typeface="華康粗黑體" pitchFamily="49" charset="-120"/>
            </a:endParaRPr>
          </a:p>
        </p:txBody>
      </p:sp>
      <p:graphicFrame>
        <p:nvGraphicFramePr>
          <p:cNvPr id="4" name="資料庫圖表 3"/>
          <p:cNvGraphicFramePr/>
          <p:nvPr>
            <p:extLst>
              <p:ext uri="{D42A27DB-BD31-4B8C-83A1-F6EECF244321}">
                <p14:modId xmlns:p14="http://schemas.microsoft.com/office/powerpoint/2010/main" val="538278279"/>
              </p:ext>
            </p:extLst>
          </p:nvPr>
        </p:nvGraphicFramePr>
        <p:xfrm>
          <a:off x="1547664" y="213285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0746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332656"/>
            <a:ext cx="4464496" cy="2213664"/>
          </a:xfrm>
          <a:prstGeom prst="rect">
            <a:avLst/>
          </a:prstGeom>
        </p:spPr>
      </p:pic>
      <p:sp>
        <p:nvSpPr>
          <p:cNvPr id="2" name="標題 1"/>
          <p:cNvSpPr>
            <a:spLocks noGrp="1"/>
          </p:cNvSpPr>
          <p:nvPr>
            <p:ph type="title"/>
          </p:nvPr>
        </p:nvSpPr>
        <p:spPr/>
        <p:txBody>
          <a:bodyPr>
            <a:normAutofit/>
          </a:bodyPr>
          <a:lstStyle/>
          <a:p>
            <a:pPr algn="l"/>
            <a:r>
              <a:rPr lang="zh-TW" altLang="en-US" sz="3600" dirty="0" smtClean="0">
                <a:latin typeface="華康粗黑體" pitchFamily="49" charset="-120"/>
                <a:ea typeface="華康粗黑體" pitchFamily="49" charset="-120"/>
              </a:rPr>
              <a:t>星巴克簡介</a:t>
            </a:r>
            <a:endParaRPr lang="zh-TW" altLang="en-US" sz="3600" dirty="0">
              <a:latin typeface="華康粗黑體" pitchFamily="49" charset="-120"/>
              <a:ea typeface="華康粗黑體" pitchFamily="49" charset="-120"/>
            </a:endParaRPr>
          </a:p>
        </p:txBody>
      </p:sp>
      <p:sp>
        <p:nvSpPr>
          <p:cNvPr id="3" name="矩形 2"/>
          <p:cNvSpPr/>
          <p:nvPr/>
        </p:nvSpPr>
        <p:spPr>
          <a:xfrm>
            <a:off x="2286000" y="2690336"/>
            <a:ext cx="4572000" cy="1938992"/>
          </a:xfrm>
          <a:prstGeom prst="rect">
            <a:avLst/>
          </a:prstGeom>
        </p:spPr>
        <p:txBody>
          <a:bodyPr>
            <a:spAutoFit/>
          </a:bodyPr>
          <a:lstStyle/>
          <a:p>
            <a:r>
              <a:rPr lang="zh-TW" altLang="en-US" sz="2000" b="1" dirty="0">
                <a:solidFill>
                  <a:srgbClr val="7030A0"/>
                </a:solidFill>
                <a:latin typeface="華康粗黑體" pitchFamily="49" charset="-120"/>
                <a:ea typeface="華康粗黑體" pitchFamily="49" charset="-120"/>
              </a:rPr>
              <a:t>統一星巴克股份有限公司於</a:t>
            </a:r>
            <a:r>
              <a:rPr lang="en-US" altLang="zh-TW" sz="2000" b="1" dirty="0">
                <a:solidFill>
                  <a:srgbClr val="7030A0"/>
                </a:solidFill>
                <a:latin typeface="華康粗黑體" pitchFamily="49" charset="-120"/>
                <a:ea typeface="華康粗黑體" pitchFamily="49" charset="-120"/>
              </a:rPr>
              <a:t>1998</a:t>
            </a:r>
            <a:r>
              <a:rPr lang="zh-TW" altLang="en-US" sz="2000" b="1" dirty="0">
                <a:solidFill>
                  <a:srgbClr val="7030A0"/>
                </a:solidFill>
                <a:latin typeface="華康粗黑體" pitchFamily="49" charset="-120"/>
                <a:ea typeface="華康粗黑體" pitchFamily="49" charset="-120"/>
              </a:rPr>
              <a:t>年</a:t>
            </a:r>
            <a:r>
              <a:rPr lang="en-US" altLang="zh-TW" sz="2000" b="1" dirty="0">
                <a:solidFill>
                  <a:srgbClr val="7030A0"/>
                </a:solidFill>
                <a:latin typeface="華康粗黑體" pitchFamily="49" charset="-120"/>
                <a:ea typeface="華康粗黑體" pitchFamily="49" charset="-120"/>
              </a:rPr>
              <a:t>1</a:t>
            </a:r>
            <a:r>
              <a:rPr lang="zh-TW" altLang="en-US" sz="2000" b="1" dirty="0">
                <a:solidFill>
                  <a:srgbClr val="7030A0"/>
                </a:solidFill>
                <a:latin typeface="華康粗黑體" pitchFamily="49" charset="-120"/>
                <a:ea typeface="華康粗黑體" pitchFamily="49" charset="-120"/>
              </a:rPr>
              <a:t>月</a:t>
            </a:r>
            <a:r>
              <a:rPr lang="en-US" altLang="zh-TW" sz="2000" b="1" dirty="0">
                <a:solidFill>
                  <a:srgbClr val="7030A0"/>
                </a:solidFill>
                <a:latin typeface="華康粗黑體" pitchFamily="49" charset="-120"/>
                <a:ea typeface="華康粗黑體" pitchFamily="49" charset="-120"/>
              </a:rPr>
              <a:t>1</a:t>
            </a:r>
            <a:r>
              <a:rPr lang="zh-TW" altLang="en-US" sz="2000" b="1" dirty="0">
                <a:solidFill>
                  <a:srgbClr val="7030A0"/>
                </a:solidFill>
                <a:latin typeface="華康粗黑體" pitchFamily="49" charset="-120"/>
                <a:ea typeface="華康粗黑體" pitchFamily="49" charset="-120"/>
              </a:rPr>
              <a:t>日正式成立，是由美國</a:t>
            </a:r>
            <a:r>
              <a:rPr lang="en-US" altLang="zh-TW" sz="2000" b="1" dirty="0">
                <a:solidFill>
                  <a:srgbClr val="7030A0"/>
                </a:solidFill>
                <a:latin typeface="華康粗黑體" pitchFamily="49" charset="-120"/>
                <a:ea typeface="華康粗黑體" pitchFamily="49" charset="-120"/>
              </a:rPr>
              <a:t>Starbucks Coffee International</a:t>
            </a:r>
            <a:r>
              <a:rPr lang="zh-TW" altLang="en-US" sz="2000" b="1" dirty="0">
                <a:solidFill>
                  <a:srgbClr val="7030A0"/>
                </a:solidFill>
                <a:latin typeface="華康粗黑體" pitchFamily="49" charset="-120"/>
                <a:ea typeface="華康粗黑體" pitchFamily="49" charset="-120"/>
              </a:rPr>
              <a:t>公司與台灣統一集團旗下統一企業、統一超商三家公司合資成立，共同在台灣開設經營</a:t>
            </a:r>
            <a:r>
              <a:rPr lang="en-US" altLang="zh-TW" sz="2000" b="1" dirty="0">
                <a:solidFill>
                  <a:srgbClr val="7030A0"/>
                </a:solidFill>
                <a:latin typeface="華康粗黑體" pitchFamily="49" charset="-120"/>
                <a:ea typeface="華康粗黑體" pitchFamily="49" charset="-120"/>
              </a:rPr>
              <a:t>Starbucks Coffee</a:t>
            </a:r>
            <a:r>
              <a:rPr lang="zh-TW" altLang="en-US" sz="2000" b="1" dirty="0">
                <a:solidFill>
                  <a:srgbClr val="7030A0"/>
                </a:solidFill>
                <a:latin typeface="華康粗黑體" pitchFamily="49" charset="-120"/>
                <a:ea typeface="華康粗黑體" pitchFamily="49" charset="-120"/>
              </a:rPr>
              <a:t>門市。</a:t>
            </a:r>
          </a:p>
        </p:txBody>
      </p:sp>
    </p:spTree>
    <p:extLst>
      <p:ext uri="{BB962C8B-B14F-4D97-AF65-F5344CB8AC3E}">
        <p14:creationId xmlns:p14="http://schemas.microsoft.com/office/powerpoint/2010/main" val="249386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4293096"/>
            <a:ext cx="3879304" cy="2448272"/>
          </a:xfrm>
          <a:prstGeom prst="rect">
            <a:avLst/>
          </a:prstGeom>
          <a:scene3d>
            <a:camera prst="orthographicFront"/>
            <a:lightRig rig="threePt" dir="t"/>
          </a:scene3d>
          <a:sp3d prstMaterial="dkEdge"/>
        </p:spPr>
      </p:pic>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4221088"/>
            <a:ext cx="3217540" cy="2520280"/>
          </a:xfrm>
          <a:prstGeom prst="rect">
            <a:avLst/>
          </a:prstGeom>
          <a:scene3d>
            <a:camera prst="orthographicFront"/>
            <a:lightRig rig="threePt" dir="t"/>
          </a:scene3d>
          <a:sp3d prstMaterial="powder"/>
        </p:spPr>
      </p:pic>
      <p:sp>
        <p:nvSpPr>
          <p:cNvPr id="2" name="標題 1"/>
          <p:cNvSpPr>
            <a:spLocks noGrp="1"/>
          </p:cNvSpPr>
          <p:nvPr>
            <p:ph type="title"/>
          </p:nvPr>
        </p:nvSpPr>
        <p:spPr/>
        <p:txBody>
          <a:bodyPr>
            <a:normAutofit/>
          </a:bodyPr>
          <a:lstStyle/>
          <a:p>
            <a:r>
              <a:rPr lang="zh-TW" altLang="en-US" sz="3600" dirty="0" smtClean="0">
                <a:solidFill>
                  <a:srgbClr val="FF5050"/>
                </a:solidFill>
                <a:latin typeface="華康粗黑體" pitchFamily="49" charset="-120"/>
                <a:ea typeface="華康粗黑體" pitchFamily="49" charset="-120"/>
              </a:rPr>
              <a:t>經驗理念及特色</a:t>
            </a:r>
            <a:endParaRPr lang="zh-TW" altLang="en-US" sz="3600" dirty="0">
              <a:solidFill>
                <a:srgbClr val="FF5050"/>
              </a:solidFill>
              <a:latin typeface="華康粗黑體" pitchFamily="49" charset="-120"/>
              <a:ea typeface="華康粗黑體" pitchFamily="49" charset="-120"/>
            </a:endParaRPr>
          </a:p>
        </p:txBody>
      </p:sp>
      <p:sp>
        <p:nvSpPr>
          <p:cNvPr id="3" name="矩形 2"/>
          <p:cNvSpPr/>
          <p:nvPr/>
        </p:nvSpPr>
        <p:spPr>
          <a:xfrm>
            <a:off x="1115616" y="1844824"/>
            <a:ext cx="5742384" cy="4708981"/>
          </a:xfrm>
          <a:prstGeom prst="rect">
            <a:avLst/>
          </a:prstGeom>
        </p:spPr>
        <p:txBody>
          <a:bodyPr wrap="square">
            <a:spAutoFit/>
          </a:bodyPr>
          <a:lstStyle/>
          <a:p>
            <a:pPr marL="285750" indent="-285750">
              <a:buFont typeface="Wingdings" pitchFamily="2" charset="2"/>
              <a:buChar char="l"/>
            </a:pPr>
            <a:r>
              <a:rPr lang="zh-TW" altLang="en-US" sz="2000" dirty="0" smtClean="0">
                <a:solidFill>
                  <a:srgbClr val="002060"/>
                </a:solidFill>
                <a:latin typeface="華康粗黑體" pitchFamily="49" charset="-120"/>
                <a:ea typeface="華康粗黑體" pitchFamily="49" charset="-120"/>
              </a:rPr>
              <a:t>理念：首先</a:t>
            </a:r>
            <a:r>
              <a:rPr lang="zh-TW" altLang="en-US" sz="2000" dirty="0">
                <a:solidFill>
                  <a:srgbClr val="002060"/>
                </a:solidFill>
                <a:latin typeface="華康粗黑體" pitchFamily="49" charset="-120"/>
                <a:ea typeface="華康粗黑體" pitchFamily="49" charset="-120"/>
              </a:rPr>
              <a:t>，兩種經營模式之間在資金、人才和經營理念上都存在很大的差異。如此大規模的直營是對星巴克管理能力和資金儲備能力的一個巨大挑戰；另外，雖然星巴克在海外尤其是在美國本土擁有豐富的直營經驗，但是中國的市場環境畢竟與美國有著天壤之別，尤其是星巴克未來在中國重點佈局的二線城市</a:t>
            </a:r>
            <a:r>
              <a:rPr lang="zh-TW" altLang="en-US" sz="2000" dirty="0" smtClean="0">
                <a:solidFill>
                  <a:srgbClr val="002060"/>
                </a:solidFill>
                <a:latin typeface="華康粗黑體" pitchFamily="49" charset="-120"/>
                <a:ea typeface="華康粗黑體" pitchFamily="49" charset="-120"/>
              </a:rPr>
              <a:t>。</a:t>
            </a:r>
            <a:endParaRPr lang="en-US" altLang="zh-TW" sz="2000" dirty="0" smtClean="0">
              <a:solidFill>
                <a:srgbClr val="002060"/>
              </a:solidFill>
              <a:latin typeface="華康粗黑體" pitchFamily="49" charset="-120"/>
              <a:ea typeface="華康粗黑體" pitchFamily="49" charset="-120"/>
            </a:endParaRPr>
          </a:p>
          <a:p>
            <a:endParaRPr lang="en-US" altLang="zh-TW" sz="2000" dirty="0" smtClean="0">
              <a:latin typeface="華康粗黑體" pitchFamily="49" charset="-120"/>
              <a:ea typeface="華康粗黑體" pitchFamily="49" charset="-120"/>
            </a:endParaRPr>
          </a:p>
          <a:p>
            <a:pPr marL="285750" indent="-285750">
              <a:buFont typeface="Wingdings" pitchFamily="2" charset="2"/>
              <a:buChar char="l"/>
            </a:pPr>
            <a:r>
              <a:rPr lang="zh-TW" altLang="en-US" sz="2000" dirty="0" smtClean="0">
                <a:solidFill>
                  <a:srgbClr val="FF0000"/>
                </a:solidFill>
                <a:latin typeface="華康粗黑體" pitchFamily="49" charset="-120"/>
                <a:ea typeface="華康粗黑體" pitchFamily="49" charset="-120"/>
              </a:rPr>
              <a:t>特色：星巴克</a:t>
            </a:r>
            <a:r>
              <a:rPr lang="zh-TW" altLang="en-US" sz="2000" dirty="0">
                <a:solidFill>
                  <a:srgbClr val="FF0000"/>
                </a:solidFill>
                <a:latin typeface="華康粗黑體" pitchFamily="49" charset="-120"/>
                <a:ea typeface="華康粗黑體" pitchFamily="49" charset="-120"/>
              </a:rPr>
              <a:t>之所以取得極大的成功，是因為其前所未有的投資理念：將咖啡館打造成社交場所。咖啡館不再只是去喝杯美味咖啡的去處，而是成了社交和談天論地的場所，尤其為學生和年輕的城市職場人員所青睞。星巴克既提供了相關服務，卻又與眾不同。它讓一種不起眼的產品變成了顧客們樂意接受的非常體驗。</a:t>
            </a:r>
            <a:endParaRPr lang="en-US" altLang="zh-TW" sz="2000" dirty="0" smtClean="0">
              <a:solidFill>
                <a:srgbClr val="FF0000"/>
              </a:solidFill>
              <a:latin typeface="華康粗黑體" pitchFamily="49" charset="-120"/>
              <a:ea typeface="華康粗黑體" pitchFamily="49" charset="-120"/>
            </a:endParaRPr>
          </a:p>
        </p:txBody>
      </p:sp>
    </p:spTree>
    <p:extLst>
      <p:ext uri="{BB962C8B-B14F-4D97-AF65-F5344CB8AC3E}">
        <p14:creationId xmlns:p14="http://schemas.microsoft.com/office/powerpoint/2010/main" val="796379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8328"/>
            <a:ext cx="8229600" cy="1074448"/>
          </a:xfrm>
        </p:spPr>
        <p:txBody>
          <a:bodyPr>
            <a:normAutofit/>
          </a:bodyPr>
          <a:lstStyle/>
          <a:p>
            <a:r>
              <a:rPr lang="en-US" altLang="zh-TW" sz="3600" b="1" dirty="0" smtClean="0">
                <a:solidFill>
                  <a:srgbClr val="FFFF00"/>
                </a:solidFill>
                <a:latin typeface="華康粗黑體" pitchFamily="49" charset="-120"/>
                <a:ea typeface="華康粗黑體" pitchFamily="49" charset="-120"/>
              </a:rPr>
              <a:t>4p</a:t>
            </a:r>
            <a:r>
              <a:rPr lang="zh-TW" altLang="en-US" sz="3600" b="1" dirty="0" smtClean="0">
                <a:solidFill>
                  <a:srgbClr val="FFFF00"/>
                </a:solidFill>
                <a:latin typeface="華康粗黑體" pitchFamily="49" charset="-120"/>
                <a:ea typeface="華康粗黑體" pitchFamily="49" charset="-120"/>
              </a:rPr>
              <a:t>分析</a:t>
            </a:r>
            <a:endParaRPr lang="zh-TW" altLang="en-US" sz="3600" b="1" dirty="0">
              <a:solidFill>
                <a:srgbClr val="FFFF00"/>
              </a:solidFill>
              <a:latin typeface="華康粗黑體" pitchFamily="49" charset="-120"/>
              <a:ea typeface="華康粗黑體" pitchFamily="49" charset="-120"/>
            </a:endParaRPr>
          </a:p>
        </p:txBody>
      </p:sp>
      <p:graphicFrame>
        <p:nvGraphicFramePr>
          <p:cNvPr id="3" name="資料庫圖表 2"/>
          <p:cNvGraphicFramePr/>
          <p:nvPr>
            <p:extLst>
              <p:ext uri="{D42A27DB-BD31-4B8C-83A1-F6EECF244321}">
                <p14:modId xmlns:p14="http://schemas.microsoft.com/office/powerpoint/2010/main" val="4246771039"/>
              </p:ext>
            </p:extLst>
          </p:nvPr>
        </p:nvGraphicFramePr>
        <p:xfrm>
          <a:off x="1547664" y="1268760"/>
          <a:ext cx="609600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102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600" b="1" dirty="0" smtClean="0">
                <a:solidFill>
                  <a:srgbClr val="BC72BE"/>
                </a:solidFill>
                <a:latin typeface="華康粗黑體" pitchFamily="49" charset="-120"/>
                <a:ea typeface="華康粗黑體" pitchFamily="49" charset="-120"/>
              </a:rPr>
              <a:t>SWOT</a:t>
            </a:r>
            <a:r>
              <a:rPr lang="zh-TW" altLang="en-US" sz="3600" b="1" dirty="0" smtClean="0">
                <a:solidFill>
                  <a:srgbClr val="BC72BE"/>
                </a:solidFill>
                <a:latin typeface="華康粗黑體" pitchFamily="49" charset="-120"/>
                <a:ea typeface="華康粗黑體" pitchFamily="49" charset="-120"/>
              </a:rPr>
              <a:t>分析</a:t>
            </a:r>
            <a:endParaRPr lang="zh-TW" altLang="en-US" sz="3600" b="1" dirty="0">
              <a:solidFill>
                <a:srgbClr val="BC72BE"/>
              </a:solidFill>
              <a:latin typeface="華康粗黑體" pitchFamily="49" charset="-120"/>
              <a:ea typeface="華康粗黑體" pitchFamily="49" charset="-120"/>
            </a:endParaRPr>
          </a:p>
        </p:txBody>
      </p:sp>
      <p:sp>
        <p:nvSpPr>
          <p:cNvPr id="4" name="剪去單一角落矩形 3"/>
          <p:cNvSpPr/>
          <p:nvPr/>
        </p:nvSpPr>
        <p:spPr>
          <a:xfrm>
            <a:off x="971600" y="1556792"/>
            <a:ext cx="1440160" cy="1008112"/>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優勢</a:t>
            </a:r>
            <a:endParaRPr lang="zh-TW" altLang="en-US" sz="2000" dirty="0">
              <a:latin typeface="華康粗黑體" pitchFamily="49" charset="-120"/>
              <a:ea typeface="華康粗黑體" pitchFamily="49" charset="-120"/>
            </a:endParaRPr>
          </a:p>
        </p:txBody>
      </p:sp>
      <p:sp>
        <p:nvSpPr>
          <p:cNvPr id="7" name="剪去單一角落矩形 6"/>
          <p:cNvSpPr/>
          <p:nvPr/>
        </p:nvSpPr>
        <p:spPr>
          <a:xfrm>
            <a:off x="971600" y="2924944"/>
            <a:ext cx="1440160" cy="108012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劣勢</a:t>
            </a:r>
            <a:endParaRPr lang="zh-TW" altLang="en-US" sz="2000" dirty="0">
              <a:latin typeface="華康粗黑體" pitchFamily="49" charset="-120"/>
              <a:ea typeface="華康粗黑體" pitchFamily="49" charset="-120"/>
            </a:endParaRPr>
          </a:p>
        </p:txBody>
      </p:sp>
      <p:sp>
        <p:nvSpPr>
          <p:cNvPr id="8" name="向右箭號 7"/>
          <p:cNvSpPr/>
          <p:nvPr/>
        </p:nvSpPr>
        <p:spPr>
          <a:xfrm>
            <a:off x="2783141" y="2996952"/>
            <a:ext cx="5112568" cy="10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商品價格偏高、權利金高、店內座位不足</a:t>
            </a:r>
            <a:endParaRPr lang="zh-TW" altLang="en-US" sz="2000" dirty="0">
              <a:latin typeface="華康粗黑體" pitchFamily="49" charset="-120"/>
              <a:ea typeface="華康粗黑體" pitchFamily="49" charset="-120"/>
            </a:endParaRPr>
          </a:p>
        </p:txBody>
      </p:sp>
      <p:sp>
        <p:nvSpPr>
          <p:cNvPr id="9" name="剪去單一角落矩形 8"/>
          <p:cNvSpPr/>
          <p:nvPr/>
        </p:nvSpPr>
        <p:spPr>
          <a:xfrm>
            <a:off x="971600" y="4365104"/>
            <a:ext cx="1440160" cy="108012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機會</a:t>
            </a:r>
            <a:endParaRPr lang="zh-TW" altLang="en-US" sz="2000" dirty="0">
              <a:latin typeface="華康粗黑體" pitchFamily="49" charset="-120"/>
              <a:ea typeface="華康粗黑體" pitchFamily="49" charset="-120"/>
            </a:endParaRPr>
          </a:p>
        </p:txBody>
      </p:sp>
      <p:sp>
        <p:nvSpPr>
          <p:cNvPr id="10" name="向右箭號 9"/>
          <p:cNvSpPr/>
          <p:nvPr/>
        </p:nvSpPr>
        <p:spPr>
          <a:xfrm>
            <a:off x="2783408" y="4509120"/>
            <a:ext cx="5112568"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咖啡人口增加，生活水準提高、第三空間概念</a:t>
            </a:r>
            <a:endParaRPr lang="zh-TW" altLang="en-US" sz="2000" dirty="0">
              <a:latin typeface="華康粗黑體" pitchFamily="49" charset="-120"/>
              <a:ea typeface="華康粗黑體" pitchFamily="49" charset="-120"/>
            </a:endParaRPr>
          </a:p>
        </p:txBody>
      </p:sp>
      <p:sp>
        <p:nvSpPr>
          <p:cNvPr id="11" name="剪去單一角落矩形 10"/>
          <p:cNvSpPr/>
          <p:nvPr/>
        </p:nvSpPr>
        <p:spPr>
          <a:xfrm>
            <a:off x="971600" y="5733256"/>
            <a:ext cx="1440159" cy="1008112"/>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威脅</a:t>
            </a:r>
            <a:endParaRPr lang="zh-TW" altLang="en-US" sz="2000" dirty="0">
              <a:latin typeface="華康粗黑體" pitchFamily="49" charset="-120"/>
              <a:ea typeface="華康粗黑體" pitchFamily="49" charset="-120"/>
            </a:endParaRPr>
          </a:p>
        </p:txBody>
      </p:sp>
      <p:sp>
        <p:nvSpPr>
          <p:cNvPr id="12" name="向右箭號 11"/>
          <p:cNvSpPr/>
          <p:nvPr/>
        </p:nvSpPr>
        <p:spPr>
          <a:xfrm>
            <a:off x="2771800" y="5733256"/>
            <a:ext cx="5112568" cy="10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市場競爭競烈、健康意識抬頭、國際原物上漲</a:t>
            </a:r>
            <a:endParaRPr lang="zh-TW" altLang="en-US" sz="2000" dirty="0">
              <a:latin typeface="華康粗黑體" pitchFamily="49" charset="-120"/>
              <a:ea typeface="華康粗黑體" pitchFamily="49" charset="-120"/>
            </a:endParaRPr>
          </a:p>
        </p:txBody>
      </p:sp>
      <p:sp>
        <p:nvSpPr>
          <p:cNvPr id="13" name="向右箭號 12"/>
          <p:cNvSpPr/>
          <p:nvPr/>
        </p:nvSpPr>
        <p:spPr>
          <a:xfrm>
            <a:off x="2771800" y="1593631"/>
            <a:ext cx="5112568"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smtClean="0">
                <a:latin typeface="華康粗黑體" pitchFamily="49" charset="-120"/>
                <a:ea typeface="華康粗黑體" pitchFamily="49" charset="-120"/>
              </a:rPr>
              <a:t>專注咖啡事業、品牌知名度高、策略聯盟</a:t>
            </a:r>
            <a:endParaRPr lang="zh-TW" altLang="en-US" sz="2000" dirty="0">
              <a:latin typeface="華康粗黑體" pitchFamily="49" charset="-120"/>
              <a:ea typeface="華康粗黑體" pitchFamily="49" charset="-120"/>
            </a:endParaRPr>
          </a:p>
        </p:txBody>
      </p:sp>
    </p:spTree>
    <p:extLst>
      <p:ext uri="{BB962C8B-B14F-4D97-AF65-F5344CB8AC3E}">
        <p14:creationId xmlns:p14="http://schemas.microsoft.com/office/powerpoint/2010/main" val="565089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396</TotalTime>
  <Words>1023</Words>
  <Application>Microsoft Office PowerPoint</Application>
  <PresentationFormat>如螢幕大小 (4:3)</PresentationFormat>
  <Paragraphs>103</Paragraphs>
  <Slides>15</Slides>
  <Notes>1</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波形</vt:lpstr>
      <vt:lpstr>  「啡」黃騰達，飛進星巴克的國度</vt:lpstr>
      <vt:lpstr>研究動機</vt:lpstr>
      <vt:lpstr>研究目的</vt:lpstr>
      <vt:lpstr>研究方法</vt:lpstr>
      <vt:lpstr>研究流程</vt:lpstr>
      <vt:lpstr>星巴克簡介</vt:lpstr>
      <vt:lpstr>經驗理念及特色</vt:lpstr>
      <vt:lpstr>4p分析</vt:lpstr>
      <vt:lpstr>SWOT分析</vt:lpstr>
      <vt:lpstr>SWOT交叉分析</vt:lpstr>
      <vt:lpstr>問卷分析</vt:lpstr>
      <vt:lpstr>受訪者基本資料</vt:lpstr>
      <vt:lpstr>結 論</vt:lpstr>
      <vt:lpstr>建議</vt:lpstr>
      <vt:lpstr>引註資料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星巴克</dc:title>
  <dc:creator>sansin</dc:creator>
  <cp:lastModifiedBy>sansin</cp:lastModifiedBy>
  <cp:revision>40</cp:revision>
  <dcterms:created xsi:type="dcterms:W3CDTF">2015-03-24T02:37:17Z</dcterms:created>
  <dcterms:modified xsi:type="dcterms:W3CDTF">2015-04-28T03:27:08Z</dcterms:modified>
</cp:coreProperties>
</file>