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8" r:id="rId12"/>
    <p:sldId id="269" r:id="rId13"/>
    <p:sldId id="270" r:id="rId14"/>
    <p:sldId id="271" r:id="rId15"/>
    <p:sldId id="272" r:id="rId16"/>
    <p:sldId id="274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C642"/>
    <a:srgbClr val="863F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8603FDC-E32A-4AB5-989C-0864C3EAD2B8}" styleName="佈景主題樣式 2 - 輔色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54" autoAdjust="0"/>
    <p:restoredTop sz="94648" autoAdjust="0"/>
  </p:normalViewPr>
  <p:slideViewPr>
    <p:cSldViewPr>
      <p:cViewPr>
        <p:scale>
          <a:sx n="66" d="100"/>
          <a:sy n="66" d="100"/>
        </p:scale>
        <p:origin x="-696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622549601768393E-2"/>
          <c:y val="0.18650374379254686"/>
          <c:w val="0.8257802028331952"/>
          <c:h val="0.5315997730098061"/>
        </c:manualLayout>
      </c:layout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目前擁有的手機品牌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工作表1!$A$2:$A$5</c:f>
              <c:strCache>
                <c:ptCount val="4"/>
                <c:pt idx="0">
                  <c:v>其他品牌</c:v>
                </c:pt>
                <c:pt idx="1">
                  <c:v>HTC</c:v>
                </c:pt>
                <c:pt idx="2">
                  <c:v>Samsung</c:v>
                </c:pt>
                <c:pt idx="3">
                  <c:v>Iphone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31</c:v>
                </c:pt>
                <c:pt idx="1">
                  <c:v>27</c:v>
                </c:pt>
                <c:pt idx="2">
                  <c:v>26</c:v>
                </c:pt>
                <c:pt idx="3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62969623745509762"/>
          <c:y val="0.6952523165975909"/>
          <c:w val="0.34090888049475987"/>
          <c:h val="0.286811823168423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473046645610811E-2"/>
          <c:y val="0.17248251152170832"/>
          <c:w val="0.84763235119469471"/>
          <c:h val="0.54562097922033825"/>
        </c:manualLayout>
      </c:layout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未來選擇的手機品牌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工作表1!$A$2:$A$5</c:f>
              <c:strCache>
                <c:ptCount val="4"/>
                <c:pt idx="0">
                  <c:v>其他品牌</c:v>
                </c:pt>
                <c:pt idx="1">
                  <c:v>HTC</c:v>
                </c:pt>
                <c:pt idx="2">
                  <c:v>Samsung</c:v>
                </c:pt>
                <c:pt idx="3">
                  <c:v>Iphone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18</c:v>
                </c:pt>
                <c:pt idx="1">
                  <c:v>30</c:v>
                </c:pt>
                <c:pt idx="2">
                  <c:v>18</c:v>
                </c:pt>
                <c:pt idx="3">
                  <c:v>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62969615479232466"/>
          <c:y val="0.65572120339119411"/>
          <c:w val="0.34090888049475987"/>
          <c:h val="0.286811823168423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622549601768393E-2"/>
          <c:y val="0.19072761072524508"/>
          <c:w val="0.8224366439443237"/>
          <c:h val="0.52737578966321752"/>
        </c:manualLayout>
      </c:layout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參考建議</c:v>
                </c:pt>
              </c:strCache>
            </c:strRef>
          </c:tx>
          <c:explosion val="25"/>
          <c:dPt>
            <c:idx val="0"/>
            <c:bubble3D val="0"/>
            <c:explosion val="11"/>
          </c:dPt>
          <c:dPt>
            <c:idx val="3"/>
            <c:bubble3D val="0"/>
            <c:explosion val="23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工作表1!$A$2:$A$5</c:f>
              <c:strCache>
                <c:ptCount val="4"/>
                <c:pt idx="0">
                  <c:v>親友</c:v>
                </c:pt>
                <c:pt idx="1">
                  <c:v>網路社群</c:v>
                </c:pt>
                <c:pt idx="2">
                  <c:v>其他</c:v>
                </c:pt>
                <c:pt idx="3">
                  <c:v>銷售員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45</c:v>
                </c:pt>
                <c:pt idx="1">
                  <c:v>33</c:v>
                </c:pt>
                <c:pt idx="2">
                  <c:v>16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62969615479232466"/>
          <c:y val="0.66788460286021856"/>
          <c:w val="0.34090888049475987"/>
          <c:h val="0.286811823168423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622549601768393E-2"/>
          <c:y val="0.18464591099073283"/>
          <c:w val="0.8287355472407828"/>
          <c:h val="0.53345748939772974"/>
        </c:manualLayout>
      </c:layout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多久更換手機 </c:v>
                </c:pt>
              </c:strCache>
            </c:strRef>
          </c:tx>
          <c:explosion val="25"/>
          <c:dPt>
            <c:idx val="0"/>
            <c:bubble3D val="0"/>
            <c:explosion val="16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工作表1!$A$2:$A$5</c:f>
              <c:strCache>
                <c:ptCount val="3"/>
                <c:pt idx="0">
                  <c:v>一~兩年</c:v>
                </c:pt>
                <c:pt idx="1">
                  <c:v>兩年以上</c:v>
                </c:pt>
                <c:pt idx="2">
                  <c:v>一年以下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54</c:v>
                </c:pt>
                <c:pt idx="1">
                  <c:v>38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egendEntry>
        <c:idx val="3"/>
        <c:delete val="1"/>
      </c:legendEntry>
      <c:layout>
        <c:manualLayout>
          <c:xMode val="edge"/>
          <c:yMode val="edge"/>
          <c:x val="0.60764999325471769"/>
          <c:y val="0.62531270471863276"/>
          <c:w val="0.34090888049475987"/>
          <c:h val="0.286811823168423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1785522762428108"/>
          <c:y val="6.4788719620722413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2433404835360012E-4"/>
          <c:y val="0.16612808327419401"/>
          <c:w val="0.54581595634673075"/>
          <c:h val="0.67893788445274783"/>
        </c:manualLayout>
      </c:layout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再度消費的意願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chemeClr val="accent2"/>
              </a:solidFill>
              <a:ln w="15875" cap="flat" cmpd="sng" algn="ctr">
                <a:solidFill>
                  <a:schemeClr val="accent2">
                    <a:shade val="50000"/>
                  </a:schemeClr>
                </a:solidFill>
                <a:prstDash val="solid"/>
              </a:ln>
              <a:effectLst/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工作表1!$A$2:$A$5</c:f>
              <c:strCache>
                <c:ptCount val="3"/>
                <c:pt idx="0">
                  <c:v>願意</c:v>
                </c:pt>
                <c:pt idx="1">
                  <c:v>待考慮</c:v>
                </c:pt>
                <c:pt idx="2">
                  <c:v>不願意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34</c:v>
                </c:pt>
                <c:pt idx="1">
                  <c:v>58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44112139249485105"/>
          <c:y val="0.61849930506587703"/>
          <c:w val="0.27058264893644296"/>
          <c:h val="0.299703944459685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2581810897435897"/>
          <c:y val="1.7998866213151929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554861111111112"/>
          <c:y val="0.16613945578231293"/>
          <c:w val="0.54577938034188034"/>
          <c:h val="0.67891638321995462"/>
        </c:manualLayout>
      </c:layout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向他人推薦HTC意願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chemeClr val="accent2"/>
              </a:solidFill>
              <a:ln w="15875" cap="flat" cmpd="sng" algn="ctr">
                <a:solidFill>
                  <a:schemeClr val="accent2">
                    <a:shade val="50000"/>
                  </a:schemeClr>
                </a:solidFill>
                <a:prstDash val="solid"/>
              </a:ln>
              <a:effectLst/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工作表1!$A$2:$A$5</c:f>
              <c:strCache>
                <c:ptCount val="3"/>
                <c:pt idx="0">
                  <c:v>願意</c:v>
                </c:pt>
                <c:pt idx="1">
                  <c:v>待考慮</c:v>
                </c:pt>
                <c:pt idx="2">
                  <c:v>不願意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38</c:v>
                </c:pt>
                <c:pt idx="1">
                  <c:v>57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58013514957264956"/>
          <c:y val="0.58251473922902497"/>
          <c:w val="0.27061271367521367"/>
          <c:h val="0.3124934987872283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8723845498648301"/>
          <c:y val="0"/>
        </c:manualLayout>
      </c:layout>
      <c:overlay val="0"/>
      <c:txPr>
        <a:bodyPr/>
        <a:lstStyle/>
        <a:p>
          <a:pPr algn="l">
            <a:defRPr/>
          </a:pPr>
          <a:endParaRPr lang="zh-TW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7061171443913634"/>
          <c:y val="0.11684225424983091"/>
          <c:w val="0.55145319501536871"/>
          <c:h val="0.64924078735048463"/>
        </c:manualLayout>
      </c:layout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與他人談及HTC持正面意見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chemeClr val="accent2"/>
              </a:solidFill>
              <a:ln w="15875" cap="flat" cmpd="sng" algn="ctr">
                <a:solidFill>
                  <a:schemeClr val="accent2">
                    <a:shade val="50000"/>
                  </a:schemeClr>
                </a:solidFill>
                <a:prstDash val="solid"/>
              </a:ln>
              <a:effectLst/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工作表1!$A$2:$A$5</c:f>
              <c:strCache>
                <c:ptCount val="3"/>
                <c:pt idx="0">
                  <c:v>願意</c:v>
                </c:pt>
                <c:pt idx="1">
                  <c:v>待考慮</c:v>
                </c:pt>
                <c:pt idx="2">
                  <c:v>不願意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48</c:v>
                </c:pt>
                <c:pt idx="1">
                  <c:v>47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70686879698552008"/>
          <c:y val="0.53021848700294949"/>
          <c:w val="0.29313120301447987"/>
          <c:h val="0.2802844847510745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5A7341-5D31-4AFF-88C0-3B1498529C66}" type="doc">
      <dgm:prSet loTypeId="urn:microsoft.com/office/officeart/2005/8/layout/vList6" loCatId="list" qsTypeId="urn:microsoft.com/office/officeart/2005/8/quickstyle/3d7" qsCatId="3D" csTypeId="urn:microsoft.com/office/officeart/2005/8/colors/accent2_3" csCatId="accent2" phldr="1"/>
      <dgm:spPr/>
      <dgm:t>
        <a:bodyPr/>
        <a:lstStyle/>
        <a:p>
          <a:endParaRPr lang="zh-TW" altLang="en-US"/>
        </a:p>
      </dgm:t>
    </dgm:pt>
    <dgm:pt modelId="{9AD70999-3938-45EB-9D82-F78CCF1F58B8}">
      <dgm:prSet phldrT="[文字]" custT="1"/>
      <dgm:spPr/>
      <dgm:t>
        <a:bodyPr/>
        <a:lstStyle/>
        <a:p>
          <a:r>
            <a:rPr lang="zh-TW" altLang="en-US" sz="44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產品策略</a:t>
          </a:r>
          <a:endParaRPr lang="zh-TW" altLang="en-US" sz="4400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95E7E237-7BB6-4A9D-B8FF-6B6B9BF2B1E7}" type="parTrans" cxnId="{263BF51C-DBA2-4C65-9246-A97D2EC95C2F}">
      <dgm:prSet/>
      <dgm:spPr/>
      <dgm:t>
        <a:bodyPr/>
        <a:lstStyle/>
        <a:p>
          <a:endParaRPr lang="zh-TW" altLang="en-US"/>
        </a:p>
      </dgm:t>
    </dgm:pt>
    <dgm:pt modelId="{8758260C-98D9-4921-85F5-FBEAE910D16A}" type="sibTrans" cxnId="{263BF51C-DBA2-4C65-9246-A97D2EC95C2F}">
      <dgm:prSet/>
      <dgm:spPr/>
      <dgm:t>
        <a:bodyPr/>
        <a:lstStyle/>
        <a:p>
          <a:endParaRPr lang="zh-TW" altLang="en-US"/>
        </a:p>
      </dgm:t>
    </dgm:pt>
    <dgm:pt modelId="{1E9C3A6D-F8C8-48B0-B739-F5111EB4C31B}">
      <dgm:prSet phldrT="[文字]"/>
      <dgm:spPr/>
      <dgm:t>
        <a:bodyPr/>
        <a:lstStyle/>
        <a:p>
          <a:pPr algn="just"/>
          <a:r>
            <a:rPr lang="zh-TW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專注</a:t>
          </a:r>
          <a:r>
            <a:rPr lang="zh-TW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於耐用、人性化的操作與介面</a:t>
          </a:r>
          <a:r>
            <a:rPr lang="zh-TW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，兼具</a:t>
          </a:r>
          <a:r>
            <a:rPr lang="zh-TW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出色的風格與良好的使用者經驗。</a:t>
          </a:r>
          <a:endParaRPr lang="zh-TW" altLang="en-US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76D789B9-BC70-454C-96BF-78AF9CD214A6}" type="parTrans" cxnId="{38D2A19D-3079-4D38-B18C-D660599CF4DF}">
      <dgm:prSet/>
      <dgm:spPr/>
      <dgm:t>
        <a:bodyPr/>
        <a:lstStyle/>
        <a:p>
          <a:endParaRPr lang="zh-TW" altLang="en-US"/>
        </a:p>
      </dgm:t>
    </dgm:pt>
    <dgm:pt modelId="{2806BBBB-A9C0-41A7-8722-D41EE5FD8802}" type="sibTrans" cxnId="{38D2A19D-3079-4D38-B18C-D660599CF4DF}">
      <dgm:prSet/>
      <dgm:spPr/>
      <dgm:t>
        <a:bodyPr/>
        <a:lstStyle/>
        <a:p>
          <a:endParaRPr lang="zh-TW" altLang="en-US"/>
        </a:p>
      </dgm:t>
    </dgm:pt>
    <dgm:pt modelId="{C13F0AE4-6A59-47F8-B4EA-F59BE58C3BA4}">
      <dgm:prSet phldrT="[文字]" custT="1"/>
      <dgm:spPr/>
      <dgm:t>
        <a:bodyPr/>
        <a:lstStyle/>
        <a:p>
          <a:r>
            <a:rPr lang="zh-TW" altLang="en-US" sz="4400" b="1" smtClean="0">
              <a:latin typeface="標楷體" panose="03000509000000000000" pitchFamily="65" charset="-120"/>
              <a:ea typeface="標楷體" panose="03000509000000000000" pitchFamily="65" charset="-120"/>
            </a:rPr>
            <a:t>價格策略</a:t>
          </a:r>
          <a:endParaRPr lang="zh-TW" altLang="en-US" sz="4400" b="1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B8E49D6-D034-4B67-8153-27C001305F60}" type="parTrans" cxnId="{E3CDA8A1-A7D3-43B5-A6E9-8BCFF954BFFD}">
      <dgm:prSet/>
      <dgm:spPr/>
      <dgm:t>
        <a:bodyPr/>
        <a:lstStyle/>
        <a:p>
          <a:endParaRPr lang="zh-TW" altLang="en-US"/>
        </a:p>
      </dgm:t>
    </dgm:pt>
    <dgm:pt modelId="{030C1261-1A07-4F47-9C2C-9507E2510329}" type="sibTrans" cxnId="{E3CDA8A1-A7D3-43B5-A6E9-8BCFF954BFFD}">
      <dgm:prSet/>
      <dgm:spPr/>
      <dgm:t>
        <a:bodyPr/>
        <a:lstStyle/>
        <a:p>
          <a:endParaRPr lang="zh-TW" altLang="en-US"/>
        </a:p>
      </dgm:t>
    </dgm:pt>
    <dgm:pt modelId="{3C0634E8-97B2-435F-8700-540319121F72}">
      <dgm:prSet phldrT="[文字]"/>
      <dgm:spPr/>
      <dgm:t>
        <a:bodyPr/>
        <a:lstStyle/>
        <a:p>
          <a:pPr algn="l"/>
          <a:endParaRPr lang="zh-TW" altLang="en-US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1568D780-45B6-456B-A9D5-84EC5A2A91E2}" type="parTrans" cxnId="{0B4B7293-251E-42DA-BBED-A8330596DBDD}">
      <dgm:prSet/>
      <dgm:spPr/>
      <dgm:t>
        <a:bodyPr/>
        <a:lstStyle/>
        <a:p>
          <a:endParaRPr lang="zh-TW" altLang="en-US"/>
        </a:p>
      </dgm:t>
    </dgm:pt>
    <dgm:pt modelId="{32FED87E-4B97-467B-9623-A36689C595EE}" type="sibTrans" cxnId="{0B4B7293-251E-42DA-BBED-A8330596DBDD}">
      <dgm:prSet/>
      <dgm:spPr/>
      <dgm:t>
        <a:bodyPr/>
        <a:lstStyle/>
        <a:p>
          <a:endParaRPr lang="zh-TW" altLang="en-US"/>
        </a:p>
      </dgm:t>
    </dgm:pt>
    <dgm:pt modelId="{9A6EA97D-E6AF-41F6-83C0-AB019C7C3319}">
      <dgm:prSet phldrT="[文字]"/>
      <dgm:spPr/>
      <dgm:t>
        <a:bodyPr/>
        <a:lstStyle/>
        <a:p>
          <a:pPr algn="l"/>
          <a:r>
            <a:rPr lang="en-US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HTC</a:t>
          </a:r>
          <a:r>
            <a:rPr lang="zh-TW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的機型豐富所以價格的範圍也相當廣</a:t>
          </a:r>
          <a:r>
            <a: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。</a:t>
          </a:r>
          <a:endParaRPr lang="zh-TW" altLang="en-US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67F27B82-F400-4E54-B382-47D44C43BD69}" type="parTrans" cxnId="{C7E9733F-9D92-4EEF-AFDC-9DBAA63A198A}">
      <dgm:prSet/>
      <dgm:spPr/>
      <dgm:t>
        <a:bodyPr/>
        <a:lstStyle/>
        <a:p>
          <a:endParaRPr lang="zh-TW" altLang="en-US"/>
        </a:p>
      </dgm:t>
    </dgm:pt>
    <dgm:pt modelId="{0068D277-28A2-49F4-83FF-DD975FD0923B}" type="sibTrans" cxnId="{C7E9733F-9D92-4EEF-AFDC-9DBAA63A198A}">
      <dgm:prSet/>
      <dgm:spPr/>
      <dgm:t>
        <a:bodyPr/>
        <a:lstStyle/>
        <a:p>
          <a:endParaRPr lang="zh-TW" altLang="en-US"/>
        </a:p>
      </dgm:t>
    </dgm:pt>
    <dgm:pt modelId="{25AB90B9-F233-45FD-84C4-E1C682BA8E18}" type="pres">
      <dgm:prSet presAssocID="{905A7341-5D31-4AFF-88C0-3B1498529C6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8D9B125B-B278-4B18-917F-3615536429E3}" type="pres">
      <dgm:prSet presAssocID="{9AD70999-3938-45EB-9D82-F78CCF1F58B8}" presName="linNode" presStyleCnt="0"/>
      <dgm:spPr/>
      <dgm:t>
        <a:bodyPr/>
        <a:lstStyle/>
        <a:p>
          <a:endParaRPr lang="zh-TW" altLang="en-US"/>
        </a:p>
      </dgm:t>
    </dgm:pt>
    <dgm:pt modelId="{558C69C7-DBAC-4AD6-972D-8CC306279529}" type="pres">
      <dgm:prSet presAssocID="{9AD70999-3938-45EB-9D82-F78CCF1F58B8}" presName="parentShp" presStyleLbl="node1" presStyleIdx="0" presStyleCnt="2" custLinFactNeighborX="-11165" custLinFactNeighborY="-2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F8675A9-A4DC-441B-902A-A294224E34C0}" type="pres">
      <dgm:prSet presAssocID="{9AD70999-3938-45EB-9D82-F78CCF1F58B8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1325F9A-9B54-4D4A-8379-C0E2CD95983D}" type="pres">
      <dgm:prSet presAssocID="{8758260C-98D9-4921-85F5-FBEAE910D16A}" presName="spacing" presStyleCnt="0"/>
      <dgm:spPr/>
      <dgm:t>
        <a:bodyPr/>
        <a:lstStyle/>
        <a:p>
          <a:endParaRPr lang="zh-TW" altLang="en-US"/>
        </a:p>
      </dgm:t>
    </dgm:pt>
    <dgm:pt modelId="{EFB94CAD-FC20-4255-BF50-00F1AA54D430}" type="pres">
      <dgm:prSet presAssocID="{C13F0AE4-6A59-47F8-B4EA-F59BE58C3BA4}" presName="linNode" presStyleCnt="0"/>
      <dgm:spPr/>
      <dgm:t>
        <a:bodyPr/>
        <a:lstStyle/>
        <a:p>
          <a:endParaRPr lang="zh-TW" altLang="en-US"/>
        </a:p>
      </dgm:t>
    </dgm:pt>
    <dgm:pt modelId="{FF22CA67-920B-40AE-ACBD-1A5A9DD6DDA1}" type="pres">
      <dgm:prSet presAssocID="{C13F0AE4-6A59-47F8-B4EA-F59BE58C3BA4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786F85D-5E41-4A83-A8E3-1F4ED105B4C7}" type="pres">
      <dgm:prSet presAssocID="{C13F0AE4-6A59-47F8-B4EA-F59BE58C3BA4}" presName="childShp" presStyleLbl="bgAccFollowNode1" presStyleIdx="1" presStyleCnt="2" custLinFactNeighborX="490" custLinFactNeighborY="34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B877D4A-405F-4D7D-9DA7-EB71694E3661}" type="presOf" srcId="{1E9C3A6D-F8C8-48B0-B739-F5111EB4C31B}" destId="{CF8675A9-A4DC-441B-902A-A294224E34C0}" srcOrd="0" destOrd="0" presId="urn:microsoft.com/office/officeart/2005/8/layout/vList6"/>
    <dgm:cxn modelId="{2C2B1D86-868F-4A63-9838-BBBF7DC1F8B1}" type="presOf" srcId="{9A6EA97D-E6AF-41F6-83C0-AB019C7C3319}" destId="{6786F85D-5E41-4A83-A8E3-1F4ED105B4C7}" srcOrd="0" destOrd="1" presId="urn:microsoft.com/office/officeart/2005/8/layout/vList6"/>
    <dgm:cxn modelId="{C7E9733F-9D92-4EEF-AFDC-9DBAA63A198A}" srcId="{C13F0AE4-6A59-47F8-B4EA-F59BE58C3BA4}" destId="{9A6EA97D-E6AF-41F6-83C0-AB019C7C3319}" srcOrd="1" destOrd="0" parTransId="{67F27B82-F400-4E54-B382-47D44C43BD69}" sibTransId="{0068D277-28A2-49F4-83FF-DD975FD0923B}"/>
    <dgm:cxn modelId="{0B4B7293-251E-42DA-BBED-A8330596DBDD}" srcId="{C13F0AE4-6A59-47F8-B4EA-F59BE58C3BA4}" destId="{3C0634E8-97B2-435F-8700-540319121F72}" srcOrd="0" destOrd="0" parTransId="{1568D780-45B6-456B-A9D5-84EC5A2A91E2}" sibTransId="{32FED87E-4B97-467B-9623-A36689C595EE}"/>
    <dgm:cxn modelId="{E3CDA8A1-A7D3-43B5-A6E9-8BCFF954BFFD}" srcId="{905A7341-5D31-4AFF-88C0-3B1498529C66}" destId="{C13F0AE4-6A59-47F8-B4EA-F59BE58C3BA4}" srcOrd="1" destOrd="0" parTransId="{FB8E49D6-D034-4B67-8153-27C001305F60}" sibTransId="{030C1261-1A07-4F47-9C2C-9507E2510329}"/>
    <dgm:cxn modelId="{639BF540-1F86-4D19-BCFC-68F0234AC9EA}" type="presOf" srcId="{C13F0AE4-6A59-47F8-B4EA-F59BE58C3BA4}" destId="{FF22CA67-920B-40AE-ACBD-1A5A9DD6DDA1}" srcOrd="0" destOrd="0" presId="urn:microsoft.com/office/officeart/2005/8/layout/vList6"/>
    <dgm:cxn modelId="{1DFB6D77-B622-4832-BF08-3E4561AF4683}" type="presOf" srcId="{9AD70999-3938-45EB-9D82-F78CCF1F58B8}" destId="{558C69C7-DBAC-4AD6-972D-8CC306279529}" srcOrd="0" destOrd="0" presId="urn:microsoft.com/office/officeart/2005/8/layout/vList6"/>
    <dgm:cxn modelId="{38D2A19D-3079-4D38-B18C-D660599CF4DF}" srcId="{9AD70999-3938-45EB-9D82-F78CCF1F58B8}" destId="{1E9C3A6D-F8C8-48B0-B739-F5111EB4C31B}" srcOrd="0" destOrd="0" parTransId="{76D789B9-BC70-454C-96BF-78AF9CD214A6}" sibTransId="{2806BBBB-A9C0-41A7-8722-D41EE5FD8802}"/>
    <dgm:cxn modelId="{03FF4636-1FB7-4E95-92A2-197C2683B1F2}" type="presOf" srcId="{905A7341-5D31-4AFF-88C0-3B1498529C66}" destId="{25AB90B9-F233-45FD-84C4-E1C682BA8E18}" srcOrd="0" destOrd="0" presId="urn:microsoft.com/office/officeart/2005/8/layout/vList6"/>
    <dgm:cxn modelId="{8908C9B1-22D0-4F0A-802C-5DC227158408}" type="presOf" srcId="{3C0634E8-97B2-435F-8700-540319121F72}" destId="{6786F85D-5E41-4A83-A8E3-1F4ED105B4C7}" srcOrd="0" destOrd="0" presId="urn:microsoft.com/office/officeart/2005/8/layout/vList6"/>
    <dgm:cxn modelId="{263BF51C-DBA2-4C65-9246-A97D2EC95C2F}" srcId="{905A7341-5D31-4AFF-88C0-3B1498529C66}" destId="{9AD70999-3938-45EB-9D82-F78CCF1F58B8}" srcOrd="0" destOrd="0" parTransId="{95E7E237-7BB6-4A9D-B8FF-6B6B9BF2B1E7}" sibTransId="{8758260C-98D9-4921-85F5-FBEAE910D16A}"/>
    <dgm:cxn modelId="{B64E994C-E4ED-4C38-BC11-6083415B0E69}" type="presParOf" srcId="{25AB90B9-F233-45FD-84C4-E1C682BA8E18}" destId="{8D9B125B-B278-4B18-917F-3615536429E3}" srcOrd="0" destOrd="0" presId="urn:microsoft.com/office/officeart/2005/8/layout/vList6"/>
    <dgm:cxn modelId="{4B2FBB64-7AE8-4EED-89BE-A9B222E84758}" type="presParOf" srcId="{8D9B125B-B278-4B18-917F-3615536429E3}" destId="{558C69C7-DBAC-4AD6-972D-8CC306279529}" srcOrd="0" destOrd="0" presId="urn:microsoft.com/office/officeart/2005/8/layout/vList6"/>
    <dgm:cxn modelId="{68C50157-671F-45E9-AAA1-343EA939DAB3}" type="presParOf" srcId="{8D9B125B-B278-4B18-917F-3615536429E3}" destId="{CF8675A9-A4DC-441B-902A-A294224E34C0}" srcOrd="1" destOrd="0" presId="urn:microsoft.com/office/officeart/2005/8/layout/vList6"/>
    <dgm:cxn modelId="{3EC1DEC4-C0D3-4AB9-B87B-DF6CF8A3C23A}" type="presParOf" srcId="{25AB90B9-F233-45FD-84C4-E1C682BA8E18}" destId="{31325F9A-9B54-4D4A-8379-C0E2CD95983D}" srcOrd="1" destOrd="0" presId="urn:microsoft.com/office/officeart/2005/8/layout/vList6"/>
    <dgm:cxn modelId="{EB7A03AA-3D75-4830-8AC8-AC34F8CB0855}" type="presParOf" srcId="{25AB90B9-F233-45FD-84C4-E1C682BA8E18}" destId="{EFB94CAD-FC20-4255-BF50-00F1AA54D430}" srcOrd="2" destOrd="0" presId="urn:microsoft.com/office/officeart/2005/8/layout/vList6"/>
    <dgm:cxn modelId="{687BA24C-EEA5-4130-8E8F-37A5D9711620}" type="presParOf" srcId="{EFB94CAD-FC20-4255-BF50-00F1AA54D430}" destId="{FF22CA67-920B-40AE-ACBD-1A5A9DD6DDA1}" srcOrd="0" destOrd="0" presId="urn:microsoft.com/office/officeart/2005/8/layout/vList6"/>
    <dgm:cxn modelId="{A8DB95CD-7F5E-426B-90E1-C8D87983EEF1}" type="presParOf" srcId="{EFB94CAD-FC20-4255-BF50-00F1AA54D430}" destId="{6786F85D-5E41-4A83-A8E3-1F4ED105B4C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5A7341-5D31-4AFF-88C0-3B1498529C66}" type="doc">
      <dgm:prSet loTypeId="urn:microsoft.com/office/officeart/2005/8/layout/vList6" loCatId="list" qsTypeId="urn:microsoft.com/office/officeart/2005/8/quickstyle/3d7" qsCatId="3D" csTypeId="urn:microsoft.com/office/officeart/2005/8/colors/accent1_3" csCatId="accent1" phldr="1"/>
      <dgm:spPr/>
      <dgm:t>
        <a:bodyPr/>
        <a:lstStyle/>
        <a:p>
          <a:endParaRPr lang="zh-TW" altLang="en-US"/>
        </a:p>
      </dgm:t>
    </dgm:pt>
    <dgm:pt modelId="{9AD70999-3938-45EB-9D82-F78CCF1F58B8}">
      <dgm:prSet phldrT="[文字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zh-TW" altLang="en-US" sz="44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通路策略</a:t>
          </a:r>
          <a:endParaRPr lang="zh-TW" altLang="en-US" sz="4400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95E7E237-7BB6-4A9D-B8FF-6B6B9BF2B1E7}" type="parTrans" cxnId="{263BF51C-DBA2-4C65-9246-A97D2EC95C2F}">
      <dgm:prSet/>
      <dgm:spPr/>
      <dgm:t>
        <a:bodyPr/>
        <a:lstStyle/>
        <a:p>
          <a:endParaRPr lang="zh-TW" altLang="en-US"/>
        </a:p>
      </dgm:t>
    </dgm:pt>
    <dgm:pt modelId="{8758260C-98D9-4921-85F5-FBEAE910D16A}" type="sibTrans" cxnId="{263BF51C-DBA2-4C65-9246-A97D2EC95C2F}">
      <dgm:prSet/>
      <dgm:spPr/>
      <dgm:t>
        <a:bodyPr/>
        <a:lstStyle/>
        <a:p>
          <a:endParaRPr lang="zh-TW" altLang="en-US"/>
        </a:p>
      </dgm:t>
    </dgm:pt>
    <dgm:pt modelId="{1E9C3A6D-F8C8-48B0-B739-F5111EB4C31B}">
      <dgm:prSet phldrT="[文字]" custT="1"/>
      <dgm:spPr/>
      <dgm:t>
        <a:bodyPr/>
        <a:lstStyle/>
        <a:p>
          <a:pPr algn="just"/>
          <a:r>
            <a:rPr lang="zh-TW" altLang="en-US" sz="2200" b="1" smtClean="0">
              <a:latin typeface="標楷體" panose="03000509000000000000" pitchFamily="65" charset="-120"/>
              <a:ea typeface="標楷體" panose="03000509000000000000" pitchFamily="65" charset="-120"/>
            </a:rPr>
            <a:t>百貨公司設專櫃</a:t>
          </a:r>
          <a:endParaRPr lang="zh-TW" altLang="en-US" sz="2200" b="1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76D789B9-BC70-454C-96BF-78AF9CD214A6}" type="parTrans" cxnId="{38D2A19D-3079-4D38-B18C-D660599CF4DF}">
      <dgm:prSet/>
      <dgm:spPr/>
      <dgm:t>
        <a:bodyPr/>
        <a:lstStyle/>
        <a:p>
          <a:endParaRPr lang="zh-TW" altLang="en-US"/>
        </a:p>
      </dgm:t>
    </dgm:pt>
    <dgm:pt modelId="{2806BBBB-A9C0-41A7-8722-D41EE5FD8802}" type="sibTrans" cxnId="{38D2A19D-3079-4D38-B18C-D660599CF4DF}">
      <dgm:prSet/>
      <dgm:spPr/>
      <dgm:t>
        <a:bodyPr/>
        <a:lstStyle/>
        <a:p>
          <a:endParaRPr lang="zh-TW" altLang="en-US"/>
        </a:p>
      </dgm:t>
    </dgm:pt>
    <dgm:pt modelId="{C13F0AE4-6A59-47F8-B4EA-F59BE58C3BA4}">
      <dgm:prSet phldrT="[文字]" custT="1"/>
      <dgm:spPr/>
      <dgm:t>
        <a:bodyPr/>
        <a:lstStyle/>
        <a:p>
          <a:r>
            <a:rPr lang="zh-TW" altLang="en-US" sz="4400" b="1" smtClean="0">
              <a:latin typeface="標楷體" panose="03000509000000000000" pitchFamily="65" charset="-120"/>
              <a:ea typeface="標楷體" panose="03000509000000000000" pitchFamily="65" charset="-120"/>
            </a:rPr>
            <a:t>推廣策略</a:t>
          </a:r>
          <a:endParaRPr lang="zh-TW" altLang="en-US" sz="4400" b="1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B8E49D6-D034-4B67-8153-27C001305F60}" type="parTrans" cxnId="{E3CDA8A1-A7D3-43B5-A6E9-8BCFF954BFFD}">
      <dgm:prSet/>
      <dgm:spPr/>
      <dgm:t>
        <a:bodyPr/>
        <a:lstStyle/>
        <a:p>
          <a:endParaRPr lang="zh-TW" altLang="en-US"/>
        </a:p>
      </dgm:t>
    </dgm:pt>
    <dgm:pt modelId="{030C1261-1A07-4F47-9C2C-9507E2510329}" type="sibTrans" cxnId="{E3CDA8A1-A7D3-43B5-A6E9-8BCFF954BFFD}">
      <dgm:prSet/>
      <dgm:spPr/>
      <dgm:t>
        <a:bodyPr/>
        <a:lstStyle/>
        <a:p>
          <a:endParaRPr lang="zh-TW" altLang="en-US"/>
        </a:p>
      </dgm:t>
    </dgm:pt>
    <dgm:pt modelId="{B3DF8F10-8EEC-4562-9188-7AC3A78BB486}">
      <dgm:prSet phldrT="[文字]"/>
      <dgm:spPr/>
      <dgm:t>
        <a:bodyPr/>
        <a:lstStyle/>
        <a:p>
          <a:pPr algn="just"/>
          <a:r>
            <a:rPr lang="zh-TW" b="1" smtClean="0">
              <a:latin typeface="標楷體" panose="03000509000000000000" pitchFamily="65" charset="-120"/>
              <a:ea typeface="標楷體" panose="03000509000000000000" pitchFamily="65" charset="-120"/>
            </a:rPr>
            <a:t>視頻網站</a:t>
          </a:r>
          <a:endParaRPr lang="zh-TW" altLang="en-US" b="1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8CDEB364-3104-4737-AE11-9FABAF56C4A7}" type="parTrans" cxnId="{558715FA-915E-4E26-91F9-33E14308A54E}">
      <dgm:prSet/>
      <dgm:spPr/>
      <dgm:t>
        <a:bodyPr/>
        <a:lstStyle/>
        <a:p>
          <a:endParaRPr lang="zh-TW" altLang="en-US"/>
        </a:p>
      </dgm:t>
    </dgm:pt>
    <dgm:pt modelId="{1516525B-214F-4DA6-B2F6-489CE65B841C}" type="sibTrans" cxnId="{558715FA-915E-4E26-91F9-33E14308A54E}">
      <dgm:prSet/>
      <dgm:spPr/>
      <dgm:t>
        <a:bodyPr/>
        <a:lstStyle/>
        <a:p>
          <a:endParaRPr lang="zh-TW" altLang="en-US"/>
        </a:p>
      </dgm:t>
    </dgm:pt>
    <dgm:pt modelId="{8E3B4570-9C3C-468C-826D-F0F69E48D7E9}">
      <dgm:prSet phldrT="[文字]" custT="1"/>
      <dgm:spPr/>
      <dgm:t>
        <a:bodyPr/>
        <a:lstStyle/>
        <a:p>
          <a:pPr algn="just"/>
          <a:r>
            <a:rPr lang="zh-TW" altLang="en-US" sz="2200" b="1" smtClean="0">
              <a:latin typeface="標楷體" panose="03000509000000000000" pitchFamily="65" charset="-120"/>
              <a:ea typeface="標楷體" panose="03000509000000000000" pitchFamily="65" charset="-120"/>
            </a:rPr>
            <a:t>北中南旗艦店</a:t>
          </a:r>
          <a:endParaRPr lang="zh-TW" altLang="en-US" sz="2200" b="1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E6F03A3F-2820-499B-BD1B-19BC7F36F614}" type="parTrans" cxnId="{7F61EB2A-4298-4637-8CF5-C85E660C8606}">
      <dgm:prSet/>
      <dgm:spPr/>
      <dgm:t>
        <a:bodyPr/>
        <a:lstStyle/>
        <a:p>
          <a:endParaRPr lang="zh-TW" altLang="en-US"/>
        </a:p>
      </dgm:t>
    </dgm:pt>
    <dgm:pt modelId="{7D5EA3EB-8F5D-4166-97E2-E871750E95BB}" type="sibTrans" cxnId="{7F61EB2A-4298-4637-8CF5-C85E660C8606}">
      <dgm:prSet/>
      <dgm:spPr/>
      <dgm:t>
        <a:bodyPr/>
        <a:lstStyle/>
        <a:p>
          <a:endParaRPr lang="zh-TW" altLang="en-US"/>
        </a:p>
      </dgm:t>
    </dgm:pt>
    <dgm:pt modelId="{DB90A05D-3B72-40BA-831B-AC5E8D230230}">
      <dgm:prSet phldrT="[文字]" custT="1"/>
      <dgm:spPr/>
      <dgm:t>
        <a:bodyPr/>
        <a:lstStyle/>
        <a:p>
          <a:pPr algn="just"/>
          <a:r>
            <a:rPr lang="en-US" sz="2200" b="1" smtClean="0">
              <a:latin typeface="標楷體" panose="03000509000000000000" pitchFamily="65" charset="-120"/>
              <a:ea typeface="標楷體" panose="03000509000000000000" pitchFamily="65" charset="-120"/>
            </a:rPr>
            <a:t>3C</a:t>
          </a:r>
          <a:r>
            <a:rPr lang="zh-TW" sz="2200" b="1" smtClean="0">
              <a:latin typeface="標楷體" panose="03000509000000000000" pitchFamily="65" charset="-120"/>
              <a:ea typeface="標楷體" panose="03000509000000000000" pitchFamily="65" charset="-120"/>
            </a:rPr>
            <a:t>專賣店</a:t>
          </a:r>
          <a:endParaRPr lang="zh-TW" altLang="en-US" sz="2200" b="1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ADDB7A1C-AE8F-481D-946F-EF7CE92070CE}" type="parTrans" cxnId="{5F121CC4-55C7-49F0-8587-9B7557131CAF}">
      <dgm:prSet/>
      <dgm:spPr/>
      <dgm:t>
        <a:bodyPr/>
        <a:lstStyle/>
        <a:p>
          <a:endParaRPr lang="zh-TW" altLang="en-US"/>
        </a:p>
      </dgm:t>
    </dgm:pt>
    <dgm:pt modelId="{03425BAB-29A8-469B-8FD0-724265F76AAC}" type="sibTrans" cxnId="{5F121CC4-55C7-49F0-8587-9B7557131CAF}">
      <dgm:prSet/>
      <dgm:spPr/>
      <dgm:t>
        <a:bodyPr/>
        <a:lstStyle/>
        <a:p>
          <a:endParaRPr lang="zh-TW" altLang="en-US"/>
        </a:p>
      </dgm:t>
    </dgm:pt>
    <dgm:pt modelId="{D3B20F8F-FE10-4934-A18D-061659E14C43}">
      <dgm:prSet phldrT="[文字]" custT="1"/>
      <dgm:spPr/>
      <dgm:t>
        <a:bodyPr/>
        <a:lstStyle/>
        <a:p>
          <a:pPr algn="just"/>
          <a:r>
            <a:rPr lang="zh-TW" altLang="en-US" sz="2200" b="1" smtClean="0">
              <a:latin typeface="標楷體" panose="03000509000000000000" pitchFamily="65" charset="-120"/>
              <a:ea typeface="標楷體" panose="03000509000000000000" pitchFamily="65" charset="-120"/>
            </a:rPr>
            <a:t>網路商城</a:t>
          </a:r>
          <a:endParaRPr lang="zh-TW" altLang="en-US" sz="2200" b="1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A7773277-3CB1-4D8F-BE95-26BDAE22CA73}" type="parTrans" cxnId="{3DCF1E58-F479-4DAF-8185-0145E6B31BE2}">
      <dgm:prSet/>
      <dgm:spPr/>
      <dgm:t>
        <a:bodyPr/>
        <a:lstStyle/>
        <a:p>
          <a:endParaRPr lang="zh-TW" altLang="en-US"/>
        </a:p>
      </dgm:t>
    </dgm:pt>
    <dgm:pt modelId="{51CB186E-3E88-4FC1-A532-22DB79A6AAB4}" type="sibTrans" cxnId="{3DCF1E58-F479-4DAF-8185-0145E6B31BE2}">
      <dgm:prSet/>
      <dgm:spPr/>
      <dgm:t>
        <a:bodyPr/>
        <a:lstStyle/>
        <a:p>
          <a:endParaRPr lang="zh-TW" altLang="en-US"/>
        </a:p>
      </dgm:t>
    </dgm:pt>
    <dgm:pt modelId="{61FA9D57-B6CB-47B0-96EB-26856E5ED673}">
      <dgm:prSet phldrT="[文字]"/>
      <dgm:spPr/>
      <dgm:t>
        <a:bodyPr/>
        <a:lstStyle/>
        <a:p>
          <a:pPr algn="just"/>
          <a:r>
            <a:rPr lang="zh-TW" b="1" smtClean="0">
              <a:latin typeface="標楷體" panose="03000509000000000000" pitchFamily="65" charset="-120"/>
              <a:ea typeface="標楷體" panose="03000509000000000000" pitchFamily="65" charset="-120"/>
            </a:rPr>
            <a:t>電信業者</a:t>
          </a:r>
          <a:endParaRPr lang="zh-TW" altLang="en-US" b="1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8C72990-864E-4AD1-AED3-D153447D77C7}" type="parTrans" cxnId="{9720ED49-E14A-44BC-BE14-9FF5F8FC6E4E}">
      <dgm:prSet/>
      <dgm:spPr/>
      <dgm:t>
        <a:bodyPr/>
        <a:lstStyle/>
        <a:p>
          <a:endParaRPr lang="zh-TW" altLang="en-US"/>
        </a:p>
      </dgm:t>
    </dgm:pt>
    <dgm:pt modelId="{3FDDB791-AA04-4E4A-BE3C-BC18EC935345}" type="sibTrans" cxnId="{9720ED49-E14A-44BC-BE14-9FF5F8FC6E4E}">
      <dgm:prSet/>
      <dgm:spPr/>
      <dgm:t>
        <a:bodyPr/>
        <a:lstStyle/>
        <a:p>
          <a:endParaRPr lang="zh-TW" altLang="en-US"/>
        </a:p>
      </dgm:t>
    </dgm:pt>
    <dgm:pt modelId="{1EB76BAA-52A5-42F5-9CB5-8F591AEACE7D}">
      <dgm:prSet phldrT="[文字]"/>
      <dgm:spPr/>
      <dgm:t>
        <a:bodyPr/>
        <a:lstStyle/>
        <a:p>
          <a:pPr algn="just"/>
          <a:r>
            <a:rPr lang="zh-TW" b="1" smtClean="0">
              <a:latin typeface="標楷體" panose="03000509000000000000" pitchFamily="65" charset="-120"/>
              <a:ea typeface="標楷體" panose="03000509000000000000" pitchFamily="65" charset="-120"/>
            </a:rPr>
            <a:t>明星代言</a:t>
          </a:r>
          <a:endParaRPr lang="zh-TW" altLang="en-US" b="1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692DDCA4-9F0D-43A9-BA1B-F0374A0E6140}" type="parTrans" cxnId="{671368B1-36F9-428D-907E-02B392873FBA}">
      <dgm:prSet/>
      <dgm:spPr/>
      <dgm:t>
        <a:bodyPr/>
        <a:lstStyle/>
        <a:p>
          <a:endParaRPr lang="zh-TW" altLang="en-US"/>
        </a:p>
      </dgm:t>
    </dgm:pt>
    <dgm:pt modelId="{2710C929-1135-4850-B098-B5B1CB39D695}" type="sibTrans" cxnId="{671368B1-36F9-428D-907E-02B392873FBA}">
      <dgm:prSet/>
      <dgm:spPr/>
      <dgm:t>
        <a:bodyPr/>
        <a:lstStyle/>
        <a:p>
          <a:endParaRPr lang="zh-TW" altLang="en-US"/>
        </a:p>
      </dgm:t>
    </dgm:pt>
    <dgm:pt modelId="{99897540-593C-45F7-AAB7-C28B2359CC36}">
      <dgm:prSet phldrT="[文字]"/>
      <dgm:spPr/>
      <dgm:t>
        <a:bodyPr/>
        <a:lstStyle/>
        <a:p>
          <a:pPr algn="just"/>
          <a:r>
            <a:rPr lang="zh-TW" b="1" smtClean="0">
              <a:latin typeface="標楷體" panose="03000509000000000000" pitchFamily="65" charset="-120"/>
              <a:ea typeface="標楷體" panose="03000509000000000000" pitchFamily="65" charset="-120"/>
            </a:rPr>
            <a:t>平面廣告</a:t>
          </a:r>
          <a:endParaRPr lang="zh-TW" altLang="en-US" b="1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1E6A8A53-BBDD-4349-A636-9D601BBE6DEE}" type="parTrans" cxnId="{CA29065D-8A9D-45E0-80C6-72AF845B7E5D}">
      <dgm:prSet/>
      <dgm:spPr/>
      <dgm:t>
        <a:bodyPr/>
        <a:lstStyle/>
        <a:p>
          <a:endParaRPr lang="zh-TW" altLang="en-US"/>
        </a:p>
      </dgm:t>
    </dgm:pt>
    <dgm:pt modelId="{E8A0C5CD-4954-43D4-8567-FCD308CC3678}" type="sibTrans" cxnId="{CA29065D-8A9D-45E0-80C6-72AF845B7E5D}">
      <dgm:prSet/>
      <dgm:spPr/>
      <dgm:t>
        <a:bodyPr/>
        <a:lstStyle/>
        <a:p>
          <a:endParaRPr lang="zh-TW" altLang="en-US"/>
        </a:p>
      </dgm:t>
    </dgm:pt>
    <dgm:pt modelId="{25AB90B9-F233-45FD-84C4-E1C682BA8E18}" type="pres">
      <dgm:prSet presAssocID="{905A7341-5D31-4AFF-88C0-3B1498529C6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8D9B125B-B278-4B18-917F-3615536429E3}" type="pres">
      <dgm:prSet presAssocID="{9AD70999-3938-45EB-9D82-F78CCF1F58B8}" presName="linNode" presStyleCnt="0"/>
      <dgm:spPr/>
      <dgm:t>
        <a:bodyPr/>
        <a:lstStyle/>
        <a:p>
          <a:endParaRPr lang="zh-TW" altLang="en-US"/>
        </a:p>
      </dgm:t>
    </dgm:pt>
    <dgm:pt modelId="{558C69C7-DBAC-4AD6-972D-8CC306279529}" type="pres">
      <dgm:prSet presAssocID="{9AD70999-3938-45EB-9D82-F78CCF1F58B8}" presName="parentShp" presStyleLbl="node1" presStyleIdx="0" presStyleCnt="2" custLinFactNeighborX="-11165" custLinFactNeighborY="-2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F8675A9-A4DC-441B-902A-A294224E34C0}" type="pres">
      <dgm:prSet presAssocID="{9AD70999-3938-45EB-9D82-F78CCF1F58B8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1325F9A-9B54-4D4A-8379-C0E2CD95983D}" type="pres">
      <dgm:prSet presAssocID="{8758260C-98D9-4921-85F5-FBEAE910D16A}" presName="spacing" presStyleCnt="0"/>
      <dgm:spPr/>
      <dgm:t>
        <a:bodyPr/>
        <a:lstStyle/>
        <a:p>
          <a:endParaRPr lang="zh-TW" altLang="en-US"/>
        </a:p>
      </dgm:t>
    </dgm:pt>
    <dgm:pt modelId="{EFB94CAD-FC20-4255-BF50-00F1AA54D430}" type="pres">
      <dgm:prSet presAssocID="{C13F0AE4-6A59-47F8-B4EA-F59BE58C3BA4}" presName="linNode" presStyleCnt="0"/>
      <dgm:spPr/>
      <dgm:t>
        <a:bodyPr/>
        <a:lstStyle/>
        <a:p>
          <a:endParaRPr lang="zh-TW" altLang="en-US"/>
        </a:p>
      </dgm:t>
    </dgm:pt>
    <dgm:pt modelId="{FF22CA67-920B-40AE-ACBD-1A5A9DD6DDA1}" type="pres">
      <dgm:prSet presAssocID="{C13F0AE4-6A59-47F8-B4EA-F59BE58C3BA4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786F85D-5E41-4A83-A8E3-1F4ED105B4C7}" type="pres">
      <dgm:prSet presAssocID="{C13F0AE4-6A59-47F8-B4EA-F59BE58C3BA4}" presName="childShp" presStyleLbl="bgAccFollowNode1" presStyleIdx="1" presStyleCnt="2" custLinFactNeighborX="490" custLinFactNeighborY="34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7B4312B-4AB4-4F33-9A08-F0D24E342E1D}" type="presOf" srcId="{8E3B4570-9C3C-468C-826D-F0F69E48D7E9}" destId="{CF8675A9-A4DC-441B-902A-A294224E34C0}" srcOrd="0" destOrd="1" presId="urn:microsoft.com/office/officeart/2005/8/layout/vList6"/>
    <dgm:cxn modelId="{B62E20BD-6701-4888-8195-D4DA8A1D0D9B}" type="presOf" srcId="{DB90A05D-3B72-40BA-831B-AC5E8D230230}" destId="{CF8675A9-A4DC-441B-902A-A294224E34C0}" srcOrd="0" destOrd="2" presId="urn:microsoft.com/office/officeart/2005/8/layout/vList6"/>
    <dgm:cxn modelId="{9720ED49-E14A-44BC-BE14-9FF5F8FC6E4E}" srcId="{C13F0AE4-6A59-47F8-B4EA-F59BE58C3BA4}" destId="{61FA9D57-B6CB-47B0-96EB-26856E5ED673}" srcOrd="1" destOrd="0" parTransId="{F8C72990-864E-4AD1-AED3-D153447D77C7}" sibTransId="{3FDDB791-AA04-4E4A-BE3C-BC18EC935345}"/>
    <dgm:cxn modelId="{87C66B1C-FCF9-4C0F-BAE1-356C5ADCC9D0}" type="presOf" srcId="{C13F0AE4-6A59-47F8-B4EA-F59BE58C3BA4}" destId="{FF22CA67-920B-40AE-ACBD-1A5A9DD6DDA1}" srcOrd="0" destOrd="0" presId="urn:microsoft.com/office/officeart/2005/8/layout/vList6"/>
    <dgm:cxn modelId="{0CA85CA1-19B2-4C41-B922-84B1C0C3F71E}" type="presOf" srcId="{1E9C3A6D-F8C8-48B0-B739-F5111EB4C31B}" destId="{CF8675A9-A4DC-441B-902A-A294224E34C0}" srcOrd="0" destOrd="0" presId="urn:microsoft.com/office/officeart/2005/8/layout/vList6"/>
    <dgm:cxn modelId="{582F914B-CD23-4C05-BC87-7514530C2816}" type="presOf" srcId="{9AD70999-3938-45EB-9D82-F78CCF1F58B8}" destId="{558C69C7-DBAC-4AD6-972D-8CC306279529}" srcOrd="0" destOrd="0" presId="urn:microsoft.com/office/officeart/2005/8/layout/vList6"/>
    <dgm:cxn modelId="{7F61EB2A-4298-4637-8CF5-C85E660C8606}" srcId="{9AD70999-3938-45EB-9D82-F78CCF1F58B8}" destId="{8E3B4570-9C3C-468C-826D-F0F69E48D7E9}" srcOrd="1" destOrd="0" parTransId="{E6F03A3F-2820-499B-BD1B-19BC7F36F614}" sibTransId="{7D5EA3EB-8F5D-4166-97E2-E871750E95BB}"/>
    <dgm:cxn modelId="{9C5D1CF6-CAC8-457F-BAD9-0F6E5C489F03}" type="presOf" srcId="{D3B20F8F-FE10-4934-A18D-061659E14C43}" destId="{CF8675A9-A4DC-441B-902A-A294224E34C0}" srcOrd="0" destOrd="3" presId="urn:microsoft.com/office/officeart/2005/8/layout/vList6"/>
    <dgm:cxn modelId="{38D2A19D-3079-4D38-B18C-D660599CF4DF}" srcId="{9AD70999-3938-45EB-9D82-F78CCF1F58B8}" destId="{1E9C3A6D-F8C8-48B0-B739-F5111EB4C31B}" srcOrd="0" destOrd="0" parTransId="{76D789B9-BC70-454C-96BF-78AF9CD214A6}" sibTransId="{2806BBBB-A9C0-41A7-8722-D41EE5FD8802}"/>
    <dgm:cxn modelId="{558715FA-915E-4E26-91F9-33E14308A54E}" srcId="{C13F0AE4-6A59-47F8-B4EA-F59BE58C3BA4}" destId="{B3DF8F10-8EEC-4562-9188-7AC3A78BB486}" srcOrd="0" destOrd="0" parTransId="{8CDEB364-3104-4737-AE11-9FABAF56C4A7}" sibTransId="{1516525B-214F-4DA6-B2F6-489CE65B841C}"/>
    <dgm:cxn modelId="{263BF51C-DBA2-4C65-9246-A97D2EC95C2F}" srcId="{905A7341-5D31-4AFF-88C0-3B1498529C66}" destId="{9AD70999-3938-45EB-9D82-F78CCF1F58B8}" srcOrd="0" destOrd="0" parTransId="{95E7E237-7BB6-4A9D-B8FF-6B6B9BF2B1E7}" sibTransId="{8758260C-98D9-4921-85F5-FBEAE910D16A}"/>
    <dgm:cxn modelId="{E3CDA8A1-A7D3-43B5-A6E9-8BCFF954BFFD}" srcId="{905A7341-5D31-4AFF-88C0-3B1498529C66}" destId="{C13F0AE4-6A59-47F8-B4EA-F59BE58C3BA4}" srcOrd="1" destOrd="0" parTransId="{FB8E49D6-D034-4B67-8153-27C001305F60}" sibTransId="{030C1261-1A07-4F47-9C2C-9507E2510329}"/>
    <dgm:cxn modelId="{2E0968DB-2E16-45AC-B83E-63A83C6C7984}" type="presOf" srcId="{99897540-593C-45F7-AAB7-C28B2359CC36}" destId="{6786F85D-5E41-4A83-A8E3-1F4ED105B4C7}" srcOrd="0" destOrd="3" presId="urn:microsoft.com/office/officeart/2005/8/layout/vList6"/>
    <dgm:cxn modelId="{D0D14635-04D4-47FB-BDD9-0C5DB19E9E30}" type="presOf" srcId="{905A7341-5D31-4AFF-88C0-3B1498529C66}" destId="{25AB90B9-F233-45FD-84C4-E1C682BA8E18}" srcOrd="0" destOrd="0" presId="urn:microsoft.com/office/officeart/2005/8/layout/vList6"/>
    <dgm:cxn modelId="{6DFB8352-F05C-4317-8627-8822C1782724}" type="presOf" srcId="{B3DF8F10-8EEC-4562-9188-7AC3A78BB486}" destId="{6786F85D-5E41-4A83-A8E3-1F4ED105B4C7}" srcOrd="0" destOrd="0" presId="urn:microsoft.com/office/officeart/2005/8/layout/vList6"/>
    <dgm:cxn modelId="{83018204-AEF4-4C06-8E9A-83D01959DB79}" type="presOf" srcId="{61FA9D57-B6CB-47B0-96EB-26856E5ED673}" destId="{6786F85D-5E41-4A83-A8E3-1F4ED105B4C7}" srcOrd="0" destOrd="1" presId="urn:microsoft.com/office/officeart/2005/8/layout/vList6"/>
    <dgm:cxn modelId="{6AACAF52-9559-4F90-B070-FFD128D7B961}" type="presOf" srcId="{1EB76BAA-52A5-42F5-9CB5-8F591AEACE7D}" destId="{6786F85D-5E41-4A83-A8E3-1F4ED105B4C7}" srcOrd="0" destOrd="2" presId="urn:microsoft.com/office/officeart/2005/8/layout/vList6"/>
    <dgm:cxn modelId="{5F121CC4-55C7-49F0-8587-9B7557131CAF}" srcId="{9AD70999-3938-45EB-9D82-F78CCF1F58B8}" destId="{DB90A05D-3B72-40BA-831B-AC5E8D230230}" srcOrd="2" destOrd="0" parTransId="{ADDB7A1C-AE8F-481D-946F-EF7CE92070CE}" sibTransId="{03425BAB-29A8-469B-8FD0-724265F76AAC}"/>
    <dgm:cxn modelId="{3DCF1E58-F479-4DAF-8185-0145E6B31BE2}" srcId="{9AD70999-3938-45EB-9D82-F78CCF1F58B8}" destId="{D3B20F8F-FE10-4934-A18D-061659E14C43}" srcOrd="3" destOrd="0" parTransId="{A7773277-3CB1-4D8F-BE95-26BDAE22CA73}" sibTransId="{51CB186E-3E88-4FC1-A532-22DB79A6AAB4}"/>
    <dgm:cxn modelId="{CA29065D-8A9D-45E0-80C6-72AF845B7E5D}" srcId="{C13F0AE4-6A59-47F8-B4EA-F59BE58C3BA4}" destId="{99897540-593C-45F7-AAB7-C28B2359CC36}" srcOrd="3" destOrd="0" parTransId="{1E6A8A53-BBDD-4349-A636-9D601BBE6DEE}" sibTransId="{E8A0C5CD-4954-43D4-8567-FCD308CC3678}"/>
    <dgm:cxn modelId="{671368B1-36F9-428D-907E-02B392873FBA}" srcId="{C13F0AE4-6A59-47F8-B4EA-F59BE58C3BA4}" destId="{1EB76BAA-52A5-42F5-9CB5-8F591AEACE7D}" srcOrd="2" destOrd="0" parTransId="{692DDCA4-9F0D-43A9-BA1B-F0374A0E6140}" sibTransId="{2710C929-1135-4850-B098-B5B1CB39D695}"/>
    <dgm:cxn modelId="{927ECB69-3FF7-4761-BAF1-2B12303463ED}" type="presParOf" srcId="{25AB90B9-F233-45FD-84C4-E1C682BA8E18}" destId="{8D9B125B-B278-4B18-917F-3615536429E3}" srcOrd="0" destOrd="0" presId="urn:microsoft.com/office/officeart/2005/8/layout/vList6"/>
    <dgm:cxn modelId="{4D816063-FF5A-474B-A00E-CDDEEE1233A4}" type="presParOf" srcId="{8D9B125B-B278-4B18-917F-3615536429E3}" destId="{558C69C7-DBAC-4AD6-972D-8CC306279529}" srcOrd="0" destOrd="0" presId="urn:microsoft.com/office/officeart/2005/8/layout/vList6"/>
    <dgm:cxn modelId="{62321ECE-EDBC-44CB-9D93-5BB1A17C58F0}" type="presParOf" srcId="{8D9B125B-B278-4B18-917F-3615536429E3}" destId="{CF8675A9-A4DC-441B-902A-A294224E34C0}" srcOrd="1" destOrd="0" presId="urn:microsoft.com/office/officeart/2005/8/layout/vList6"/>
    <dgm:cxn modelId="{053FA277-7ACF-4FA2-9203-3E5265128028}" type="presParOf" srcId="{25AB90B9-F233-45FD-84C4-E1C682BA8E18}" destId="{31325F9A-9B54-4D4A-8379-C0E2CD95983D}" srcOrd="1" destOrd="0" presId="urn:microsoft.com/office/officeart/2005/8/layout/vList6"/>
    <dgm:cxn modelId="{C0F44808-6BC2-49CF-AE81-FCC095CFEF7A}" type="presParOf" srcId="{25AB90B9-F233-45FD-84C4-E1C682BA8E18}" destId="{EFB94CAD-FC20-4255-BF50-00F1AA54D430}" srcOrd="2" destOrd="0" presId="urn:microsoft.com/office/officeart/2005/8/layout/vList6"/>
    <dgm:cxn modelId="{7D62DAEF-C6B0-496C-8D1C-ADD744EFE804}" type="presParOf" srcId="{EFB94CAD-FC20-4255-BF50-00F1AA54D430}" destId="{FF22CA67-920B-40AE-ACBD-1A5A9DD6DDA1}" srcOrd="0" destOrd="0" presId="urn:microsoft.com/office/officeart/2005/8/layout/vList6"/>
    <dgm:cxn modelId="{F4097DEF-6169-4AD1-B184-BA88D1C47AD5}" type="presParOf" srcId="{EFB94CAD-FC20-4255-BF50-00F1AA54D430}" destId="{6786F85D-5E41-4A83-A8E3-1F4ED105B4C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E4D59F-B137-4027-8C43-33098F7AD48B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B78BA165-C7D4-40FB-973A-44F1569F3335}">
      <dgm:prSet phldrT="[文字]" custT="1"/>
      <dgm:spPr>
        <a:solidFill>
          <a:schemeClr val="tx2">
            <a:lumMod val="20000"/>
            <a:lumOff val="80000"/>
          </a:schemeClr>
        </a:solidFill>
        <a:ln>
          <a:solidFill>
            <a:schemeClr val="tx2">
              <a:lumMod val="20000"/>
              <a:lumOff val="80000"/>
            </a:schemeClr>
          </a:solidFill>
        </a:ln>
      </dgm:spPr>
      <dgm:t>
        <a:bodyPr/>
        <a:lstStyle/>
        <a:p>
          <a:r>
            <a:rPr lang="zh-TW" altLang="en-US" sz="28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</a:rPr>
            <a:t>性別</a:t>
          </a:r>
          <a:endParaRPr lang="zh-TW" altLang="en-US" sz="2800" b="1" dirty="0">
            <a:solidFill>
              <a:schemeClr val="tx2">
                <a:lumMod val="50000"/>
              </a:schemeClr>
            </a:solidFill>
            <a:latin typeface="標楷體" pitchFamily="65" charset="-120"/>
            <a:ea typeface="標楷體" pitchFamily="65" charset="-120"/>
          </a:endParaRPr>
        </a:p>
      </dgm:t>
    </dgm:pt>
    <dgm:pt modelId="{8BFEAA8B-7E5F-45D4-8AA6-17A740672D2D}" type="parTrans" cxnId="{26C3CF92-0766-46CA-8E7C-136D8E63D0C0}">
      <dgm:prSet/>
      <dgm:spPr/>
      <dgm:t>
        <a:bodyPr/>
        <a:lstStyle/>
        <a:p>
          <a:endParaRPr lang="zh-TW" altLang="en-US"/>
        </a:p>
      </dgm:t>
    </dgm:pt>
    <dgm:pt modelId="{F54464F3-FD34-4C31-8842-D8F5389A3D45}" type="sibTrans" cxnId="{26C3CF92-0766-46CA-8E7C-136D8E63D0C0}">
      <dgm:prSet/>
      <dgm:spPr/>
      <dgm:t>
        <a:bodyPr/>
        <a:lstStyle/>
        <a:p>
          <a:endParaRPr lang="zh-TW" altLang="en-US"/>
        </a:p>
      </dgm:t>
    </dgm:pt>
    <dgm:pt modelId="{27FB1D0B-7052-4A33-8B7A-266ED39FF5AB}">
      <dgm:prSet phldrT="[文字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zh-TW" altLang="en-US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年齡</a:t>
          </a:r>
          <a:endParaRPr lang="zh-TW" altLang="en-US" dirty="0"/>
        </a:p>
      </dgm:t>
    </dgm:pt>
    <dgm:pt modelId="{F442A0D8-5112-491D-94AF-5BF4B72C29E4}" type="parTrans" cxnId="{3A1D2E4F-CE46-4992-877D-DA8134DBB197}">
      <dgm:prSet/>
      <dgm:spPr/>
      <dgm:t>
        <a:bodyPr/>
        <a:lstStyle/>
        <a:p>
          <a:endParaRPr lang="zh-TW" altLang="en-US"/>
        </a:p>
      </dgm:t>
    </dgm:pt>
    <dgm:pt modelId="{2A70F3D7-9110-42FD-A1AE-3A6BF352E2CA}" type="sibTrans" cxnId="{3A1D2E4F-CE46-4992-877D-DA8134DBB197}">
      <dgm:prSet/>
      <dgm:spPr/>
      <dgm:t>
        <a:bodyPr/>
        <a:lstStyle/>
        <a:p>
          <a:endParaRPr lang="zh-TW" altLang="en-US"/>
        </a:p>
      </dgm:t>
    </dgm:pt>
    <dgm:pt modelId="{A5DE4BAE-2181-4FC6-B207-A168866039BB}">
      <dgm:prSet phldrT="[文字]"/>
      <dgm:spPr>
        <a:ln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r>
            <a:rPr lang="zh-TW" altLang="en-US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 </a:t>
          </a:r>
          <a:r>
            <a:rPr lang="en-US" altLang="zh-TW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20</a:t>
          </a:r>
          <a:r>
            <a:rPr lang="zh-TW" altLang="zh-TW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歲以下：</a:t>
          </a:r>
          <a:r>
            <a:rPr lang="en-US" altLang="zh-TW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39%  21~30</a:t>
          </a:r>
          <a:r>
            <a:rPr lang="zh-TW" altLang="zh-TW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歲：</a:t>
          </a:r>
          <a:r>
            <a:rPr lang="en-US" altLang="zh-TW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41%  </a:t>
          </a:r>
          <a:endParaRPr lang="zh-TW" altLang="en-US" dirty="0"/>
        </a:p>
      </dgm:t>
    </dgm:pt>
    <dgm:pt modelId="{87D3B1FE-3EDC-4C49-A8E2-50CF7807EF86}" type="parTrans" cxnId="{6B842EE0-E509-4654-AF72-E166FEF530D6}">
      <dgm:prSet/>
      <dgm:spPr/>
      <dgm:t>
        <a:bodyPr/>
        <a:lstStyle/>
        <a:p>
          <a:endParaRPr lang="zh-TW" altLang="en-US"/>
        </a:p>
      </dgm:t>
    </dgm:pt>
    <dgm:pt modelId="{2DFD9B38-9554-4E22-BF45-60CEF5773708}" type="sibTrans" cxnId="{6B842EE0-E509-4654-AF72-E166FEF530D6}">
      <dgm:prSet/>
      <dgm:spPr/>
      <dgm:t>
        <a:bodyPr/>
        <a:lstStyle/>
        <a:p>
          <a:endParaRPr lang="zh-TW" altLang="en-US"/>
        </a:p>
      </dgm:t>
    </dgm:pt>
    <dgm:pt modelId="{E1C41C97-CD00-4097-9F82-0BB2C83BCD02}">
      <dgm:prSet phldrT="[文字]"/>
      <dgm:spPr>
        <a:solidFill>
          <a:schemeClr val="accent2">
            <a:lumMod val="40000"/>
            <a:lumOff val="60000"/>
          </a:schemeClr>
        </a:solidFill>
        <a:ln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TW" altLang="zh-TW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職業</a:t>
          </a:r>
          <a:endParaRPr lang="zh-TW" altLang="en-US" dirty="0"/>
        </a:p>
      </dgm:t>
    </dgm:pt>
    <dgm:pt modelId="{726FD756-6682-4300-B5E3-360DAF6AA732}" type="parTrans" cxnId="{7CAAF8BF-086B-404B-B10D-3B4E8CC0DB47}">
      <dgm:prSet/>
      <dgm:spPr/>
      <dgm:t>
        <a:bodyPr/>
        <a:lstStyle/>
        <a:p>
          <a:endParaRPr lang="zh-TW" altLang="en-US"/>
        </a:p>
      </dgm:t>
    </dgm:pt>
    <dgm:pt modelId="{69FFBB1D-D62D-4418-B056-9FC328D6D088}" type="sibTrans" cxnId="{7CAAF8BF-086B-404B-B10D-3B4E8CC0DB47}">
      <dgm:prSet/>
      <dgm:spPr/>
      <dgm:t>
        <a:bodyPr/>
        <a:lstStyle/>
        <a:p>
          <a:endParaRPr lang="zh-TW" altLang="en-US"/>
        </a:p>
      </dgm:t>
    </dgm:pt>
    <dgm:pt modelId="{2F900DD8-B13B-4BF3-B555-DC9764A1182B}">
      <dgm:prSet phldrT="[文字]"/>
      <dgm:spPr>
        <a:ln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pPr algn="l"/>
          <a:r>
            <a:rPr lang="zh-TW" altLang="en-US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 </a:t>
          </a:r>
          <a:r>
            <a:rPr lang="zh-TW" altLang="zh-TW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學生：</a:t>
          </a:r>
          <a:r>
            <a:rPr lang="en-US" altLang="zh-TW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47</a:t>
          </a:r>
          <a:r>
            <a:rPr lang="en-US" altLang="zh-TW" b="1" cap="none" spc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%  </a:t>
          </a:r>
          <a:r>
            <a:rPr lang="zh-TW" altLang="en-US" b="1" cap="none" spc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    </a:t>
          </a:r>
          <a:r>
            <a:rPr lang="zh-TW" altLang="zh-TW" b="1" cap="none" spc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服</a:t>
          </a:r>
          <a:r>
            <a:rPr lang="zh-TW" altLang="zh-TW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務業：</a:t>
          </a:r>
          <a:r>
            <a:rPr lang="en-US" altLang="zh-TW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17%  </a:t>
          </a:r>
          <a:r>
            <a:rPr lang="zh-TW" altLang="en-US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 </a:t>
          </a:r>
          <a:r>
            <a:rPr lang="zh-TW" altLang="zh-TW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公務人員：</a:t>
          </a:r>
          <a:r>
            <a:rPr lang="en-US" altLang="zh-TW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7%</a:t>
          </a:r>
          <a:endParaRPr lang="zh-TW" altLang="en-US" dirty="0"/>
        </a:p>
      </dgm:t>
    </dgm:pt>
    <dgm:pt modelId="{F67EDD58-33A2-4C2D-A008-529ED0E6266D}" type="parTrans" cxnId="{1A3284D4-81E6-4460-B92D-1901E46B8C71}">
      <dgm:prSet/>
      <dgm:spPr/>
      <dgm:t>
        <a:bodyPr/>
        <a:lstStyle/>
        <a:p>
          <a:endParaRPr lang="zh-TW" altLang="en-US"/>
        </a:p>
      </dgm:t>
    </dgm:pt>
    <dgm:pt modelId="{7DE2239B-6B65-4408-AECE-82FECC704827}" type="sibTrans" cxnId="{1A3284D4-81E6-4460-B92D-1901E46B8C71}">
      <dgm:prSet/>
      <dgm:spPr/>
      <dgm:t>
        <a:bodyPr/>
        <a:lstStyle/>
        <a:p>
          <a:endParaRPr lang="zh-TW" altLang="en-US"/>
        </a:p>
      </dgm:t>
    </dgm:pt>
    <dgm:pt modelId="{65B86E55-E7D9-4519-BB1B-6AAE7081D435}">
      <dgm:prSet/>
      <dgm:spPr>
        <a:ln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r>
            <a:rPr lang="zh-TW" altLang="en-US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 </a:t>
          </a:r>
          <a:r>
            <a:rPr lang="en-US" altLang="zh-TW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31~40</a:t>
          </a:r>
          <a:r>
            <a:rPr lang="zh-TW" altLang="zh-TW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歲：</a:t>
          </a:r>
          <a:r>
            <a:rPr lang="en-US" altLang="zh-TW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10%  </a:t>
          </a:r>
          <a:r>
            <a:rPr lang="zh-TW" altLang="en-US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 </a:t>
          </a:r>
          <a:r>
            <a:rPr lang="en-US" altLang="zh-TW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41~50</a:t>
          </a:r>
          <a:r>
            <a:rPr lang="zh-TW" altLang="zh-TW" b="1" cap="none" spc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歲：</a:t>
          </a:r>
          <a:r>
            <a:rPr lang="zh-TW" altLang="en-US" b="1" cap="none" spc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 </a:t>
          </a:r>
          <a:r>
            <a:rPr lang="en-US" altLang="zh-TW" b="1" cap="none" spc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9</a:t>
          </a:r>
          <a:r>
            <a:rPr lang="en-US" altLang="zh-TW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%  51</a:t>
          </a:r>
          <a:r>
            <a:rPr lang="zh-TW" altLang="zh-TW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歲以上：</a:t>
          </a:r>
          <a:r>
            <a:rPr lang="en-US" altLang="zh-TW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1%</a:t>
          </a:r>
          <a:endParaRPr lang="zh-TW" altLang="en-US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chemeClr val="tx2">
                <a:lumMod val="50000"/>
              </a:schemeClr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768AEAC9-EE96-4251-A90A-39D65F10FC1A}" type="parTrans" cxnId="{989E5C09-9469-431A-A935-7A93AC4A6056}">
      <dgm:prSet/>
      <dgm:spPr/>
      <dgm:t>
        <a:bodyPr/>
        <a:lstStyle/>
        <a:p>
          <a:endParaRPr lang="zh-TW" altLang="en-US"/>
        </a:p>
      </dgm:t>
    </dgm:pt>
    <dgm:pt modelId="{0CA9102A-CE12-4F2B-A12C-EDEBAA6F7D4B}" type="sibTrans" cxnId="{989E5C09-9469-431A-A935-7A93AC4A6056}">
      <dgm:prSet/>
      <dgm:spPr/>
      <dgm:t>
        <a:bodyPr/>
        <a:lstStyle/>
        <a:p>
          <a:endParaRPr lang="zh-TW" altLang="en-US"/>
        </a:p>
      </dgm:t>
    </dgm:pt>
    <dgm:pt modelId="{191BF298-8052-4EAA-9E58-91CE2A9A2045}">
      <dgm:prSet phldrT="[文字]" custT="1"/>
      <dgm:spPr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TW" altLang="en-US" sz="20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 </a:t>
          </a:r>
          <a:r>
            <a:rPr lang="zh-TW" altLang="zh-TW" sz="23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男生：</a:t>
          </a:r>
          <a:r>
            <a:rPr lang="en-US" altLang="zh-TW" sz="23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54%  </a:t>
          </a:r>
          <a:r>
            <a:rPr lang="zh-TW" altLang="en-US" sz="23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    </a:t>
          </a:r>
          <a:r>
            <a:rPr lang="zh-TW" altLang="zh-TW" sz="23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女生：</a:t>
          </a:r>
          <a:r>
            <a:rPr lang="en-US" altLang="zh-TW" sz="23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46%</a:t>
          </a:r>
          <a:endParaRPr lang="zh-TW" altLang="en-US" sz="2300" dirty="0"/>
        </a:p>
      </dgm:t>
    </dgm:pt>
    <dgm:pt modelId="{CE206F18-8245-4A22-B735-4CEE6BAEAA42}" type="sibTrans" cxnId="{DF5183E6-27C8-4B91-BC2E-B4A141B15735}">
      <dgm:prSet/>
      <dgm:spPr/>
      <dgm:t>
        <a:bodyPr/>
        <a:lstStyle/>
        <a:p>
          <a:endParaRPr lang="zh-TW" altLang="en-US"/>
        </a:p>
      </dgm:t>
    </dgm:pt>
    <dgm:pt modelId="{CC1D6080-429B-408F-82CF-47883F21D36B}" type="parTrans" cxnId="{DF5183E6-27C8-4B91-BC2E-B4A141B15735}">
      <dgm:prSet/>
      <dgm:spPr/>
      <dgm:t>
        <a:bodyPr/>
        <a:lstStyle/>
        <a:p>
          <a:endParaRPr lang="zh-TW" altLang="en-US"/>
        </a:p>
      </dgm:t>
    </dgm:pt>
    <dgm:pt modelId="{3B097160-1023-414B-915D-DEA58F80C6FD}">
      <dgm:prSet phldrT="[文字]"/>
      <dgm:spPr>
        <a:ln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pPr algn="l"/>
          <a:r>
            <a:rPr lang="zh-TW" altLang="en-US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 </a:t>
          </a:r>
          <a:r>
            <a:rPr lang="zh-TW" altLang="zh-TW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軍公教：</a:t>
          </a:r>
          <a:r>
            <a:rPr lang="en-US" altLang="zh-TW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3</a:t>
          </a:r>
          <a:r>
            <a:rPr lang="en-US" altLang="zh-TW" b="1" cap="none" spc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%  </a:t>
          </a:r>
          <a:r>
            <a:rPr lang="zh-TW" altLang="en-US" b="1" cap="none" spc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   </a:t>
          </a:r>
          <a:r>
            <a:rPr lang="zh-TW" altLang="zh-TW" b="1" cap="none" spc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家</a:t>
          </a:r>
          <a:r>
            <a:rPr lang="zh-TW" altLang="zh-TW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庭主婦：</a:t>
          </a:r>
          <a:r>
            <a:rPr lang="en-US" altLang="zh-TW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4%  </a:t>
          </a:r>
          <a:r>
            <a:rPr lang="zh-TW" altLang="zh-TW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其他：</a:t>
          </a:r>
          <a:r>
            <a:rPr lang="en-US" altLang="zh-TW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22%</a:t>
          </a:r>
          <a:endParaRPr lang="zh-TW" altLang="en-US" dirty="0"/>
        </a:p>
      </dgm:t>
    </dgm:pt>
    <dgm:pt modelId="{0CCF46D2-72F6-4A02-A8EC-2CFAE6C2CB4A}" type="parTrans" cxnId="{99498460-E679-491E-8D1C-9E0E3ADD0313}">
      <dgm:prSet/>
      <dgm:spPr/>
      <dgm:t>
        <a:bodyPr/>
        <a:lstStyle/>
        <a:p>
          <a:endParaRPr lang="zh-TW" altLang="en-US"/>
        </a:p>
      </dgm:t>
    </dgm:pt>
    <dgm:pt modelId="{96374054-CDA1-4861-B73D-57EB1F5D7120}" type="sibTrans" cxnId="{99498460-E679-491E-8D1C-9E0E3ADD0313}">
      <dgm:prSet/>
      <dgm:spPr/>
      <dgm:t>
        <a:bodyPr/>
        <a:lstStyle/>
        <a:p>
          <a:endParaRPr lang="zh-TW" altLang="en-US"/>
        </a:p>
      </dgm:t>
    </dgm:pt>
    <dgm:pt modelId="{B2ADA76B-FC28-4103-BF1F-B4F2CEBE384B}" type="pres">
      <dgm:prSet presAssocID="{57E4D59F-B137-4027-8C43-33098F7AD48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FE404F9-4078-4203-8B91-16A3BB3ADFF9}" type="pres">
      <dgm:prSet presAssocID="{B78BA165-C7D4-40FB-973A-44F1569F3335}" presName="composite" presStyleCnt="0"/>
      <dgm:spPr/>
    </dgm:pt>
    <dgm:pt modelId="{22640BD5-02E6-41B3-90FA-340B762F3927}" type="pres">
      <dgm:prSet presAssocID="{B78BA165-C7D4-40FB-973A-44F1569F3335}" presName="parentText" presStyleLbl="alignNode1" presStyleIdx="0" presStyleCnt="3" custLinFactNeighborX="-10656" custLinFactNeighborY="-1463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1BB2083-7293-4A0C-9765-3FE75F04394D}" type="pres">
      <dgm:prSet presAssocID="{B78BA165-C7D4-40FB-973A-44F1569F3335}" presName="descendantText" presStyleLbl="alignAcc1" presStyleIdx="0" presStyleCnt="3" custLinFactNeighborX="820" custLinFactNeighborY="-190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871A2BC-7BD7-431E-A2D8-84F77FFEC4C8}" type="pres">
      <dgm:prSet presAssocID="{F54464F3-FD34-4C31-8842-D8F5389A3D45}" presName="sp" presStyleCnt="0"/>
      <dgm:spPr/>
    </dgm:pt>
    <dgm:pt modelId="{6292F139-5D14-4E98-8371-ADA739603030}" type="pres">
      <dgm:prSet presAssocID="{27FB1D0B-7052-4A33-8B7A-266ED39FF5AB}" presName="composite" presStyleCnt="0"/>
      <dgm:spPr/>
    </dgm:pt>
    <dgm:pt modelId="{160BF257-7D93-4C69-944F-CD6366C560C7}" type="pres">
      <dgm:prSet presAssocID="{27FB1D0B-7052-4A33-8B7A-266ED39FF5A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BA48AD8-3A90-4FB5-8C20-4B4245045FA3}" type="pres">
      <dgm:prSet presAssocID="{27FB1D0B-7052-4A33-8B7A-266ED39FF5A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B71CA27-8FD2-40ED-9369-F10753FE9E56}" type="pres">
      <dgm:prSet presAssocID="{2A70F3D7-9110-42FD-A1AE-3A6BF352E2CA}" presName="sp" presStyleCnt="0"/>
      <dgm:spPr/>
    </dgm:pt>
    <dgm:pt modelId="{13135726-AFEB-4B42-89DE-5C379072E1AC}" type="pres">
      <dgm:prSet presAssocID="{E1C41C97-CD00-4097-9F82-0BB2C83BCD02}" presName="composite" presStyleCnt="0"/>
      <dgm:spPr/>
    </dgm:pt>
    <dgm:pt modelId="{D0A47A63-DE90-4B9C-8507-FF0355D40570}" type="pres">
      <dgm:prSet presAssocID="{E1C41C97-CD00-4097-9F82-0BB2C83BCD0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27F94B7-E50D-48A0-932D-24D1281E30E6}" type="pres">
      <dgm:prSet presAssocID="{E1C41C97-CD00-4097-9F82-0BB2C83BCD0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F793DDA-854A-43E5-88FB-C02286EAF0D4}" type="presOf" srcId="{A5DE4BAE-2181-4FC6-B207-A168866039BB}" destId="{9BA48AD8-3A90-4FB5-8C20-4B4245045FA3}" srcOrd="0" destOrd="0" presId="urn:microsoft.com/office/officeart/2005/8/layout/chevron2"/>
    <dgm:cxn modelId="{7B1C8D82-3EAF-410E-85B5-ECEB315865B1}" type="presOf" srcId="{2F900DD8-B13B-4BF3-B555-DC9764A1182B}" destId="{B27F94B7-E50D-48A0-932D-24D1281E30E6}" srcOrd="0" destOrd="0" presId="urn:microsoft.com/office/officeart/2005/8/layout/chevron2"/>
    <dgm:cxn modelId="{DF5183E6-27C8-4B91-BC2E-B4A141B15735}" srcId="{B78BA165-C7D4-40FB-973A-44F1569F3335}" destId="{191BF298-8052-4EAA-9E58-91CE2A9A2045}" srcOrd="0" destOrd="0" parTransId="{CC1D6080-429B-408F-82CF-47883F21D36B}" sibTransId="{CE206F18-8245-4A22-B735-4CEE6BAEAA42}"/>
    <dgm:cxn modelId="{7BC67332-4D21-4473-8240-D97DDBCCC5F5}" type="presOf" srcId="{57E4D59F-B137-4027-8C43-33098F7AD48B}" destId="{B2ADA76B-FC28-4103-BF1F-B4F2CEBE384B}" srcOrd="0" destOrd="0" presId="urn:microsoft.com/office/officeart/2005/8/layout/chevron2"/>
    <dgm:cxn modelId="{00AE5DC1-3F7D-4F18-A48C-247192DBA271}" type="presOf" srcId="{27FB1D0B-7052-4A33-8B7A-266ED39FF5AB}" destId="{160BF257-7D93-4C69-944F-CD6366C560C7}" srcOrd="0" destOrd="0" presId="urn:microsoft.com/office/officeart/2005/8/layout/chevron2"/>
    <dgm:cxn modelId="{989E5C09-9469-431A-A935-7A93AC4A6056}" srcId="{27FB1D0B-7052-4A33-8B7A-266ED39FF5AB}" destId="{65B86E55-E7D9-4519-BB1B-6AAE7081D435}" srcOrd="1" destOrd="0" parTransId="{768AEAC9-EE96-4251-A90A-39D65F10FC1A}" sibTransId="{0CA9102A-CE12-4F2B-A12C-EDEBAA6F7D4B}"/>
    <dgm:cxn modelId="{99498460-E679-491E-8D1C-9E0E3ADD0313}" srcId="{E1C41C97-CD00-4097-9F82-0BB2C83BCD02}" destId="{3B097160-1023-414B-915D-DEA58F80C6FD}" srcOrd="1" destOrd="0" parTransId="{0CCF46D2-72F6-4A02-A8EC-2CFAE6C2CB4A}" sibTransId="{96374054-CDA1-4861-B73D-57EB1F5D7120}"/>
    <dgm:cxn modelId="{6B842EE0-E509-4654-AF72-E166FEF530D6}" srcId="{27FB1D0B-7052-4A33-8B7A-266ED39FF5AB}" destId="{A5DE4BAE-2181-4FC6-B207-A168866039BB}" srcOrd="0" destOrd="0" parTransId="{87D3B1FE-3EDC-4C49-A8E2-50CF7807EF86}" sibTransId="{2DFD9B38-9554-4E22-BF45-60CEF5773708}"/>
    <dgm:cxn modelId="{5E983B70-F548-4BB2-A55D-88B98B6DBC18}" type="presOf" srcId="{65B86E55-E7D9-4519-BB1B-6AAE7081D435}" destId="{9BA48AD8-3A90-4FB5-8C20-4B4245045FA3}" srcOrd="0" destOrd="1" presId="urn:microsoft.com/office/officeart/2005/8/layout/chevron2"/>
    <dgm:cxn modelId="{D461C12A-95E8-45D2-8572-3329CCA5C5E0}" type="presOf" srcId="{3B097160-1023-414B-915D-DEA58F80C6FD}" destId="{B27F94B7-E50D-48A0-932D-24D1281E30E6}" srcOrd="0" destOrd="1" presId="urn:microsoft.com/office/officeart/2005/8/layout/chevron2"/>
    <dgm:cxn modelId="{3A1D2E4F-CE46-4992-877D-DA8134DBB197}" srcId="{57E4D59F-B137-4027-8C43-33098F7AD48B}" destId="{27FB1D0B-7052-4A33-8B7A-266ED39FF5AB}" srcOrd="1" destOrd="0" parTransId="{F442A0D8-5112-491D-94AF-5BF4B72C29E4}" sibTransId="{2A70F3D7-9110-42FD-A1AE-3A6BF352E2CA}"/>
    <dgm:cxn modelId="{1A3284D4-81E6-4460-B92D-1901E46B8C71}" srcId="{E1C41C97-CD00-4097-9F82-0BB2C83BCD02}" destId="{2F900DD8-B13B-4BF3-B555-DC9764A1182B}" srcOrd="0" destOrd="0" parTransId="{F67EDD58-33A2-4C2D-A008-529ED0E6266D}" sibTransId="{7DE2239B-6B65-4408-AECE-82FECC704827}"/>
    <dgm:cxn modelId="{7CAAF8BF-086B-404B-B10D-3B4E8CC0DB47}" srcId="{57E4D59F-B137-4027-8C43-33098F7AD48B}" destId="{E1C41C97-CD00-4097-9F82-0BB2C83BCD02}" srcOrd="2" destOrd="0" parTransId="{726FD756-6682-4300-B5E3-360DAF6AA732}" sibTransId="{69FFBB1D-D62D-4418-B056-9FC328D6D088}"/>
    <dgm:cxn modelId="{E3EA180B-FB17-4B9A-B301-D50DE8C12D96}" type="presOf" srcId="{E1C41C97-CD00-4097-9F82-0BB2C83BCD02}" destId="{D0A47A63-DE90-4B9C-8507-FF0355D40570}" srcOrd="0" destOrd="0" presId="urn:microsoft.com/office/officeart/2005/8/layout/chevron2"/>
    <dgm:cxn modelId="{26C3CF92-0766-46CA-8E7C-136D8E63D0C0}" srcId="{57E4D59F-B137-4027-8C43-33098F7AD48B}" destId="{B78BA165-C7D4-40FB-973A-44F1569F3335}" srcOrd="0" destOrd="0" parTransId="{8BFEAA8B-7E5F-45D4-8AA6-17A740672D2D}" sibTransId="{F54464F3-FD34-4C31-8842-D8F5389A3D45}"/>
    <dgm:cxn modelId="{E1463069-FCEA-4A6A-883E-F3EDF1C4C52D}" type="presOf" srcId="{191BF298-8052-4EAA-9E58-91CE2A9A2045}" destId="{61BB2083-7293-4A0C-9765-3FE75F04394D}" srcOrd="0" destOrd="0" presId="urn:microsoft.com/office/officeart/2005/8/layout/chevron2"/>
    <dgm:cxn modelId="{2D87A845-54B2-4EF3-823F-C6E1E907D92C}" type="presOf" srcId="{B78BA165-C7D4-40FB-973A-44F1569F3335}" destId="{22640BD5-02E6-41B3-90FA-340B762F3927}" srcOrd="0" destOrd="0" presId="urn:microsoft.com/office/officeart/2005/8/layout/chevron2"/>
    <dgm:cxn modelId="{A1FED354-F784-4710-BB01-8629086CA256}" type="presParOf" srcId="{B2ADA76B-FC28-4103-BF1F-B4F2CEBE384B}" destId="{6FE404F9-4078-4203-8B91-16A3BB3ADFF9}" srcOrd="0" destOrd="0" presId="urn:microsoft.com/office/officeart/2005/8/layout/chevron2"/>
    <dgm:cxn modelId="{3456D8D0-8AFB-4852-99E8-B0ECF83FB57B}" type="presParOf" srcId="{6FE404F9-4078-4203-8B91-16A3BB3ADFF9}" destId="{22640BD5-02E6-41B3-90FA-340B762F3927}" srcOrd="0" destOrd="0" presId="urn:microsoft.com/office/officeart/2005/8/layout/chevron2"/>
    <dgm:cxn modelId="{7BCF2EAB-C5ED-4F93-B258-4B55C5812ACA}" type="presParOf" srcId="{6FE404F9-4078-4203-8B91-16A3BB3ADFF9}" destId="{61BB2083-7293-4A0C-9765-3FE75F04394D}" srcOrd="1" destOrd="0" presId="urn:microsoft.com/office/officeart/2005/8/layout/chevron2"/>
    <dgm:cxn modelId="{E980D702-93ED-4910-9583-52133D703DB0}" type="presParOf" srcId="{B2ADA76B-FC28-4103-BF1F-B4F2CEBE384B}" destId="{7871A2BC-7BD7-431E-A2D8-84F77FFEC4C8}" srcOrd="1" destOrd="0" presId="urn:microsoft.com/office/officeart/2005/8/layout/chevron2"/>
    <dgm:cxn modelId="{8478BE27-4313-438A-B22A-299E8D3B7194}" type="presParOf" srcId="{B2ADA76B-FC28-4103-BF1F-B4F2CEBE384B}" destId="{6292F139-5D14-4E98-8371-ADA739603030}" srcOrd="2" destOrd="0" presId="urn:microsoft.com/office/officeart/2005/8/layout/chevron2"/>
    <dgm:cxn modelId="{700BF2BE-F0B0-43A6-A8D7-56C5AFBC3CDA}" type="presParOf" srcId="{6292F139-5D14-4E98-8371-ADA739603030}" destId="{160BF257-7D93-4C69-944F-CD6366C560C7}" srcOrd="0" destOrd="0" presId="urn:microsoft.com/office/officeart/2005/8/layout/chevron2"/>
    <dgm:cxn modelId="{EAC39593-8196-4FDD-8C1A-79CAA634E848}" type="presParOf" srcId="{6292F139-5D14-4E98-8371-ADA739603030}" destId="{9BA48AD8-3A90-4FB5-8C20-4B4245045FA3}" srcOrd="1" destOrd="0" presId="urn:microsoft.com/office/officeart/2005/8/layout/chevron2"/>
    <dgm:cxn modelId="{A3D9A82D-8093-4F43-B65E-F5ED3574B344}" type="presParOf" srcId="{B2ADA76B-FC28-4103-BF1F-B4F2CEBE384B}" destId="{DB71CA27-8FD2-40ED-9369-F10753FE9E56}" srcOrd="3" destOrd="0" presId="urn:microsoft.com/office/officeart/2005/8/layout/chevron2"/>
    <dgm:cxn modelId="{A90DB0CE-569C-41B8-847C-C05F235578F4}" type="presParOf" srcId="{B2ADA76B-FC28-4103-BF1F-B4F2CEBE384B}" destId="{13135726-AFEB-4B42-89DE-5C379072E1AC}" srcOrd="4" destOrd="0" presId="urn:microsoft.com/office/officeart/2005/8/layout/chevron2"/>
    <dgm:cxn modelId="{3D9A30DB-58E6-49B9-8568-9033F604441A}" type="presParOf" srcId="{13135726-AFEB-4B42-89DE-5C379072E1AC}" destId="{D0A47A63-DE90-4B9C-8507-FF0355D40570}" srcOrd="0" destOrd="0" presId="urn:microsoft.com/office/officeart/2005/8/layout/chevron2"/>
    <dgm:cxn modelId="{0E6B4CDB-1C2B-4359-B9DF-292EA053E7DC}" type="presParOf" srcId="{13135726-AFEB-4B42-89DE-5C379072E1AC}" destId="{B27F94B7-E50D-48A0-932D-24D1281E30E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FE4CBA-30E0-4E51-9978-7158FBA70E52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zh-TW" altLang="en-US"/>
        </a:p>
      </dgm:t>
    </dgm:pt>
    <dgm:pt modelId="{D726212E-1285-4F17-88A5-E086F03A8BEB}" type="pres">
      <dgm:prSet presAssocID="{04FE4CBA-30E0-4E51-9978-7158FBA70E5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551EDB7-7799-41E8-B25F-2F9F345EB60B}" type="presOf" srcId="{04FE4CBA-30E0-4E51-9978-7158FBA70E52}" destId="{D726212E-1285-4F17-88A5-E086F03A8BEB}" srcOrd="0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8675A9-A4DC-441B-902A-A294224E34C0}">
      <dsp:nvSpPr>
        <dsp:cNvPr id="0" name=""/>
        <dsp:cNvSpPr/>
      </dsp:nvSpPr>
      <dsp:spPr>
        <a:xfrm>
          <a:off x="2937926" y="518"/>
          <a:ext cx="4406889" cy="2022587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61800" extrusionH="10600" contourW="3000">
          <a:bevelT w="48600" h="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4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專注</a:t>
          </a:r>
          <a:r>
            <a:rPr lang="zh-TW" sz="24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於耐用、人性化的操作與介面</a:t>
          </a:r>
          <a:r>
            <a:rPr lang="zh-TW" sz="24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，兼具</a:t>
          </a:r>
          <a:r>
            <a:rPr lang="zh-TW" sz="24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出色的風格與良好的使用者經驗。</a:t>
          </a:r>
          <a:endParaRPr lang="zh-TW" altLang="en-US" sz="2400" b="1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2937926" y="253341"/>
        <a:ext cx="3648419" cy="1516941"/>
      </dsp:txXfrm>
    </dsp:sp>
    <dsp:sp modelId="{558C69C7-DBAC-4AD6-972D-8CC306279529}">
      <dsp:nvSpPr>
        <dsp:cNvPr id="0" name=""/>
        <dsp:cNvSpPr/>
      </dsp:nvSpPr>
      <dsp:spPr>
        <a:xfrm>
          <a:off x="0" y="0"/>
          <a:ext cx="2937926" cy="2022587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產品策略</a:t>
          </a:r>
          <a:endParaRPr lang="zh-TW" altLang="en-US" sz="4400" b="1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98735" y="98735"/>
        <a:ext cx="2740456" cy="1825117"/>
      </dsp:txXfrm>
    </dsp:sp>
    <dsp:sp modelId="{6786F85D-5E41-4A83-A8E3-1F4ED105B4C7}">
      <dsp:nvSpPr>
        <dsp:cNvPr id="0" name=""/>
        <dsp:cNvSpPr/>
      </dsp:nvSpPr>
      <dsp:spPr>
        <a:xfrm>
          <a:off x="2937926" y="2225884"/>
          <a:ext cx="4406889" cy="2022587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61800" extrusionH="10600" contourW="3000">
          <a:bevelT w="48600" h="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2400" b="1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HTC</a:t>
          </a:r>
          <a:r>
            <a:rPr lang="zh-TW" sz="24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的機型豐富所以價格的範圍也相當廣</a:t>
          </a:r>
          <a:r>
            <a:rPr lang="zh-TW" altLang="en-US" sz="24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。</a:t>
          </a:r>
          <a:endParaRPr lang="zh-TW" altLang="en-US" sz="2400" b="1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2937926" y="2478707"/>
        <a:ext cx="3648419" cy="1516941"/>
      </dsp:txXfrm>
    </dsp:sp>
    <dsp:sp modelId="{FF22CA67-920B-40AE-ACBD-1A5A9DD6DDA1}">
      <dsp:nvSpPr>
        <dsp:cNvPr id="0" name=""/>
        <dsp:cNvSpPr/>
      </dsp:nvSpPr>
      <dsp:spPr>
        <a:xfrm>
          <a:off x="0" y="2225365"/>
          <a:ext cx="2937926" cy="2022587"/>
        </a:xfrm>
        <a:prstGeom prst="roundRect">
          <a:avLst/>
        </a:prstGeom>
        <a:solidFill>
          <a:schemeClr val="accent2">
            <a:shade val="80000"/>
            <a:hueOff val="81838"/>
            <a:satOff val="1959"/>
            <a:lumOff val="20055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b="1" kern="1200" smtClean="0">
              <a:latin typeface="標楷體" panose="03000509000000000000" pitchFamily="65" charset="-120"/>
              <a:ea typeface="標楷體" panose="03000509000000000000" pitchFamily="65" charset="-120"/>
            </a:rPr>
            <a:t>價格策略</a:t>
          </a:r>
          <a:endParaRPr lang="zh-TW" altLang="en-US" sz="4400" b="1" kern="120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98735" y="2324100"/>
        <a:ext cx="2740456" cy="18251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8675A9-A4DC-441B-902A-A294224E34C0}">
      <dsp:nvSpPr>
        <dsp:cNvPr id="0" name=""/>
        <dsp:cNvSpPr/>
      </dsp:nvSpPr>
      <dsp:spPr>
        <a:xfrm>
          <a:off x="2937926" y="518"/>
          <a:ext cx="4406889" cy="202258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61800" extrusionH="10600" contourW="3000">
          <a:bevelT w="48600" h="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b="1" kern="1200" smtClean="0">
              <a:latin typeface="標楷體" panose="03000509000000000000" pitchFamily="65" charset="-120"/>
              <a:ea typeface="標楷體" panose="03000509000000000000" pitchFamily="65" charset="-120"/>
            </a:rPr>
            <a:t>百貨公司設專櫃</a:t>
          </a:r>
          <a:endParaRPr lang="zh-TW" altLang="en-US" sz="2200" b="1" kern="120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b="1" kern="1200" smtClean="0">
              <a:latin typeface="標楷體" panose="03000509000000000000" pitchFamily="65" charset="-120"/>
              <a:ea typeface="標楷體" panose="03000509000000000000" pitchFamily="65" charset="-120"/>
            </a:rPr>
            <a:t>北中南旗艦店</a:t>
          </a:r>
          <a:endParaRPr lang="zh-TW" altLang="en-US" sz="2200" b="1" kern="120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b="1" kern="1200" smtClean="0">
              <a:latin typeface="標楷體" panose="03000509000000000000" pitchFamily="65" charset="-120"/>
              <a:ea typeface="標楷體" panose="03000509000000000000" pitchFamily="65" charset="-120"/>
            </a:rPr>
            <a:t>3C</a:t>
          </a:r>
          <a:r>
            <a:rPr lang="zh-TW" sz="2200" b="1" kern="1200" smtClean="0">
              <a:latin typeface="標楷體" panose="03000509000000000000" pitchFamily="65" charset="-120"/>
              <a:ea typeface="標楷體" panose="03000509000000000000" pitchFamily="65" charset="-120"/>
            </a:rPr>
            <a:t>專賣店</a:t>
          </a:r>
          <a:endParaRPr lang="zh-TW" altLang="en-US" sz="2200" b="1" kern="120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b="1" kern="1200" smtClean="0">
              <a:latin typeface="標楷體" panose="03000509000000000000" pitchFamily="65" charset="-120"/>
              <a:ea typeface="標楷體" panose="03000509000000000000" pitchFamily="65" charset="-120"/>
            </a:rPr>
            <a:t>網路商城</a:t>
          </a:r>
          <a:endParaRPr lang="zh-TW" altLang="en-US" sz="2200" b="1" kern="120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2937926" y="253341"/>
        <a:ext cx="3648419" cy="1516941"/>
      </dsp:txXfrm>
    </dsp:sp>
    <dsp:sp modelId="{558C69C7-DBAC-4AD6-972D-8CC306279529}">
      <dsp:nvSpPr>
        <dsp:cNvPr id="0" name=""/>
        <dsp:cNvSpPr/>
      </dsp:nvSpPr>
      <dsp:spPr>
        <a:xfrm>
          <a:off x="0" y="0"/>
          <a:ext cx="2937926" cy="2022587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通路策略</a:t>
          </a:r>
          <a:endParaRPr lang="zh-TW" altLang="en-US" sz="4400" b="1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98735" y="98735"/>
        <a:ext cx="2740456" cy="1825117"/>
      </dsp:txXfrm>
    </dsp:sp>
    <dsp:sp modelId="{6786F85D-5E41-4A83-A8E3-1F4ED105B4C7}">
      <dsp:nvSpPr>
        <dsp:cNvPr id="0" name=""/>
        <dsp:cNvSpPr/>
      </dsp:nvSpPr>
      <dsp:spPr>
        <a:xfrm>
          <a:off x="2937926" y="2225884"/>
          <a:ext cx="4406889" cy="202258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61800" extrusionH="10600" contourW="3000">
          <a:bevelT w="48600" h="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b="1" kern="1200" smtClean="0">
              <a:latin typeface="標楷體" panose="03000509000000000000" pitchFamily="65" charset="-120"/>
              <a:ea typeface="標楷體" panose="03000509000000000000" pitchFamily="65" charset="-120"/>
            </a:rPr>
            <a:t>視頻網站</a:t>
          </a:r>
          <a:endParaRPr lang="zh-TW" altLang="en-US" sz="2200" b="1" kern="120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b="1" kern="1200" smtClean="0">
              <a:latin typeface="標楷體" panose="03000509000000000000" pitchFamily="65" charset="-120"/>
              <a:ea typeface="標楷體" panose="03000509000000000000" pitchFamily="65" charset="-120"/>
            </a:rPr>
            <a:t>電信業者</a:t>
          </a:r>
          <a:endParaRPr lang="zh-TW" altLang="en-US" sz="2200" b="1" kern="120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b="1" kern="1200" smtClean="0">
              <a:latin typeface="標楷體" panose="03000509000000000000" pitchFamily="65" charset="-120"/>
              <a:ea typeface="標楷體" panose="03000509000000000000" pitchFamily="65" charset="-120"/>
            </a:rPr>
            <a:t>明星代言</a:t>
          </a:r>
          <a:endParaRPr lang="zh-TW" altLang="en-US" sz="2200" b="1" kern="120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b="1" kern="1200" smtClean="0">
              <a:latin typeface="標楷體" panose="03000509000000000000" pitchFamily="65" charset="-120"/>
              <a:ea typeface="標楷體" panose="03000509000000000000" pitchFamily="65" charset="-120"/>
            </a:rPr>
            <a:t>平面廣告</a:t>
          </a:r>
          <a:endParaRPr lang="zh-TW" altLang="en-US" sz="2200" b="1" kern="120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2937926" y="2478707"/>
        <a:ext cx="3648419" cy="1516941"/>
      </dsp:txXfrm>
    </dsp:sp>
    <dsp:sp modelId="{FF22CA67-920B-40AE-ACBD-1A5A9DD6DDA1}">
      <dsp:nvSpPr>
        <dsp:cNvPr id="0" name=""/>
        <dsp:cNvSpPr/>
      </dsp:nvSpPr>
      <dsp:spPr>
        <a:xfrm>
          <a:off x="0" y="2225365"/>
          <a:ext cx="2937926" cy="2022587"/>
        </a:xfrm>
        <a:prstGeom prst="roundRect">
          <a:avLst/>
        </a:prstGeom>
        <a:solidFill>
          <a:schemeClr val="accent1">
            <a:shade val="80000"/>
            <a:hueOff val="0"/>
            <a:satOff val="-982"/>
            <a:lumOff val="2769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b="1" kern="1200" smtClean="0">
              <a:latin typeface="標楷體" panose="03000509000000000000" pitchFamily="65" charset="-120"/>
              <a:ea typeface="標楷體" panose="03000509000000000000" pitchFamily="65" charset="-120"/>
            </a:rPr>
            <a:t>推廣策略</a:t>
          </a:r>
          <a:endParaRPr lang="zh-TW" altLang="en-US" sz="4400" b="1" kern="120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98735" y="2324100"/>
        <a:ext cx="2740456" cy="18251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640BD5-02E6-41B3-90FA-340B762F3927}">
      <dsp:nvSpPr>
        <dsp:cNvPr id="0" name=""/>
        <dsp:cNvSpPr/>
      </dsp:nvSpPr>
      <dsp:spPr>
        <a:xfrm rot="5400000">
          <a:off x="-217161" y="217161"/>
          <a:ext cx="1447740" cy="1013418"/>
        </a:xfrm>
        <a:prstGeom prst="chevron">
          <a:avLst/>
        </a:prstGeom>
        <a:solidFill>
          <a:schemeClr val="tx2">
            <a:lumMod val="20000"/>
            <a:lumOff val="80000"/>
          </a:schemeClr>
        </a:solidFill>
        <a:ln w="15875" cap="flat" cmpd="sng" algn="ctr">
          <a:solidFill>
            <a:schemeClr val="tx2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</a:rPr>
            <a:t>性別</a:t>
          </a:r>
          <a:endParaRPr lang="zh-TW" altLang="en-US" sz="2800" b="1" kern="1200" dirty="0">
            <a:solidFill>
              <a:schemeClr val="tx2">
                <a:lumMod val="50000"/>
              </a:schemeClr>
            </a:solidFill>
            <a:latin typeface="標楷體" pitchFamily="65" charset="-120"/>
            <a:ea typeface="標楷體" pitchFamily="65" charset="-120"/>
          </a:endParaRPr>
        </a:p>
      </dsp:txBody>
      <dsp:txXfrm rot="-5400000">
        <a:off x="0" y="506709"/>
        <a:ext cx="1013418" cy="434322"/>
      </dsp:txXfrm>
    </dsp:sp>
    <dsp:sp modelId="{61BB2083-7293-4A0C-9765-3FE75F04394D}">
      <dsp:nvSpPr>
        <dsp:cNvPr id="0" name=""/>
        <dsp:cNvSpPr/>
      </dsp:nvSpPr>
      <dsp:spPr>
        <a:xfrm rot="5400000">
          <a:off x="3843319" y="-2829901"/>
          <a:ext cx="941525" cy="66013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 </a:t>
          </a:r>
          <a:r>
            <a:rPr lang="zh-TW" altLang="zh-TW" sz="23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男生：</a:t>
          </a:r>
          <a:r>
            <a:rPr lang="en-US" altLang="zh-TW" sz="23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54%  </a:t>
          </a:r>
          <a:r>
            <a:rPr lang="zh-TW" altLang="en-US" sz="23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    </a:t>
          </a:r>
          <a:r>
            <a:rPr lang="zh-TW" altLang="zh-TW" sz="23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女生：</a:t>
          </a:r>
          <a:r>
            <a:rPr lang="en-US" altLang="zh-TW" sz="23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46%</a:t>
          </a:r>
          <a:endParaRPr lang="zh-TW" altLang="en-US" sz="2300" kern="1200" dirty="0"/>
        </a:p>
      </dsp:txBody>
      <dsp:txXfrm rot="-5400000">
        <a:off x="1013419" y="45960"/>
        <a:ext cx="6555366" cy="849603"/>
      </dsp:txXfrm>
    </dsp:sp>
    <dsp:sp modelId="{160BF257-7D93-4C69-944F-CD6366C560C7}">
      <dsp:nvSpPr>
        <dsp:cNvPr id="0" name=""/>
        <dsp:cNvSpPr/>
      </dsp:nvSpPr>
      <dsp:spPr>
        <a:xfrm rot="5400000">
          <a:off x="-217161" y="1471870"/>
          <a:ext cx="1447740" cy="1013418"/>
        </a:xfrm>
        <a:prstGeom prst="chevron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年齡</a:t>
          </a:r>
          <a:endParaRPr lang="zh-TW" altLang="en-US" sz="2600" kern="1200" dirty="0"/>
        </a:p>
      </dsp:txBody>
      <dsp:txXfrm rot="-5400000">
        <a:off x="0" y="1761418"/>
        <a:ext cx="1013418" cy="434322"/>
      </dsp:txXfrm>
    </dsp:sp>
    <dsp:sp modelId="{9BA48AD8-3A90-4FB5-8C20-4B4245045FA3}">
      <dsp:nvSpPr>
        <dsp:cNvPr id="0" name=""/>
        <dsp:cNvSpPr/>
      </dsp:nvSpPr>
      <dsp:spPr>
        <a:xfrm rot="5400000">
          <a:off x="3843566" y="-1575438"/>
          <a:ext cx="941031" cy="66013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 </a:t>
          </a:r>
          <a:r>
            <a:rPr lang="en-US" altLang="zh-TW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20</a:t>
          </a:r>
          <a:r>
            <a:rPr lang="zh-TW" altLang="zh-TW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歲以下：</a:t>
          </a:r>
          <a:r>
            <a:rPr lang="en-US" altLang="zh-TW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39%  21~30</a:t>
          </a:r>
          <a:r>
            <a:rPr lang="zh-TW" altLang="zh-TW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歲：</a:t>
          </a:r>
          <a:r>
            <a:rPr lang="en-US" altLang="zh-TW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41%  </a:t>
          </a:r>
          <a:endParaRPr lang="zh-TW" alt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 </a:t>
          </a:r>
          <a:r>
            <a:rPr lang="en-US" altLang="zh-TW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31~40</a:t>
          </a:r>
          <a:r>
            <a:rPr lang="zh-TW" altLang="zh-TW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歲：</a:t>
          </a:r>
          <a:r>
            <a:rPr lang="en-US" altLang="zh-TW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10%  </a:t>
          </a:r>
          <a:r>
            <a:rPr lang="zh-TW" altLang="en-US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 </a:t>
          </a:r>
          <a:r>
            <a:rPr lang="en-US" altLang="zh-TW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41~50</a:t>
          </a:r>
          <a:r>
            <a:rPr lang="zh-TW" altLang="zh-TW" sz="2200" b="1" kern="1200" cap="none" spc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歲：</a:t>
          </a:r>
          <a:r>
            <a:rPr lang="zh-TW" altLang="en-US" sz="2200" b="1" kern="1200" cap="none" spc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 </a:t>
          </a:r>
          <a:r>
            <a:rPr lang="en-US" altLang="zh-TW" sz="2200" b="1" kern="1200" cap="none" spc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9</a:t>
          </a:r>
          <a:r>
            <a:rPr lang="en-US" altLang="zh-TW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%  51</a:t>
          </a:r>
          <a:r>
            <a:rPr lang="zh-TW" altLang="zh-TW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歲以上：</a:t>
          </a:r>
          <a:r>
            <a:rPr lang="en-US" altLang="zh-TW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1%</a:t>
          </a:r>
          <a:endParaRPr lang="zh-TW" altLang="en-US" sz="2200" b="1" kern="120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chemeClr val="tx2">
                <a:lumMod val="50000"/>
              </a:schemeClr>
            </a:solidFill>
            <a:effectLst/>
            <a:latin typeface="標楷體" pitchFamily="65" charset="-120"/>
            <a:ea typeface="標楷體" pitchFamily="65" charset="-120"/>
          </a:endParaRPr>
        </a:p>
      </dsp:txBody>
      <dsp:txXfrm rot="-5400000">
        <a:off x="1013419" y="1300646"/>
        <a:ext cx="6555390" cy="849157"/>
      </dsp:txXfrm>
    </dsp:sp>
    <dsp:sp modelId="{D0A47A63-DE90-4B9C-8507-FF0355D40570}">
      <dsp:nvSpPr>
        <dsp:cNvPr id="0" name=""/>
        <dsp:cNvSpPr/>
      </dsp:nvSpPr>
      <dsp:spPr>
        <a:xfrm rot="5400000">
          <a:off x="-217161" y="2723630"/>
          <a:ext cx="1447740" cy="1013418"/>
        </a:xfrm>
        <a:prstGeom prst="chevron">
          <a:avLst/>
        </a:prstGeom>
        <a:solidFill>
          <a:schemeClr val="accent2">
            <a:lumMod val="40000"/>
            <a:lumOff val="60000"/>
          </a:schemeClr>
        </a:solidFill>
        <a:ln w="15875" cap="flat" cmpd="sng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6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職業</a:t>
          </a:r>
          <a:endParaRPr lang="zh-TW" altLang="en-US" sz="2600" kern="1200" dirty="0"/>
        </a:p>
      </dsp:txBody>
      <dsp:txXfrm rot="-5400000">
        <a:off x="0" y="3013178"/>
        <a:ext cx="1013418" cy="434322"/>
      </dsp:txXfrm>
    </dsp:sp>
    <dsp:sp modelId="{B27F94B7-E50D-48A0-932D-24D1281E30E6}">
      <dsp:nvSpPr>
        <dsp:cNvPr id="0" name=""/>
        <dsp:cNvSpPr/>
      </dsp:nvSpPr>
      <dsp:spPr>
        <a:xfrm rot="5400000">
          <a:off x="3843566" y="-323678"/>
          <a:ext cx="941031" cy="66013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 </a:t>
          </a:r>
          <a:r>
            <a:rPr lang="zh-TW" altLang="zh-TW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學生：</a:t>
          </a:r>
          <a:r>
            <a:rPr lang="en-US" altLang="zh-TW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47</a:t>
          </a:r>
          <a:r>
            <a:rPr lang="en-US" altLang="zh-TW" sz="2200" b="1" kern="1200" cap="none" spc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%  </a:t>
          </a:r>
          <a:r>
            <a:rPr lang="zh-TW" altLang="en-US" sz="2200" b="1" kern="1200" cap="none" spc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    </a:t>
          </a:r>
          <a:r>
            <a:rPr lang="zh-TW" altLang="zh-TW" sz="2200" b="1" kern="1200" cap="none" spc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服</a:t>
          </a:r>
          <a:r>
            <a:rPr lang="zh-TW" altLang="zh-TW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務業：</a:t>
          </a:r>
          <a:r>
            <a:rPr lang="en-US" altLang="zh-TW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17%  </a:t>
          </a:r>
          <a:r>
            <a:rPr lang="zh-TW" altLang="en-US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 </a:t>
          </a:r>
          <a:r>
            <a:rPr lang="zh-TW" altLang="zh-TW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公務人員：</a:t>
          </a:r>
          <a:r>
            <a:rPr lang="en-US" altLang="zh-TW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7%</a:t>
          </a:r>
          <a:endParaRPr lang="zh-TW" alt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 </a:t>
          </a:r>
          <a:r>
            <a:rPr lang="zh-TW" altLang="zh-TW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軍公教：</a:t>
          </a:r>
          <a:r>
            <a:rPr lang="en-US" altLang="zh-TW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3</a:t>
          </a:r>
          <a:r>
            <a:rPr lang="en-US" altLang="zh-TW" sz="2200" b="1" kern="1200" cap="none" spc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%  </a:t>
          </a:r>
          <a:r>
            <a:rPr lang="zh-TW" altLang="en-US" sz="2200" b="1" kern="1200" cap="none" spc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   </a:t>
          </a:r>
          <a:r>
            <a:rPr lang="zh-TW" altLang="zh-TW" sz="2200" b="1" kern="1200" cap="none" spc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家</a:t>
          </a:r>
          <a:r>
            <a:rPr lang="zh-TW" altLang="zh-TW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庭主婦：</a:t>
          </a:r>
          <a:r>
            <a:rPr lang="en-US" altLang="zh-TW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4%  </a:t>
          </a:r>
          <a:r>
            <a:rPr lang="zh-TW" altLang="zh-TW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其他：</a:t>
          </a:r>
          <a:r>
            <a:rPr lang="en-US" altLang="zh-TW" sz="2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標楷體" pitchFamily="65" charset="-120"/>
              <a:ea typeface="標楷體" pitchFamily="65" charset="-120"/>
              <a:cs typeface="+mn-cs"/>
            </a:rPr>
            <a:t>22%</a:t>
          </a:r>
          <a:endParaRPr lang="zh-TW" altLang="en-US" sz="2200" kern="1200" dirty="0"/>
        </a:p>
      </dsp:txBody>
      <dsp:txXfrm rot="-5400000">
        <a:off x="1013419" y="2552406"/>
        <a:ext cx="6555390" cy="84915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D7007-CBB6-42FB-A73E-A19BD7D2D79A}" type="datetimeFigureOut">
              <a:rPr lang="zh-TW" altLang="en-US" smtClean="0"/>
              <a:t>2014/5/2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C3BA5-15AF-4DC5-93A7-5D1C2BB874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9149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C3BA5-15AF-4DC5-93A7-5D1C2BB874B1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1308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C3BA5-15AF-4DC5-93A7-5D1C2BB874B1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7918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C3BA5-15AF-4DC5-93A7-5D1C2BB874B1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8810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C3BA5-15AF-4DC5-93A7-5D1C2BB874B1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3397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CC5C-CB22-41D9-879A-672F7D60AAA7}" type="datetimeFigureOut">
              <a:rPr lang="zh-TW" altLang="en-US" smtClean="0"/>
              <a:t>2014/5/2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27F4CE1D-82BF-4C73-A822-5F3B55945B2E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CC5C-CB22-41D9-879A-672F7D60AAA7}" type="datetimeFigureOut">
              <a:rPr lang="zh-TW" altLang="en-US" smtClean="0"/>
              <a:t>2014/5/2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CE1D-82BF-4C73-A822-5F3B55945B2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CC5C-CB22-41D9-879A-672F7D60AAA7}" type="datetimeFigureOut">
              <a:rPr lang="zh-TW" altLang="en-US" smtClean="0"/>
              <a:t>2014/5/2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CE1D-82BF-4C73-A822-5F3B55945B2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CC5C-CB22-41D9-879A-672F7D60AAA7}" type="datetimeFigureOut">
              <a:rPr lang="zh-TW" altLang="en-US" smtClean="0"/>
              <a:t>2014/5/2</a:t>
            </a:fld>
            <a:endParaRPr lang="zh-TW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F4CE1D-82BF-4C73-A822-5F3B55945B2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CC5C-CB22-41D9-879A-672F7D60AAA7}" type="datetimeFigureOut">
              <a:rPr lang="zh-TW" altLang="en-US" smtClean="0"/>
              <a:t>2014/5/2</a:t>
            </a:fld>
            <a:endParaRPr lang="zh-TW" alt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F4CE1D-82BF-4C73-A822-5F3B55945B2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CC5C-CB22-41D9-879A-672F7D60AAA7}" type="datetimeFigureOut">
              <a:rPr lang="zh-TW" altLang="en-US" smtClean="0"/>
              <a:t>2014/5/2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CE1D-82BF-4C73-A822-5F3B55945B2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CC5C-CB22-41D9-879A-672F7D60AAA7}" type="datetimeFigureOut">
              <a:rPr lang="zh-TW" altLang="en-US" smtClean="0"/>
              <a:t>2014/5/2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CE1D-82BF-4C73-A822-5F3B55945B2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CC5C-CB22-41D9-879A-672F7D60AAA7}" type="datetimeFigureOut">
              <a:rPr lang="zh-TW" altLang="en-US" smtClean="0"/>
              <a:t>2014/5/2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CE1D-82BF-4C73-A822-5F3B55945B2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CC5C-CB22-41D9-879A-672F7D60AAA7}" type="datetimeFigureOut">
              <a:rPr lang="zh-TW" altLang="en-US" smtClean="0"/>
              <a:t>2014/5/2</a:t>
            </a:fld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F4CE1D-82BF-4C73-A822-5F3B55945B2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033CC5C-CB22-41D9-879A-672F7D60AAA7}" type="datetimeFigureOut">
              <a:rPr lang="zh-TW" altLang="en-US" smtClean="0"/>
              <a:t>2014/5/2</a:t>
            </a:fld>
            <a:endParaRPr lang="zh-TW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7F4CE1D-82BF-4C73-A822-5F3B55945B2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CC5C-CB22-41D9-879A-672F7D60AAA7}" type="datetimeFigureOut">
              <a:rPr lang="zh-TW" altLang="en-US" smtClean="0"/>
              <a:t>2014/5/2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CE1D-82BF-4C73-A822-5F3B55945B2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7F4CE1D-82BF-4C73-A822-5F3B55945B2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033CC5C-CB22-41D9-879A-672F7D60AAA7}" type="datetimeFigureOut">
              <a:rPr lang="zh-TW" altLang="en-US" smtClean="0"/>
              <a:t>2014/5/2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16152" y="3140969"/>
            <a:ext cx="7235981" cy="3259832"/>
          </a:xfrm>
        </p:spPr>
        <p:txBody>
          <a:bodyPr/>
          <a:lstStyle/>
          <a:p>
            <a:pPr algn="r"/>
            <a:r>
              <a:rPr lang="zh-TW" altLang="en-US" sz="3200" dirty="0">
                <a:ln w="50800"/>
                <a:solidFill>
                  <a:srgbClr val="92D050"/>
                </a:solidFill>
                <a:effectLst/>
                <a:latin typeface="標楷體" pitchFamily="65" charset="-120"/>
                <a:ea typeface="標楷體" pitchFamily="65" charset="-120"/>
              </a:rPr>
              <a:t>指導老師</a:t>
            </a:r>
            <a:r>
              <a:rPr lang="en-US" altLang="zh-TW" sz="3200" dirty="0">
                <a:ln w="50800"/>
                <a:solidFill>
                  <a:srgbClr val="92D050"/>
                </a:solidFill>
                <a:effectLst/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200" dirty="0">
                <a:ln w="50800"/>
                <a:solidFill>
                  <a:srgbClr val="92D050"/>
                </a:solidFill>
                <a:effectLst/>
                <a:latin typeface="標楷體" pitchFamily="65" charset="-120"/>
                <a:ea typeface="標楷體" pitchFamily="65" charset="-120"/>
              </a:rPr>
              <a:t>盧慈慧</a:t>
            </a:r>
            <a:r>
              <a:rPr lang="en-US" altLang="zh-TW" sz="3200" dirty="0">
                <a:ln w="50800"/>
                <a:solidFill>
                  <a:srgbClr val="92D050"/>
                </a:solidFill>
                <a:effectLst/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dirty="0">
                <a:ln w="50800"/>
                <a:solidFill>
                  <a:srgbClr val="92D050"/>
                </a:solidFill>
                <a:effectLst/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dirty="0" smtClean="0">
                <a:ln w="50800"/>
                <a:solidFill>
                  <a:srgbClr val="92D050"/>
                </a:solidFill>
                <a:effectLst/>
                <a:latin typeface="標楷體" pitchFamily="65" charset="-120"/>
                <a:ea typeface="標楷體" pitchFamily="65" charset="-120"/>
              </a:rPr>
              <a:t>研究學生</a:t>
            </a:r>
            <a:r>
              <a:rPr lang="en-US" altLang="zh-TW" sz="3200" dirty="0">
                <a:ln w="50800"/>
                <a:solidFill>
                  <a:srgbClr val="92D050"/>
                </a:solidFill>
                <a:effectLst/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200" dirty="0">
                <a:ln w="50800"/>
                <a:solidFill>
                  <a:srgbClr val="92D050"/>
                </a:solidFill>
                <a:effectLst/>
                <a:latin typeface="標楷體" pitchFamily="65" charset="-120"/>
                <a:ea typeface="標楷體" pitchFamily="65" charset="-120"/>
              </a:rPr>
              <a:t>傅寶禛</a:t>
            </a:r>
            <a:r>
              <a:rPr lang="en-US" altLang="zh-TW" sz="3200" dirty="0">
                <a:ln w="50800"/>
                <a:solidFill>
                  <a:srgbClr val="92D050"/>
                </a:solidFill>
                <a:effectLst/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dirty="0">
                <a:ln w="50800"/>
                <a:solidFill>
                  <a:srgbClr val="92D050"/>
                </a:solidFill>
                <a:effectLst/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dirty="0">
                <a:ln w="50800"/>
                <a:solidFill>
                  <a:srgbClr val="92D050"/>
                </a:solidFill>
                <a:effectLst/>
                <a:latin typeface="標楷體" pitchFamily="65" charset="-120"/>
                <a:ea typeface="標楷體" pitchFamily="65" charset="-120"/>
              </a:rPr>
              <a:t>日期</a:t>
            </a:r>
            <a:r>
              <a:rPr lang="en-US" altLang="zh-TW" sz="3200" dirty="0">
                <a:ln w="50800"/>
                <a:solidFill>
                  <a:srgbClr val="92D050"/>
                </a:solidFill>
                <a:effectLst/>
                <a:latin typeface="標楷體" pitchFamily="65" charset="-120"/>
                <a:ea typeface="標楷體" pitchFamily="65" charset="-120"/>
              </a:rPr>
              <a:t>:</a:t>
            </a:r>
            <a:br>
              <a:rPr lang="en-US" altLang="zh-TW" sz="3200" dirty="0">
                <a:ln w="50800"/>
                <a:solidFill>
                  <a:srgbClr val="92D050"/>
                </a:solidFill>
                <a:effectLst/>
                <a:latin typeface="標楷體" pitchFamily="65" charset="-120"/>
                <a:ea typeface="標楷體" pitchFamily="65" charset="-120"/>
              </a:rPr>
            </a:br>
            <a:endParaRPr lang="zh-TW" altLang="en-US" sz="3200" dirty="0">
              <a:effectLst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63688" y="1124744"/>
            <a:ext cx="6189583" cy="1080120"/>
          </a:xfrm>
        </p:spPr>
        <p:txBody>
          <a:bodyPr>
            <a:noAutofit/>
          </a:bodyPr>
          <a:lstStyle/>
          <a:p>
            <a:pPr algn="ctr"/>
            <a:r>
              <a:rPr lang="zh-TW" altLang="en-US" sz="41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智慧新時代</a:t>
            </a:r>
            <a:endParaRPr lang="en-US" altLang="zh-TW" sz="4100" b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41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HTC</a:t>
            </a:r>
            <a:r>
              <a:rPr lang="zh-TW" altLang="en-US" sz="41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行銷策略及顧客滿意度</a:t>
            </a:r>
            <a:endParaRPr lang="zh-TW" altLang="en-US" sz="41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71872"/>
            <a:ext cx="181133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320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88640"/>
            <a:ext cx="1809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橢圓形圖說文字 2"/>
          <p:cNvSpPr/>
          <p:nvPr/>
        </p:nvSpPr>
        <p:spPr>
          <a:xfrm>
            <a:off x="3059832" y="102460"/>
            <a:ext cx="3096000" cy="11448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基本資料分析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3232225379"/>
              </p:ext>
            </p:extLst>
          </p:nvPr>
        </p:nvGraphicFramePr>
        <p:xfrm>
          <a:off x="666725" y="1427766"/>
          <a:ext cx="7614746" cy="3957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2" name="手繪多邊形 21"/>
          <p:cNvSpPr/>
          <p:nvPr/>
        </p:nvSpPr>
        <p:spPr>
          <a:xfrm>
            <a:off x="1694114" y="5236610"/>
            <a:ext cx="6513086" cy="1000702"/>
          </a:xfrm>
          <a:custGeom>
            <a:avLst/>
            <a:gdLst>
              <a:gd name="connsiteX0" fmla="*/ 160804 w 964803"/>
              <a:gd name="connsiteY0" fmla="*/ 0 h 5056981"/>
              <a:gd name="connsiteX1" fmla="*/ 803999 w 964803"/>
              <a:gd name="connsiteY1" fmla="*/ 0 h 5056981"/>
              <a:gd name="connsiteX2" fmla="*/ 964803 w 964803"/>
              <a:gd name="connsiteY2" fmla="*/ 160804 h 5056981"/>
              <a:gd name="connsiteX3" fmla="*/ 964803 w 964803"/>
              <a:gd name="connsiteY3" fmla="*/ 5056981 h 5056981"/>
              <a:gd name="connsiteX4" fmla="*/ 964803 w 964803"/>
              <a:gd name="connsiteY4" fmla="*/ 5056981 h 5056981"/>
              <a:gd name="connsiteX5" fmla="*/ 0 w 964803"/>
              <a:gd name="connsiteY5" fmla="*/ 5056981 h 5056981"/>
              <a:gd name="connsiteX6" fmla="*/ 0 w 964803"/>
              <a:gd name="connsiteY6" fmla="*/ 5056981 h 5056981"/>
              <a:gd name="connsiteX7" fmla="*/ 0 w 964803"/>
              <a:gd name="connsiteY7" fmla="*/ 160804 h 5056981"/>
              <a:gd name="connsiteX8" fmla="*/ 160804 w 964803"/>
              <a:gd name="connsiteY8" fmla="*/ 0 h 5056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64803" h="5056981">
                <a:moveTo>
                  <a:pt x="964803" y="842850"/>
                </a:moveTo>
                <a:lnTo>
                  <a:pt x="964803" y="4214131"/>
                </a:lnTo>
                <a:cubicBezTo>
                  <a:pt x="964803" y="4679625"/>
                  <a:pt x="951068" y="5056978"/>
                  <a:pt x="934124" y="5056978"/>
                </a:cubicBezTo>
                <a:lnTo>
                  <a:pt x="0" y="5056978"/>
                </a:lnTo>
                <a:lnTo>
                  <a:pt x="0" y="5056978"/>
                </a:lnTo>
                <a:lnTo>
                  <a:pt x="0" y="3"/>
                </a:lnTo>
                <a:lnTo>
                  <a:pt x="0" y="3"/>
                </a:lnTo>
                <a:lnTo>
                  <a:pt x="934124" y="3"/>
                </a:lnTo>
                <a:cubicBezTo>
                  <a:pt x="951068" y="3"/>
                  <a:pt x="964803" y="377356"/>
                  <a:pt x="964803" y="842850"/>
                </a:cubicBezTo>
                <a:close/>
              </a:path>
            </a:pathLst>
          </a:cu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0" tIns="62974" rIns="62973" bIns="62974" numCol="1" spcCol="1270" anchor="ctr" anchorCtr="0">
            <a:noAutofit/>
          </a:bodyPr>
          <a:lstStyle/>
          <a:p>
            <a:pPr lvl="1"/>
            <a:r>
              <a:rPr lang="zh-TW" altLang="zh-TW" sz="23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無收入：</a:t>
            </a:r>
            <a:r>
              <a:rPr lang="en-US" altLang="zh-TW" sz="23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42%    </a:t>
            </a:r>
            <a:r>
              <a:rPr lang="zh-TW" altLang="en-US" sz="23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sz="2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3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20,000</a:t>
            </a:r>
            <a:r>
              <a:rPr lang="zh-TW" altLang="zh-TW" sz="23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以下：</a:t>
            </a:r>
            <a:r>
              <a:rPr lang="en-US" altLang="zh-TW" sz="23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14%    20,000~30,000</a:t>
            </a:r>
            <a:r>
              <a:rPr lang="zh-TW" altLang="zh-TW" sz="23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23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20%  30,000~40,000</a:t>
            </a:r>
            <a:r>
              <a:rPr lang="zh-TW" altLang="zh-TW" sz="23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23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11%  40,000~50,000</a:t>
            </a:r>
            <a:r>
              <a:rPr lang="zh-TW" altLang="zh-TW" sz="23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23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6%   50,000</a:t>
            </a:r>
            <a:r>
              <a:rPr lang="zh-TW" altLang="zh-TW" sz="23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以上：</a:t>
            </a:r>
            <a:r>
              <a:rPr lang="en-US" altLang="zh-TW" sz="23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7% </a:t>
            </a:r>
            <a:r>
              <a:rPr lang="zh-TW" altLang="en-US" sz="2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23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1" name="手繪多邊形 20"/>
          <p:cNvSpPr/>
          <p:nvPr/>
        </p:nvSpPr>
        <p:spPr>
          <a:xfrm>
            <a:off x="666093" y="5236610"/>
            <a:ext cx="1039020" cy="1432750"/>
          </a:xfrm>
          <a:custGeom>
            <a:avLst/>
            <a:gdLst>
              <a:gd name="connsiteX0" fmla="*/ 0 w 1484312"/>
              <a:gd name="connsiteY0" fmla="*/ 0 h 1039018"/>
              <a:gd name="connsiteX1" fmla="*/ 964803 w 1484312"/>
              <a:gd name="connsiteY1" fmla="*/ 0 h 1039018"/>
              <a:gd name="connsiteX2" fmla="*/ 1484312 w 1484312"/>
              <a:gd name="connsiteY2" fmla="*/ 519509 h 1039018"/>
              <a:gd name="connsiteX3" fmla="*/ 964803 w 1484312"/>
              <a:gd name="connsiteY3" fmla="*/ 1039018 h 1039018"/>
              <a:gd name="connsiteX4" fmla="*/ 0 w 1484312"/>
              <a:gd name="connsiteY4" fmla="*/ 1039018 h 1039018"/>
              <a:gd name="connsiteX5" fmla="*/ 519509 w 1484312"/>
              <a:gd name="connsiteY5" fmla="*/ 519509 h 1039018"/>
              <a:gd name="connsiteX6" fmla="*/ 0 w 1484312"/>
              <a:gd name="connsiteY6" fmla="*/ 0 h 103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4312" h="1039018">
                <a:moveTo>
                  <a:pt x="1484312" y="0"/>
                </a:moveTo>
                <a:lnTo>
                  <a:pt x="1484312" y="675362"/>
                </a:lnTo>
                <a:lnTo>
                  <a:pt x="742156" y="1039018"/>
                </a:lnTo>
                <a:lnTo>
                  <a:pt x="0" y="675362"/>
                </a:lnTo>
                <a:lnTo>
                  <a:pt x="0" y="0"/>
                </a:lnTo>
                <a:lnTo>
                  <a:pt x="742156" y="363656"/>
                </a:lnTo>
                <a:lnTo>
                  <a:pt x="1484312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511" tIns="536020" rIns="16511" bIns="536019" numCol="1" spcCol="1270" anchor="ctr" anchorCtr="0">
            <a:noAutofit/>
          </a:bodyPr>
          <a:lstStyle/>
          <a:p>
            <a:pPr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zh-TW" sz="2800" b="1" kern="10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zh-TW" sz="2800" b="1" kern="1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收入</a:t>
            </a:r>
            <a:endParaRPr lang="zh-TW" altLang="zh-TW" sz="2800" b="1" kern="1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TW" altLang="en-US" sz="2600" kern="1200" dirty="0"/>
          </a:p>
        </p:txBody>
      </p:sp>
      <p:sp>
        <p:nvSpPr>
          <p:cNvPr id="4" name="流程圖: 接點 3"/>
          <p:cNvSpPr/>
          <p:nvPr/>
        </p:nvSpPr>
        <p:spPr>
          <a:xfrm>
            <a:off x="2015716" y="5736961"/>
            <a:ext cx="45719" cy="45719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流程圖: 接點 7"/>
          <p:cNvSpPr/>
          <p:nvPr/>
        </p:nvSpPr>
        <p:spPr>
          <a:xfrm>
            <a:off x="2015716" y="5373216"/>
            <a:ext cx="45719" cy="45719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流程圖: 接點 22"/>
          <p:cNvSpPr/>
          <p:nvPr/>
        </p:nvSpPr>
        <p:spPr>
          <a:xfrm>
            <a:off x="2015716" y="6093296"/>
            <a:ext cx="45719" cy="45719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502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88640"/>
            <a:ext cx="1809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向上箭號圖說文字 4"/>
          <p:cNvSpPr/>
          <p:nvPr/>
        </p:nvSpPr>
        <p:spPr>
          <a:xfrm>
            <a:off x="1007787" y="5364081"/>
            <a:ext cx="3024336" cy="1368152"/>
          </a:xfrm>
          <a:prstGeom prst="upArrow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HTC</a:t>
            </a:r>
            <a:r>
              <a:rPr lang="zh-TW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的競爭對手主要來自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Samsung</a:t>
            </a:r>
            <a:r>
              <a:rPr lang="zh-TW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與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iPhone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" name="向上箭號圖說文字 8"/>
          <p:cNvSpPr/>
          <p:nvPr/>
        </p:nvSpPr>
        <p:spPr>
          <a:xfrm>
            <a:off x="5148064" y="5418524"/>
            <a:ext cx="3096344" cy="1323528"/>
          </a:xfrm>
          <a:prstGeom prst="upArrow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0" algn="just"/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HTC</a:t>
            </a:r>
            <a:r>
              <a:rPr lang="zh-TW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在消費者未來選擇中占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30%</a:t>
            </a:r>
            <a:r>
              <a:rPr lang="zh-TW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；有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34%</a:t>
            </a:r>
            <a:r>
              <a:rPr lang="zh-TW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的消費者未來較有意願選擇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iPhone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algn="just"/>
            <a:endParaRPr lang="zh-TW" altLang="en-US" dirty="0"/>
          </a:p>
        </p:txBody>
      </p:sp>
      <p:sp>
        <p:nvSpPr>
          <p:cNvPr id="10" name="矩形 9"/>
          <p:cNvSpPr/>
          <p:nvPr/>
        </p:nvSpPr>
        <p:spPr>
          <a:xfrm>
            <a:off x="1007787" y="1548812"/>
            <a:ext cx="31323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目前擁有的手機品牌</a:t>
            </a:r>
            <a:endParaRPr lang="zh-TW" altLang="en-US" sz="2400"/>
          </a:p>
        </p:txBody>
      </p:sp>
      <p:sp>
        <p:nvSpPr>
          <p:cNvPr id="13" name="矩形 12"/>
          <p:cNvSpPr/>
          <p:nvPr/>
        </p:nvSpPr>
        <p:spPr>
          <a:xfrm>
            <a:off x="5446453" y="1548812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未來選擇的手機品牌</a:t>
            </a:r>
            <a:endParaRPr lang="zh-TW" altLang="en-US" sz="2400"/>
          </a:p>
        </p:txBody>
      </p:sp>
      <p:sp>
        <p:nvSpPr>
          <p:cNvPr id="14" name="橢圓形圖說文字 13"/>
          <p:cNvSpPr/>
          <p:nvPr/>
        </p:nvSpPr>
        <p:spPr>
          <a:xfrm>
            <a:off x="3203848" y="132441"/>
            <a:ext cx="3096000" cy="11448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消費行為分析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12" name="圖表 11"/>
          <p:cNvGraphicFramePr/>
          <p:nvPr>
            <p:extLst>
              <p:ext uri="{D42A27DB-BD31-4B8C-83A1-F6EECF244321}">
                <p14:modId xmlns:p14="http://schemas.microsoft.com/office/powerpoint/2010/main" val="1338184022"/>
              </p:ext>
            </p:extLst>
          </p:nvPr>
        </p:nvGraphicFramePr>
        <p:xfrm>
          <a:off x="485820" y="1741017"/>
          <a:ext cx="4068269" cy="3623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圖表 14"/>
          <p:cNvGraphicFramePr/>
          <p:nvPr>
            <p:extLst>
              <p:ext uri="{D42A27DB-BD31-4B8C-83A1-F6EECF244321}">
                <p14:modId xmlns:p14="http://schemas.microsoft.com/office/powerpoint/2010/main" val="739276640"/>
              </p:ext>
            </p:extLst>
          </p:nvPr>
        </p:nvGraphicFramePr>
        <p:xfrm>
          <a:off x="4717749" y="1564566"/>
          <a:ext cx="403244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0669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88640"/>
            <a:ext cx="1809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1691680" y="1277239"/>
            <a:ext cx="15121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zh-TW" sz="2400" b="1">
                <a:latin typeface="標楷體" pitchFamily="65" charset="-120"/>
                <a:ea typeface="標楷體" pitchFamily="65" charset="-120"/>
              </a:rPr>
              <a:t>參考建議</a:t>
            </a:r>
            <a:endParaRPr lang="zh-TW" altLang="en-US" sz="2400"/>
          </a:p>
        </p:txBody>
      </p:sp>
      <p:sp>
        <p:nvSpPr>
          <p:cNvPr id="5" name="向上箭號圖說文字 4"/>
          <p:cNvSpPr/>
          <p:nvPr/>
        </p:nvSpPr>
        <p:spPr>
          <a:xfrm>
            <a:off x="935764" y="5314457"/>
            <a:ext cx="3024000" cy="1368000"/>
          </a:xfrm>
          <a:prstGeom prst="upArrow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en-US" altLang="zh-TW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lvl="0" algn="ctr"/>
            <a:r>
              <a:rPr lang="zh-TW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大</a:t>
            </a:r>
            <a:r>
              <a:rPr lang="zh-TW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多消費者會選擇從親友及網路社群去了解產品訊息。</a:t>
            </a:r>
            <a:endParaRPr lang="zh-TW" altLang="en-US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zh-TW" altLang="en-US" dirty="0"/>
          </a:p>
        </p:txBody>
      </p:sp>
      <p:sp>
        <p:nvSpPr>
          <p:cNvPr id="6" name="橢圓形圖說文字 5"/>
          <p:cNvSpPr/>
          <p:nvPr/>
        </p:nvSpPr>
        <p:spPr>
          <a:xfrm>
            <a:off x="3203848" y="132441"/>
            <a:ext cx="3096000" cy="11448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消費行為分析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向上箭號圖說文字 7"/>
          <p:cNvSpPr/>
          <p:nvPr/>
        </p:nvSpPr>
        <p:spPr>
          <a:xfrm>
            <a:off x="5148064" y="5198708"/>
            <a:ext cx="3024000" cy="1483749"/>
          </a:xfrm>
          <a:prstGeom prst="upArrow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en-US" altLang="zh-TW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lvl="0" algn="just"/>
            <a:r>
              <a:rPr lang="zh-TW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有一半以上受訪者會在一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~</a:t>
            </a:r>
            <a:r>
              <a:rPr lang="zh-TW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兩年更換</a:t>
            </a:r>
            <a:r>
              <a:rPr lang="zh-TW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手機。</a:t>
            </a:r>
            <a:endParaRPr lang="zh-TW" altLang="en-US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5860593" y="1277240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zh-TW" sz="2400" b="1">
                <a:latin typeface="標楷體" pitchFamily="65" charset="-120"/>
                <a:ea typeface="標楷體" pitchFamily="65" charset="-120"/>
              </a:rPr>
              <a:t>多久更換手機</a:t>
            </a:r>
            <a:endParaRPr lang="zh-TW" altLang="en-US" sz="2400"/>
          </a:p>
        </p:txBody>
      </p:sp>
      <p:graphicFrame>
        <p:nvGraphicFramePr>
          <p:cNvPr id="10" name="圖表 9"/>
          <p:cNvGraphicFramePr/>
          <p:nvPr>
            <p:extLst>
              <p:ext uri="{D42A27DB-BD31-4B8C-83A1-F6EECF244321}">
                <p14:modId xmlns:p14="http://schemas.microsoft.com/office/powerpoint/2010/main" val="664605188"/>
              </p:ext>
            </p:extLst>
          </p:nvPr>
        </p:nvGraphicFramePr>
        <p:xfrm>
          <a:off x="431540" y="1306652"/>
          <a:ext cx="403244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圖表 10"/>
          <p:cNvGraphicFramePr/>
          <p:nvPr>
            <p:extLst>
              <p:ext uri="{D42A27DB-BD31-4B8C-83A1-F6EECF244321}">
                <p14:modId xmlns:p14="http://schemas.microsoft.com/office/powerpoint/2010/main" val="4221215496"/>
              </p:ext>
            </p:extLst>
          </p:nvPr>
        </p:nvGraphicFramePr>
        <p:xfrm>
          <a:off x="4751848" y="1307510"/>
          <a:ext cx="403244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4788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322568"/>
              </p:ext>
            </p:extLst>
          </p:nvPr>
        </p:nvGraphicFramePr>
        <p:xfrm>
          <a:off x="395536" y="1484784"/>
          <a:ext cx="6552731" cy="4480560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541367"/>
                <a:gridCol w="500947"/>
                <a:gridCol w="500947"/>
                <a:gridCol w="500947"/>
                <a:gridCol w="500947"/>
                <a:gridCol w="500947"/>
                <a:gridCol w="500947"/>
                <a:gridCol w="500947"/>
                <a:gridCol w="500947"/>
                <a:gridCol w="500947"/>
                <a:gridCol w="500947"/>
                <a:gridCol w="500947"/>
                <a:gridCol w="500947"/>
              </a:tblGrid>
              <a:tr h="2099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1400" kern="100" dirty="0"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消費者重要性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消費者滿意度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259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 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非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常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不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重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要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(1)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不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重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要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 </a:t>
                      </a:r>
                      <a:r>
                        <a:rPr lang="en-US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2)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普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通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 </a:t>
                      </a:r>
                      <a:r>
                        <a:rPr lang="en-US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3)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重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要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 </a:t>
                      </a:r>
                      <a:r>
                        <a:rPr lang="en-US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4)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非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常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重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要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 </a:t>
                      </a:r>
                      <a:r>
                        <a:rPr lang="en-US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5)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平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均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分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數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非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常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不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滿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意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1)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不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滿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意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 </a:t>
                      </a:r>
                      <a:r>
                        <a:rPr lang="en-US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2)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普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通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 </a:t>
                      </a:r>
                      <a:r>
                        <a:rPr lang="en-US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3)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滿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意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 </a:t>
                      </a:r>
                      <a:r>
                        <a:rPr lang="en-US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4)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非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常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滿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意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 </a:t>
                      </a:r>
                      <a:r>
                        <a:rPr lang="en-US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5)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平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均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分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數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</a:tr>
              <a:tr h="4198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商品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品質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4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34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49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58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4.04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6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6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59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57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20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3.53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</a:tr>
              <a:tr h="4198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商品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價格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4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52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53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34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3.72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6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7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74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50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11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3.35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</a:tr>
              <a:tr h="4198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手機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性能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25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53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60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4.06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6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7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53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64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18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3.54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</a:tr>
              <a:tr h="4198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售</a:t>
                      </a: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後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服務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53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41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50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3.90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4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71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43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25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3.53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</a:tr>
              <a:tr h="4198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耐用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程度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4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7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39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33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65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4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6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12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56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44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30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3.54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</a:tr>
              <a:tr h="4198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促銷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活動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16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77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31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19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3.29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12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82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34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15</a:t>
                      </a:r>
                      <a:endParaRPr lang="zh-TW" sz="14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3.28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</a:tr>
              <a:tr h="4198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整體</a:t>
                      </a:r>
                      <a:endParaRPr lang="en-US" altLang="zh-TW" sz="14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而言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4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6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39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60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39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3.83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7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55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59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22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3.58</a:t>
                      </a:r>
                      <a:endParaRPr lang="zh-TW" sz="1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88640"/>
            <a:ext cx="1809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橢圓形圖說文字 3"/>
          <p:cNvSpPr/>
          <p:nvPr/>
        </p:nvSpPr>
        <p:spPr>
          <a:xfrm>
            <a:off x="3203848" y="167487"/>
            <a:ext cx="3096000" cy="1136319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消費者重要性及滿意度</a:t>
            </a:r>
            <a:endParaRPr lang="zh-TW" altLang="en-US" sz="28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向左箭號圖說文字 4"/>
          <p:cNvSpPr/>
          <p:nvPr/>
        </p:nvSpPr>
        <p:spPr>
          <a:xfrm>
            <a:off x="6992101" y="1556792"/>
            <a:ext cx="1939441" cy="3960440"/>
          </a:xfrm>
          <a:prstGeom prst="leftArrowCallout">
            <a:avLst>
              <a:gd name="adj1" fmla="val 16020"/>
              <a:gd name="adj2" fmla="val 15271"/>
              <a:gd name="adj3" fmla="val 25000"/>
              <a:gd name="adj4" fmla="val 6797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just"/>
            <a:r>
              <a:rPr lang="zh-TW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在選購手機時最重要的是手機的性能與</a:t>
            </a:r>
            <a:r>
              <a:rPr lang="zh-TW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品質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滿意</a:t>
            </a:r>
            <a:r>
              <a:rPr lang="zh-TW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度方面，顯示出</a:t>
            </a:r>
            <a:r>
              <a:rPr lang="en-US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HTC</a:t>
            </a:r>
            <a:r>
              <a:rPr lang="zh-TW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的促銷活動不夠完整</a:t>
            </a:r>
            <a:r>
              <a:rPr lang="zh-TW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建議</a:t>
            </a:r>
            <a:r>
              <a:rPr lang="zh-TW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應</a:t>
            </a:r>
            <a:r>
              <a:rPr lang="zh-TW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多促銷與</a:t>
            </a:r>
            <a:r>
              <a:rPr lang="zh-TW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宣傳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9459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/>
          <p:cNvGraphicFramePr/>
          <p:nvPr>
            <p:extLst>
              <p:ext uri="{D42A27DB-BD31-4B8C-83A1-F6EECF244321}">
                <p14:modId xmlns:p14="http://schemas.microsoft.com/office/powerpoint/2010/main" val="50842700"/>
              </p:ext>
            </p:extLst>
          </p:nvPr>
        </p:nvGraphicFramePr>
        <p:xfrm>
          <a:off x="385664" y="1484784"/>
          <a:ext cx="3744416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88640"/>
            <a:ext cx="1809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向上箭號圖說文字 4"/>
          <p:cNvSpPr/>
          <p:nvPr/>
        </p:nvSpPr>
        <p:spPr>
          <a:xfrm>
            <a:off x="385664" y="4725144"/>
            <a:ext cx="2592288" cy="1728192"/>
          </a:xfrm>
          <a:prstGeom prst="upArrow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一半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以上的消費者再度購買的意願為有待</a:t>
            </a:r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考慮</a:t>
            </a:r>
            <a:endParaRPr lang="zh-TW" altLang="en-US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6" name="圖表 5"/>
          <p:cNvGraphicFramePr/>
          <p:nvPr>
            <p:extLst>
              <p:ext uri="{D42A27DB-BD31-4B8C-83A1-F6EECF244321}">
                <p14:modId xmlns:p14="http://schemas.microsoft.com/office/powerpoint/2010/main" val="2609745456"/>
              </p:ext>
            </p:extLst>
          </p:nvPr>
        </p:nvGraphicFramePr>
        <p:xfrm>
          <a:off x="2879848" y="1628800"/>
          <a:ext cx="3744000" cy="3383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向上箭號圖說文字 6"/>
          <p:cNvSpPr/>
          <p:nvPr/>
        </p:nvSpPr>
        <p:spPr>
          <a:xfrm>
            <a:off x="3275856" y="4725144"/>
            <a:ext cx="2592288" cy="1728192"/>
          </a:xfrm>
          <a:prstGeom prst="upArrow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大多數的受訪者較不會想和他人推薦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HTC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產品</a:t>
            </a:r>
            <a:endParaRPr lang="zh-TW" altLang="en-US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圖表 7"/>
          <p:cNvGraphicFramePr/>
          <p:nvPr>
            <p:extLst>
              <p:ext uri="{D42A27DB-BD31-4B8C-83A1-F6EECF244321}">
                <p14:modId xmlns:p14="http://schemas.microsoft.com/office/powerpoint/2010/main" val="431277890"/>
              </p:ext>
            </p:extLst>
          </p:nvPr>
        </p:nvGraphicFramePr>
        <p:xfrm>
          <a:off x="5580112" y="1700808"/>
          <a:ext cx="3456384" cy="3772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向上箭號圖說文字 8"/>
          <p:cNvSpPr/>
          <p:nvPr/>
        </p:nvSpPr>
        <p:spPr>
          <a:xfrm>
            <a:off x="6093718" y="4707497"/>
            <a:ext cx="2726754" cy="1728192"/>
          </a:xfrm>
          <a:prstGeom prst="upArrow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HTC</a:t>
            </a:r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的服務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態度良</a:t>
            </a:r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好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有一半的消費者願意持正面的意見。</a:t>
            </a:r>
            <a:endParaRPr lang="zh-TW" altLang="en-US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橢圓形圖說文字 9"/>
          <p:cNvSpPr/>
          <p:nvPr/>
        </p:nvSpPr>
        <p:spPr>
          <a:xfrm>
            <a:off x="3203848" y="132441"/>
            <a:ext cx="3096000" cy="1136319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smtClean="0">
                <a:latin typeface="標楷體" pitchFamily="65" charset="-120"/>
                <a:ea typeface="標楷體" pitchFamily="65" charset="-120"/>
              </a:rPr>
              <a:t>消費者忠誠度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1448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88640"/>
            <a:ext cx="1809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橢圓形圖說文字 2"/>
          <p:cNvSpPr/>
          <p:nvPr/>
        </p:nvSpPr>
        <p:spPr>
          <a:xfrm>
            <a:off x="3347864" y="132441"/>
            <a:ext cx="2448272" cy="992303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smtClean="0">
                <a:latin typeface="標楷體" pitchFamily="65" charset="-120"/>
                <a:ea typeface="標楷體" pitchFamily="65" charset="-120"/>
              </a:rPr>
              <a:t>結論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8" name="流程圖: 打孔紙帶 17"/>
          <p:cNvSpPr/>
          <p:nvPr/>
        </p:nvSpPr>
        <p:spPr>
          <a:xfrm>
            <a:off x="287445" y="1244622"/>
            <a:ext cx="2160240" cy="1440160"/>
          </a:xfrm>
          <a:prstGeom prst="flowChartPunchedTape">
            <a:avLst/>
          </a:prstGeom>
        </p:spPr>
        <p:style>
          <a:lnRef idx="1">
            <a:schemeClr val="accent4"/>
          </a:lnRef>
          <a:fillRef idx="1002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zh-TW" sz="2400" b="1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zh-TW" sz="2400" b="1" dirty="0" smtClean="0">
                <a:latin typeface="標楷體" pitchFamily="65" charset="-120"/>
                <a:ea typeface="標楷體" pitchFamily="65" charset="-120"/>
              </a:rPr>
              <a:t>成功經營的</a:t>
            </a:r>
            <a:endParaRPr lang="en-US" altLang="zh-TW" sz="2400" b="1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zh-TW" sz="2400" b="1" dirty="0" smtClean="0">
                <a:latin typeface="標楷體" pitchFamily="65" charset="-120"/>
                <a:ea typeface="標楷體" pitchFamily="65" charset="-120"/>
              </a:rPr>
              <a:t>關鍵</a:t>
            </a:r>
            <a:endParaRPr lang="zh-TW" altLang="zh-TW" sz="2400" b="1" dirty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zh-TW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3131840" y="1356612"/>
            <a:ext cx="5688632" cy="113628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zh-TW" altLang="zh-TW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完善的售後服務及創新的設計與多樣化的產品，以及以「人」為本的人性化</a:t>
            </a:r>
            <a:r>
              <a:rPr lang="zh-TW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設計</a:t>
            </a:r>
            <a:endParaRPr lang="zh-TW" altLang="en-US" sz="2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流程圖: 打孔紙帶 19"/>
          <p:cNvSpPr/>
          <p:nvPr/>
        </p:nvSpPr>
        <p:spPr>
          <a:xfrm>
            <a:off x="335470" y="2651109"/>
            <a:ext cx="2160240" cy="1440160"/>
          </a:xfrm>
          <a:prstGeom prst="flowChartPunchedTape">
            <a:avLst/>
          </a:prstGeom>
        </p:spPr>
        <p:style>
          <a:lnRef idx="1">
            <a:schemeClr val="accent4"/>
          </a:lnRef>
          <a:fillRef idx="1002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zh-TW" sz="2400" b="1" dirty="0" smtClean="0">
                <a:latin typeface="標楷體" pitchFamily="65" charset="-120"/>
                <a:ea typeface="標楷體" pitchFamily="65" charset="-120"/>
              </a:rPr>
              <a:t>消費</a:t>
            </a:r>
            <a:r>
              <a:rPr lang="zh-TW" altLang="zh-TW" sz="2400" b="1" dirty="0">
                <a:latin typeface="標楷體" pitchFamily="65" charset="-120"/>
                <a:ea typeface="標楷體" pitchFamily="65" charset="-120"/>
              </a:rPr>
              <a:t>行為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1" name="流程圖: 打孔紙帶 20"/>
          <p:cNvSpPr/>
          <p:nvPr/>
        </p:nvSpPr>
        <p:spPr>
          <a:xfrm>
            <a:off x="335470" y="3977680"/>
            <a:ext cx="2160240" cy="1440160"/>
          </a:xfrm>
          <a:prstGeom prst="flowChartPunchedTape">
            <a:avLst/>
          </a:prstGeom>
        </p:spPr>
        <p:style>
          <a:lnRef idx="1">
            <a:schemeClr val="accent4"/>
          </a:lnRef>
          <a:fillRef idx="1002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zh-TW" sz="2400" b="1" dirty="0" smtClean="0">
              <a:latin typeface="標楷體" pitchFamily="65" charset="-120"/>
              <a:ea typeface="標楷體" pitchFamily="65" charset="-120"/>
            </a:endParaRPr>
          </a:p>
          <a:p>
            <a:pPr lvl="0" algn="ctr"/>
            <a:r>
              <a:rPr lang="zh-TW" altLang="zh-TW" sz="2400" b="1" dirty="0">
                <a:latin typeface="標楷體" pitchFamily="65" charset="-120"/>
                <a:ea typeface="標楷體" pitchFamily="65" charset="-120"/>
              </a:rPr>
              <a:t>滿意度</a:t>
            </a:r>
          </a:p>
          <a:p>
            <a:pPr algn="ctr"/>
            <a:endParaRPr lang="zh-TW" altLang="en-US" dirty="0"/>
          </a:p>
        </p:txBody>
      </p:sp>
      <p:sp>
        <p:nvSpPr>
          <p:cNvPr id="22" name="流程圖: 打孔紙帶 21"/>
          <p:cNvSpPr/>
          <p:nvPr/>
        </p:nvSpPr>
        <p:spPr>
          <a:xfrm>
            <a:off x="313901" y="5301208"/>
            <a:ext cx="2160240" cy="1440160"/>
          </a:xfrm>
          <a:prstGeom prst="flowChartPunchedTape">
            <a:avLst/>
          </a:prstGeom>
        </p:spPr>
        <p:style>
          <a:lnRef idx="1">
            <a:schemeClr val="accent4"/>
          </a:lnRef>
          <a:fillRef idx="1002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zh-TW" sz="2400" b="1" dirty="0" smtClean="0">
                <a:latin typeface="標楷體" pitchFamily="65" charset="-120"/>
                <a:ea typeface="標楷體" pitchFamily="65" charset="-120"/>
              </a:rPr>
              <a:t>忠誠度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131840" y="2815004"/>
            <a:ext cx="5688632" cy="11362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HTC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一直以來</a:t>
            </a:r>
            <a:r>
              <a:rPr lang="zh-TW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不斷</a:t>
            </a:r>
            <a:r>
              <a:rPr lang="zh-TW" altLang="zh-TW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的努力得到消費者的信賴</a:t>
            </a:r>
            <a:r>
              <a:rPr lang="zh-TW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，若</a:t>
            </a:r>
            <a:r>
              <a:rPr lang="zh-TW" altLang="zh-TW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可以多增加</a:t>
            </a:r>
            <a:r>
              <a:rPr lang="zh-TW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市場調查會更</a:t>
            </a:r>
            <a:r>
              <a:rPr lang="zh-TW" altLang="zh-TW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了解消費者真正的</a:t>
            </a:r>
            <a:r>
              <a:rPr lang="zh-TW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需求</a:t>
            </a:r>
            <a:endParaRPr lang="zh-TW" altLang="zh-TW" sz="2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131840" y="4164924"/>
            <a:ext cx="5688632" cy="1136284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HTC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在</a:t>
            </a:r>
            <a:r>
              <a:rPr lang="zh-TW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手機</a:t>
            </a:r>
            <a:r>
              <a:rPr lang="zh-TW" altLang="zh-TW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的性能與耐用</a:t>
            </a:r>
            <a:r>
              <a:rPr lang="zh-TW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程度這</a:t>
            </a:r>
            <a:r>
              <a:rPr lang="zh-TW" altLang="zh-TW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方面表現</a:t>
            </a:r>
            <a:r>
              <a:rPr lang="zh-TW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可圈可點</a:t>
            </a:r>
            <a:endParaRPr lang="en-US" alt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just"/>
            <a:r>
              <a:rPr lang="zh-TW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不過在</a:t>
            </a:r>
            <a:r>
              <a:rPr lang="zh-TW" altLang="zh-TW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「促銷」方面做得不夠</a:t>
            </a:r>
            <a:r>
              <a:rPr lang="zh-TW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完善</a:t>
            </a:r>
            <a:endParaRPr lang="zh-TW" altLang="en-US" sz="2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131840" y="5453146"/>
            <a:ext cx="5688632" cy="113628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zh-TW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由於</a:t>
            </a:r>
            <a:r>
              <a:rPr lang="zh-TW" altLang="zh-TW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過去的使用經驗不</a:t>
            </a:r>
            <a:r>
              <a:rPr lang="zh-TW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佳導致消費者的</a:t>
            </a:r>
            <a:r>
              <a:rPr lang="zh-TW" altLang="zh-TW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忠誠度較低</a:t>
            </a:r>
            <a:r>
              <a:rPr lang="zh-TW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不過</a:t>
            </a:r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HTC</a:t>
            </a:r>
            <a:r>
              <a:rPr lang="zh-TW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利用</a:t>
            </a:r>
            <a:r>
              <a:rPr lang="zh-TW" altLang="zh-TW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良好的服務態度掌握住現有客</a:t>
            </a:r>
            <a:r>
              <a:rPr lang="zh-TW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源</a:t>
            </a:r>
            <a:endParaRPr lang="zh-TW" altLang="en-US" sz="2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向右箭號 25"/>
          <p:cNvSpPr/>
          <p:nvPr/>
        </p:nvSpPr>
        <p:spPr>
          <a:xfrm>
            <a:off x="2559751" y="1720596"/>
            <a:ext cx="504056" cy="576064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向右箭號 27"/>
          <p:cNvSpPr/>
          <p:nvPr/>
        </p:nvSpPr>
        <p:spPr>
          <a:xfrm>
            <a:off x="2559751" y="3057194"/>
            <a:ext cx="504056" cy="576064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向右箭號 28"/>
          <p:cNvSpPr/>
          <p:nvPr/>
        </p:nvSpPr>
        <p:spPr>
          <a:xfrm>
            <a:off x="2571546" y="4409728"/>
            <a:ext cx="504056" cy="576064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向右箭號 29"/>
          <p:cNvSpPr/>
          <p:nvPr/>
        </p:nvSpPr>
        <p:spPr>
          <a:xfrm>
            <a:off x="2571546" y="5733256"/>
            <a:ext cx="504056" cy="576064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623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88640"/>
            <a:ext cx="1809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302151291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9" name="流程圖: 磁碟 28"/>
          <p:cNvSpPr/>
          <p:nvPr/>
        </p:nvSpPr>
        <p:spPr>
          <a:xfrm>
            <a:off x="1403648" y="1772816"/>
            <a:ext cx="6377483" cy="4430960"/>
          </a:xfrm>
          <a:prstGeom prst="flowChartMagneticDisk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流程圖: 程序 33"/>
          <p:cNvSpPr/>
          <p:nvPr/>
        </p:nvSpPr>
        <p:spPr>
          <a:xfrm rot="670230">
            <a:off x="2006399" y="3540094"/>
            <a:ext cx="2020277" cy="798725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254000" h="1270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zh-TW" altLang="zh-TW" sz="24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增加促銷活動</a:t>
            </a:r>
            <a:endParaRPr lang="zh-TW" altLang="en-US" sz="2400" b="1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5" name="流程圖: 程序 34"/>
          <p:cNvSpPr/>
          <p:nvPr/>
        </p:nvSpPr>
        <p:spPr>
          <a:xfrm rot="21309554">
            <a:off x="1988197" y="4876658"/>
            <a:ext cx="2026800" cy="756000"/>
          </a:xfrm>
          <a:prstGeom prst="flowChartProcess">
            <a:avLst/>
          </a:prstGeom>
          <a:solidFill>
            <a:schemeClr val="bg1">
              <a:lumMod val="65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254000" h="1270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zh-TW" altLang="zh-TW" sz="2400" b="1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加強廣告宣傳</a:t>
            </a:r>
            <a:endParaRPr lang="zh-TW" altLang="en-US" sz="2400" b="1" dirty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6" name="流程圖: 程序 35"/>
          <p:cNvSpPr/>
          <p:nvPr/>
        </p:nvSpPr>
        <p:spPr>
          <a:xfrm rot="21035226">
            <a:off x="5154729" y="3610296"/>
            <a:ext cx="2026800" cy="756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254000" h="1270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zh-TW" altLang="zh-TW" sz="2400" b="1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增加市場調查</a:t>
            </a:r>
            <a:endParaRPr lang="zh-TW" altLang="en-US" sz="2400" b="1" dirty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7" name="流程圖: 程序 36"/>
          <p:cNvSpPr/>
          <p:nvPr/>
        </p:nvSpPr>
        <p:spPr>
          <a:xfrm rot="426521">
            <a:off x="5163917" y="4914994"/>
            <a:ext cx="2026800" cy="756000"/>
          </a:xfrm>
          <a:prstGeom prst="flowChartProcess">
            <a:avLst/>
          </a:prstGeom>
          <a:solidFill>
            <a:schemeClr val="accent2">
              <a:lumMod val="75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254000" h="1270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zh-TW" altLang="zh-TW" sz="2400" b="1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統整內部管理</a:t>
            </a:r>
            <a:endParaRPr lang="zh-TW" altLang="en-US" sz="2400" b="1" dirty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8" name="橢圓形圖說文字 37"/>
          <p:cNvSpPr/>
          <p:nvPr/>
        </p:nvSpPr>
        <p:spPr>
          <a:xfrm>
            <a:off x="3203848" y="132441"/>
            <a:ext cx="3096000" cy="11448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建議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6730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1548680" y="876952"/>
            <a:ext cx="1224136" cy="3272128"/>
          </a:xfrm>
        </p:spPr>
        <p:txBody>
          <a:bodyPr/>
          <a:lstStyle/>
          <a:p>
            <a:pPr algn="ctr"/>
            <a:r>
              <a:rPr lang="zh-TW" altLang="en-US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2"/>
          </p:nvPr>
        </p:nvSpPr>
        <p:spPr>
          <a:xfrm>
            <a:off x="9396536" y="4293096"/>
            <a:ext cx="1584176" cy="1584176"/>
          </a:xfrm>
        </p:spPr>
        <p:txBody>
          <a:bodyPr>
            <a:normAutofit/>
          </a:bodyPr>
          <a:lstStyle/>
          <a:p>
            <a:pPr algn="just"/>
            <a:endParaRPr lang="zh-TW" altLang="en-US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88640"/>
            <a:ext cx="1809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內容版面配置區 6"/>
          <p:cNvSpPr>
            <a:spLocks noGrp="1"/>
          </p:cNvSpPr>
          <p:nvPr>
            <p:ph sz="quarter" idx="13"/>
          </p:nvPr>
        </p:nvSpPr>
        <p:spPr>
          <a:xfrm>
            <a:off x="-1601833" y="3933056"/>
            <a:ext cx="1569368" cy="2103512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橢圓形圖說文字 8"/>
          <p:cNvSpPr/>
          <p:nvPr/>
        </p:nvSpPr>
        <p:spPr>
          <a:xfrm>
            <a:off x="952149" y="932698"/>
            <a:ext cx="3096344" cy="114374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研究動機</a:t>
            </a:r>
            <a:endParaRPr lang="zh-TW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圓角化對角線角落矩形 9"/>
          <p:cNvSpPr/>
          <p:nvPr/>
        </p:nvSpPr>
        <p:spPr>
          <a:xfrm>
            <a:off x="591171" y="2593252"/>
            <a:ext cx="3548782" cy="3816424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zh-TW" altLang="en-US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本組想探討</a:t>
            </a:r>
            <a:r>
              <a:rPr lang="en-US" altLang="zh-TW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HTC</a:t>
            </a:r>
            <a:r>
              <a:rPr lang="zh-TW" altLang="en-US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讓人愛不釋手的原因還有比較功能的差異性以突顯</a:t>
            </a:r>
            <a:r>
              <a:rPr lang="en-US" altLang="zh-TW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HTC</a:t>
            </a:r>
            <a:r>
              <a:rPr lang="zh-TW" altLang="en-US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價值。</a:t>
            </a:r>
            <a:endParaRPr lang="zh-TW" altLang="en-US" sz="28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橢圓形圖說文字 10"/>
          <p:cNvSpPr/>
          <p:nvPr/>
        </p:nvSpPr>
        <p:spPr>
          <a:xfrm>
            <a:off x="5195010" y="955759"/>
            <a:ext cx="3096344" cy="114374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研究方法</a:t>
            </a:r>
            <a:endParaRPr lang="zh-TW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2" name="群組 11"/>
          <p:cNvGrpSpPr/>
          <p:nvPr/>
        </p:nvGrpSpPr>
        <p:grpSpPr>
          <a:xfrm>
            <a:off x="5244647" y="3068960"/>
            <a:ext cx="3015062" cy="1080120"/>
            <a:chOff x="659993" y="4509971"/>
            <a:chExt cx="3507501" cy="1012885"/>
          </a:xfrm>
        </p:grpSpPr>
        <p:pic>
          <p:nvPicPr>
            <p:cNvPr id="13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9993" y="4509971"/>
              <a:ext cx="3507501" cy="863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6570" y="4509972"/>
              <a:ext cx="2993416" cy="10128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6" name="群組 15"/>
          <p:cNvGrpSpPr/>
          <p:nvPr/>
        </p:nvGrpSpPr>
        <p:grpSpPr>
          <a:xfrm>
            <a:off x="5220929" y="4921852"/>
            <a:ext cx="3016800" cy="1080000"/>
            <a:chOff x="5346641" y="4492729"/>
            <a:chExt cx="3506400" cy="970797"/>
          </a:xfrm>
        </p:grpSpPr>
        <p:pic>
          <p:nvPicPr>
            <p:cNvPr id="17" name="Picture 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6641" y="4509971"/>
              <a:ext cx="3506400" cy="8538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8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5323" y="4492729"/>
              <a:ext cx="2869033" cy="9707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上-下雙向箭號 5"/>
          <p:cNvSpPr/>
          <p:nvPr/>
        </p:nvSpPr>
        <p:spPr>
          <a:xfrm>
            <a:off x="6477299" y="3989507"/>
            <a:ext cx="504056" cy="895811"/>
          </a:xfrm>
          <a:prstGeom prst="up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065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252520" y="6858000"/>
            <a:ext cx="244653" cy="116632"/>
          </a:xfrm>
        </p:spPr>
        <p:txBody>
          <a:bodyPr/>
          <a:lstStyle/>
          <a:p>
            <a:endParaRPr lang="zh-TW" altLang="en-US" sz="8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260632" y="5373216"/>
            <a:ext cx="45719" cy="1872208"/>
          </a:xfrm>
        </p:spPr>
        <p:txBody>
          <a:bodyPr>
            <a:noAutofit/>
          </a:bodyPr>
          <a:lstStyle/>
          <a:p>
            <a:pPr algn="ctr"/>
            <a:endParaRPr lang="zh-TW" altLang="en-US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3"/>
          </p:nvPr>
        </p:nvSpPr>
        <p:spPr>
          <a:xfrm>
            <a:off x="-1404664" y="3356992"/>
            <a:ext cx="1296144" cy="21602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zh-TW" altLang="en-US" sz="1000" dirty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4"/>
          </p:nvPr>
        </p:nvSpPr>
        <p:spPr>
          <a:xfrm>
            <a:off x="9144000" y="3140968"/>
            <a:ext cx="2232248" cy="720080"/>
          </a:xfrm>
        </p:spPr>
        <p:txBody>
          <a:bodyPr>
            <a:normAutofit/>
          </a:bodyPr>
          <a:lstStyle/>
          <a:p>
            <a:endParaRPr lang="zh-TW" altLang="en-US" sz="900" dirty="0"/>
          </a:p>
        </p:txBody>
      </p:sp>
      <p:sp>
        <p:nvSpPr>
          <p:cNvPr id="7" name="橢圓形圖說文字 6"/>
          <p:cNvSpPr/>
          <p:nvPr/>
        </p:nvSpPr>
        <p:spPr>
          <a:xfrm>
            <a:off x="3233552" y="531966"/>
            <a:ext cx="3096000" cy="11448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研究目的</a:t>
            </a:r>
            <a:endParaRPr lang="zh-TW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88640"/>
            <a:ext cx="1809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文字版面配置區 3"/>
          <p:cNvSpPr>
            <a:spLocks noGrp="1"/>
          </p:cNvSpPr>
          <p:nvPr>
            <p:ph type="body" sz="quarter" idx="3"/>
          </p:nvPr>
        </p:nvSpPr>
        <p:spPr>
          <a:xfrm>
            <a:off x="9396536" y="1464180"/>
            <a:ext cx="1986880" cy="321912"/>
          </a:xfrm>
        </p:spPr>
        <p:txBody>
          <a:bodyPr>
            <a:normAutofit fontScale="92500" lnSpcReduction="20000"/>
          </a:bodyPr>
          <a:lstStyle/>
          <a:p>
            <a:endParaRPr lang="zh-TW" altLang="en-US"/>
          </a:p>
        </p:txBody>
      </p:sp>
      <p:grpSp>
        <p:nvGrpSpPr>
          <p:cNvPr id="10" name="群組 9"/>
          <p:cNvGrpSpPr/>
          <p:nvPr/>
        </p:nvGrpSpPr>
        <p:grpSpPr>
          <a:xfrm>
            <a:off x="467545" y="1697436"/>
            <a:ext cx="8568952" cy="4536504"/>
            <a:chOff x="467545" y="1893444"/>
            <a:chExt cx="8568952" cy="4536504"/>
          </a:xfrm>
        </p:grpSpPr>
        <p:sp>
          <p:nvSpPr>
            <p:cNvPr id="11" name="向右箭號 10"/>
            <p:cNvSpPr/>
            <p:nvPr/>
          </p:nvSpPr>
          <p:spPr>
            <a:xfrm>
              <a:off x="467545" y="1893444"/>
              <a:ext cx="8568952" cy="4536504"/>
            </a:xfrm>
            <a:prstGeom prst="rightArrow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2" name="群組 11"/>
            <p:cNvGrpSpPr/>
            <p:nvPr/>
          </p:nvGrpSpPr>
          <p:grpSpPr>
            <a:xfrm>
              <a:off x="574251" y="3021882"/>
              <a:ext cx="1957119" cy="2379828"/>
              <a:chOff x="1235201" y="3160584"/>
              <a:chExt cx="1485388" cy="1754348"/>
            </a:xfrm>
          </p:grpSpPr>
          <p:sp>
            <p:nvSpPr>
              <p:cNvPr id="22" name="手繪多邊形 21"/>
              <p:cNvSpPr/>
              <p:nvPr/>
            </p:nvSpPr>
            <p:spPr>
              <a:xfrm>
                <a:off x="1259632" y="3160584"/>
                <a:ext cx="1460957" cy="1754348"/>
              </a:xfrm>
              <a:custGeom>
                <a:avLst/>
                <a:gdLst>
                  <a:gd name="connsiteX0" fmla="*/ 0 w 1353740"/>
                  <a:gd name="connsiteY0" fmla="*/ 225628 h 1625600"/>
                  <a:gd name="connsiteX1" fmla="*/ 225628 w 1353740"/>
                  <a:gd name="connsiteY1" fmla="*/ 0 h 1625600"/>
                  <a:gd name="connsiteX2" fmla="*/ 1128112 w 1353740"/>
                  <a:gd name="connsiteY2" fmla="*/ 0 h 1625600"/>
                  <a:gd name="connsiteX3" fmla="*/ 1353740 w 1353740"/>
                  <a:gd name="connsiteY3" fmla="*/ 225628 h 1625600"/>
                  <a:gd name="connsiteX4" fmla="*/ 1353740 w 1353740"/>
                  <a:gd name="connsiteY4" fmla="*/ 1399972 h 1625600"/>
                  <a:gd name="connsiteX5" fmla="*/ 1128112 w 1353740"/>
                  <a:gd name="connsiteY5" fmla="*/ 1625600 h 1625600"/>
                  <a:gd name="connsiteX6" fmla="*/ 225628 w 1353740"/>
                  <a:gd name="connsiteY6" fmla="*/ 1625600 h 1625600"/>
                  <a:gd name="connsiteX7" fmla="*/ 0 w 1353740"/>
                  <a:gd name="connsiteY7" fmla="*/ 1399972 h 1625600"/>
                  <a:gd name="connsiteX8" fmla="*/ 0 w 1353740"/>
                  <a:gd name="connsiteY8" fmla="*/ 225628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53740" h="1625600">
                    <a:moveTo>
                      <a:pt x="0" y="225628"/>
                    </a:moveTo>
                    <a:cubicBezTo>
                      <a:pt x="0" y="101017"/>
                      <a:pt x="101017" y="0"/>
                      <a:pt x="225628" y="0"/>
                    </a:cubicBezTo>
                    <a:lnTo>
                      <a:pt x="1128112" y="0"/>
                    </a:lnTo>
                    <a:cubicBezTo>
                      <a:pt x="1252723" y="0"/>
                      <a:pt x="1353740" y="101017"/>
                      <a:pt x="1353740" y="225628"/>
                    </a:cubicBezTo>
                    <a:lnTo>
                      <a:pt x="1353740" y="1399972"/>
                    </a:lnTo>
                    <a:cubicBezTo>
                      <a:pt x="1353740" y="1524583"/>
                      <a:pt x="1252723" y="1625600"/>
                      <a:pt x="1128112" y="1625600"/>
                    </a:cubicBezTo>
                    <a:lnTo>
                      <a:pt x="225628" y="1625600"/>
                    </a:lnTo>
                    <a:cubicBezTo>
                      <a:pt x="101017" y="1625600"/>
                      <a:pt x="0" y="1524583"/>
                      <a:pt x="0" y="1399972"/>
                    </a:cubicBezTo>
                    <a:lnTo>
                      <a:pt x="0" y="225628"/>
                    </a:ln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3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91814" tIns="191814" rIns="191814" bIns="191814" numCol="1" spcCol="1270" anchor="ctr" anchorCtr="0">
                <a:noAutofit/>
              </a:bodyPr>
              <a:lstStyle/>
              <a:p>
                <a:pPr lvl="0" algn="ctr" defTabSz="1466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TW" altLang="en-US" sz="2400" kern="1200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  <p:sp>
            <p:nvSpPr>
              <p:cNvPr id="23" name="文字方塊 22"/>
              <p:cNvSpPr txBox="1"/>
              <p:nvPr/>
            </p:nvSpPr>
            <p:spPr>
              <a:xfrm>
                <a:off x="1235201" y="3503927"/>
                <a:ext cx="1485240" cy="7940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zh-TW" altLang="en-US" sz="3200" b="1" dirty="0" smtClean="0">
                    <a:solidFill>
                      <a:srgbClr val="00206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了解發展歷程</a:t>
                </a:r>
                <a:endParaRPr lang="zh-TW" altLang="en-US" sz="3200" b="1" dirty="0">
                  <a:solidFill>
                    <a:srgbClr val="002060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  <p:grpSp>
          <p:nvGrpSpPr>
            <p:cNvPr id="13" name="群組 12"/>
            <p:cNvGrpSpPr/>
            <p:nvPr/>
          </p:nvGrpSpPr>
          <p:grpSpPr>
            <a:xfrm>
              <a:off x="2579513" y="3021881"/>
              <a:ext cx="1987200" cy="2379828"/>
              <a:chOff x="2951941" y="3160584"/>
              <a:chExt cx="1485240" cy="1754348"/>
            </a:xfrm>
          </p:grpSpPr>
          <p:sp>
            <p:nvSpPr>
              <p:cNvPr id="20" name="手繪多邊形 19"/>
              <p:cNvSpPr/>
              <p:nvPr/>
            </p:nvSpPr>
            <p:spPr>
              <a:xfrm>
                <a:off x="2964083" y="3160584"/>
                <a:ext cx="1460957" cy="1754348"/>
              </a:xfrm>
              <a:custGeom>
                <a:avLst/>
                <a:gdLst>
                  <a:gd name="connsiteX0" fmla="*/ 0 w 1353740"/>
                  <a:gd name="connsiteY0" fmla="*/ 225628 h 1625600"/>
                  <a:gd name="connsiteX1" fmla="*/ 225628 w 1353740"/>
                  <a:gd name="connsiteY1" fmla="*/ 0 h 1625600"/>
                  <a:gd name="connsiteX2" fmla="*/ 1128112 w 1353740"/>
                  <a:gd name="connsiteY2" fmla="*/ 0 h 1625600"/>
                  <a:gd name="connsiteX3" fmla="*/ 1353740 w 1353740"/>
                  <a:gd name="connsiteY3" fmla="*/ 225628 h 1625600"/>
                  <a:gd name="connsiteX4" fmla="*/ 1353740 w 1353740"/>
                  <a:gd name="connsiteY4" fmla="*/ 1399972 h 1625600"/>
                  <a:gd name="connsiteX5" fmla="*/ 1128112 w 1353740"/>
                  <a:gd name="connsiteY5" fmla="*/ 1625600 h 1625600"/>
                  <a:gd name="connsiteX6" fmla="*/ 225628 w 1353740"/>
                  <a:gd name="connsiteY6" fmla="*/ 1625600 h 1625600"/>
                  <a:gd name="connsiteX7" fmla="*/ 0 w 1353740"/>
                  <a:gd name="connsiteY7" fmla="*/ 1399972 h 1625600"/>
                  <a:gd name="connsiteX8" fmla="*/ 0 w 1353740"/>
                  <a:gd name="connsiteY8" fmla="*/ 225628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53740" h="1625600">
                    <a:moveTo>
                      <a:pt x="0" y="225628"/>
                    </a:moveTo>
                    <a:cubicBezTo>
                      <a:pt x="0" y="101017"/>
                      <a:pt x="101017" y="0"/>
                      <a:pt x="225628" y="0"/>
                    </a:cubicBezTo>
                    <a:lnTo>
                      <a:pt x="1128112" y="0"/>
                    </a:lnTo>
                    <a:cubicBezTo>
                      <a:pt x="1252723" y="0"/>
                      <a:pt x="1353740" y="101017"/>
                      <a:pt x="1353740" y="225628"/>
                    </a:cubicBezTo>
                    <a:lnTo>
                      <a:pt x="1353740" y="1399972"/>
                    </a:lnTo>
                    <a:cubicBezTo>
                      <a:pt x="1353740" y="1524583"/>
                      <a:pt x="1252723" y="1625600"/>
                      <a:pt x="1128112" y="1625600"/>
                    </a:cubicBezTo>
                    <a:lnTo>
                      <a:pt x="225628" y="1625600"/>
                    </a:lnTo>
                    <a:cubicBezTo>
                      <a:pt x="101017" y="1625600"/>
                      <a:pt x="0" y="1524583"/>
                      <a:pt x="0" y="1399972"/>
                    </a:cubicBezTo>
                    <a:lnTo>
                      <a:pt x="0" y="225628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3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13734" tIns="313734" rIns="313734" bIns="313734" numCol="1" spcCol="1270" anchor="ctr" anchorCtr="0">
                <a:noAutofit/>
              </a:bodyPr>
              <a:lstStyle/>
              <a:p>
                <a:pPr lvl="0" algn="ctr" defTabSz="2889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TW" altLang="en-US" sz="2800" kern="120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  <p:sp>
            <p:nvSpPr>
              <p:cNvPr id="21" name="文字方塊 20"/>
              <p:cNvSpPr txBox="1"/>
              <p:nvPr/>
            </p:nvSpPr>
            <p:spPr>
              <a:xfrm>
                <a:off x="2951941" y="3429000"/>
                <a:ext cx="1485240" cy="11571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3200" b="1" dirty="0" smtClean="0">
                    <a:solidFill>
                      <a:srgbClr val="00206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如何在市場中求生存</a:t>
                </a:r>
                <a:endParaRPr lang="zh-TW" altLang="en-US" sz="3200" b="1" dirty="0">
                  <a:solidFill>
                    <a:srgbClr val="002060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  <p:grpSp>
          <p:nvGrpSpPr>
            <p:cNvPr id="14" name="群組 13"/>
            <p:cNvGrpSpPr/>
            <p:nvPr/>
          </p:nvGrpSpPr>
          <p:grpSpPr>
            <a:xfrm>
              <a:off x="4577490" y="3022110"/>
              <a:ext cx="1987200" cy="2379600"/>
              <a:chOff x="4565333" y="3160584"/>
              <a:chExt cx="1460957" cy="1754348"/>
            </a:xfrm>
          </p:grpSpPr>
          <p:sp>
            <p:nvSpPr>
              <p:cNvPr id="18" name="手繪多邊形 17"/>
              <p:cNvSpPr/>
              <p:nvPr/>
            </p:nvSpPr>
            <p:spPr>
              <a:xfrm>
                <a:off x="4565333" y="3160584"/>
                <a:ext cx="1460957" cy="1754348"/>
              </a:xfrm>
              <a:custGeom>
                <a:avLst/>
                <a:gdLst>
                  <a:gd name="connsiteX0" fmla="*/ 0 w 1353740"/>
                  <a:gd name="connsiteY0" fmla="*/ 225628 h 1625600"/>
                  <a:gd name="connsiteX1" fmla="*/ 225628 w 1353740"/>
                  <a:gd name="connsiteY1" fmla="*/ 0 h 1625600"/>
                  <a:gd name="connsiteX2" fmla="*/ 1128112 w 1353740"/>
                  <a:gd name="connsiteY2" fmla="*/ 0 h 1625600"/>
                  <a:gd name="connsiteX3" fmla="*/ 1353740 w 1353740"/>
                  <a:gd name="connsiteY3" fmla="*/ 225628 h 1625600"/>
                  <a:gd name="connsiteX4" fmla="*/ 1353740 w 1353740"/>
                  <a:gd name="connsiteY4" fmla="*/ 1399972 h 1625600"/>
                  <a:gd name="connsiteX5" fmla="*/ 1128112 w 1353740"/>
                  <a:gd name="connsiteY5" fmla="*/ 1625600 h 1625600"/>
                  <a:gd name="connsiteX6" fmla="*/ 225628 w 1353740"/>
                  <a:gd name="connsiteY6" fmla="*/ 1625600 h 1625600"/>
                  <a:gd name="connsiteX7" fmla="*/ 0 w 1353740"/>
                  <a:gd name="connsiteY7" fmla="*/ 1399972 h 1625600"/>
                  <a:gd name="connsiteX8" fmla="*/ 0 w 1353740"/>
                  <a:gd name="connsiteY8" fmla="*/ 225628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53740" h="1625600">
                    <a:moveTo>
                      <a:pt x="0" y="225628"/>
                    </a:moveTo>
                    <a:cubicBezTo>
                      <a:pt x="0" y="101017"/>
                      <a:pt x="101017" y="0"/>
                      <a:pt x="225628" y="0"/>
                    </a:cubicBezTo>
                    <a:lnTo>
                      <a:pt x="1128112" y="0"/>
                    </a:lnTo>
                    <a:cubicBezTo>
                      <a:pt x="1252723" y="0"/>
                      <a:pt x="1353740" y="101017"/>
                      <a:pt x="1353740" y="225628"/>
                    </a:cubicBezTo>
                    <a:lnTo>
                      <a:pt x="1353740" y="1399972"/>
                    </a:lnTo>
                    <a:cubicBezTo>
                      <a:pt x="1353740" y="1524583"/>
                      <a:pt x="1252723" y="1625600"/>
                      <a:pt x="1128112" y="1625600"/>
                    </a:cubicBezTo>
                    <a:lnTo>
                      <a:pt x="225628" y="1625600"/>
                    </a:lnTo>
                    <a:cubicBezTo>
                      <a:pt x="101017" y="1625600"/>
                      <a:pt x="0" y="1524583"/>
                      <a:pt x="0" y="1399972"/>
                    </a:cubicBezTo>
                    <a:lnTo>
                      <a:pt x="0" y="225628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3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91814" tIns="191814" rIns="191814" bIns="191814" numCol="1" spcCol="1270" anchor="ctr" anchorCtr="0">
                <a:noAutofit/>
              </a:bodyPr>
              <a:lstStyle/>
              <a:p>
                <a:pPr lvl="0" algn="ctr" defTabSz="1466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TW" altLang="en-US" sz="2800" kern="120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  <p:sp>
            <p:nvSpPr>
              <p:cNvPr id="19" name="文字方塊 18"/>
              <p:cNvSpPr txBox="1"/>
              <p:nvPr/>
            </p:nvSpPr>
            <p:spPr>
              <a:xfrm>
                <a:off x="4565739" y="3459146"/>
                <a:ext cx="1460551" cy="7941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3200" b="1" dirty="0" smtClean="0">
                    <a:solidFill>
                      <a:srgbClr val="00206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分析</a:t>
                </a:r>
                <a:r>
                  <a:rPr lang="en-US" altLang="zh-TW" sz="3200" b="1" dirty="0" smtClean="0">
                    <a:solidFill>
                      <a:srgbClr val="00206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SWOT</a:t>
                </a:r>
                <a:r>
                  <a:rPr lang="zh-TW" altLang="en-US" sz="3200" b="1" dirty="0" smtClean="0">
                    <a:solidFill>
                      <a:srgbClr val="00206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與行銷</a:t>
                </a:r>
                <a:r>
                  <a:rPr lang="en-US" altLang="zh-TW" sz="3200" b="1" dirty="0" smtClean="0">
                    <a:solidFill>
                      <a:srgbClr val="00206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4P</a:t>
                </a:r>
                <a:endParaRPr lang="zh-TW" altLang="en-US" sz="3200" b="1" dirty="0">
                  <a:solidFill>
                    <a:srgbClr val="002060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  <p:grpSp>
          <p:nvGrpSpPr>
            <p:cNvPr id="15" name="群組 14"/>
            <p:cNvGrpSpPr/>
            <p:nvPr/>
          </p:nvGrpSpPr>
          <p:grpSpPr>
            <a:xfrm>
              <a:off x="6640081" y="3011696"/>
              <a:ext cx="1987200" cy="2379600"/>
              <a:chOff x="7524327" y="3103789"/>
              <a:chExt cx="1987200" cy="2379600"/>
            </a:xfrm>
          </p:grpSpPr>
          <p:sp>
            <p:nvSpPr>
              <p:cNvPr id="16" name="手繪多邊形 15"/>
              <p:cNvSpPr/>
              <p:nvPr/>
            </p:nvSpPr>
            <p:spPr>
              <a:xfrm>
                <a:off x="7524327" y="3103789"/>
                <a:ext cx="1987200" cy="2379600"/>
              </a:xfrm>
              <a:custGeom>
                <a:avLst/>
                <a:gdLst>
                  <a:gd name="connsiteX0" fmla="*/ 0 w 1353740"/>
                  <a:gd name="connsiteY0" fmla="*/ 225628 h 1625600"/>
                  <a:gd name="connsiteX1" fmla="*/ 225628 w 1353740"/>
                  <a:gd name="connsiteY1" fmla="*/ 0 h 1625600"/>
                  <a:gd name="connsiteX2" fmla="*/ 1128112 w 1353740"/>
                  <a:gd name="connsiteY2" fmla="*/ 0 h 1625600"/>
                  <a:gd name="connsiteX3" fmla="*/ 1353740 w 1353740"/>
                  <a:gd name="connsiteY3" fmla="*/ 225628 h 1625600"/>
                  <a:gd name="connsiteX4" fmla="*/ 1353740 w 1353740"/>
                  <a:gd name="connsiteY4" fmla="*/ 1399972 h 1625600"/>
                  <a:gd name="connsiteX5" fmla="*/ 1128112 w 1353740"/>
                  <a:gd name="connsiteY5" fmla="*/ 1625600 h 1625600"/>
                  <a:gd name="connsiteX6" fmla="*/ 225628 w 1353740"/>
                  <a:gd name="connsiteY6" fmla="*/ 1625600 h 1625600"/>
                  <a:gd name="connsiteX7" fmla="*/ 0 w 1353740"/>
                  <a:gd name="connsiteY7" fmla="*/ 1399972 h 1625600"/>
                  <a:gd name="connsiteX8" fmla="*/ 0 w 1353740"/>
                  <a:gd name="connsiteY8" fmla="*/ 225628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53740" h="1625600">
                    <a:moveTo>
                      <a:pt x="0" y="225628"/>
                    </a:moveTo>
                    <a:cubicBezTo>
                      <a:pt x="0" y="101017"/>
                      <a:pt x="101017" y="0"/>
                      <a:pt x="225628" y="0"/>
                    </a:cubicBezTo>
                    <a:lnTo>
                      <a:pt x="1128112" y="0"/>
                    </a:lnTo>
                    <a:cubicBezTo>
                      <a:pt x="1252723" y="0"/>
                      <a:pt x="1353740" y="101017"/>
                      <a:pt x="1353740" y="225628"/>
                    </a:cubicBezTo>
                    <a:lnTo>
                      <a:pt x="1353740" y="1399972"/>
                    </a:lnTo>
                    <a:cubicBezTo>
                      <a:pt x="1353740" y="1524583"/>
                      <a:pt x="1252723" y="1625600"/>
                      <a:pt x="1128112" y="1625600"/>
                    </a:cubicBezTo>
                    <a:lnTo>
                      <a:pt x="225628" y="1625600"/>
                    </a:lnTo>
                    <a:cubicBezTo>
                      <a:pt x="101017" y="1625600"/>
                      <a:pt x="0" y="1524583"/>
                      <a:pt x="0" y="1399972"/>
                    </a:cubicBezTo>
                    <a:lnTo>
                      <a:pt x="0" y="225628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3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91814" tIns="191814" rIns="191814" bIns="191814" numCol="1" spcCol="1270" anchor="ctr" anchorCtr="0">
                <a:noAutofit/>
              </a:bodyPr>
              <a:lstStyle/>
              <a:p>
                <a:pPr lvl="0" algn="ctr" defTabSz="1466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TW" altLang="en-US" sz="2800" kern="120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  <p:sp>
            <p:nvSpPr>
              <p:cNvPr id="17" name="文字方塊 16"/>
              <p:cNvSpPr txBox="1"/>
              <p:nvPr/>
            </p:nvSpPr>
            <p:spPr>
              <a:xfrm>
                <a:off x="7589985" y="3305848"/>
                <a:ext cx="1824483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3200" b="1" dirty="0" smtClean="0">
                    <a:solidFill>
                      <a:srgbClr val="00206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了解消費者的消費行為與滿意度</a:t>
                </a:r>
                <a:endParaRPr lang="zh-TW" altLang="en-US" sz="3200" b="1" dirty="0">
                  <a:solidFill>
                    <a:srgbClr val="002060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5613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8726" y="1268760"/>
            <a:ext cx="7678860" cy="1296144"/>
          </a:xfrm>
        </p:spPr>
        <p:txBody>
          <a:bodyPr/>
          <a:lstStyle/>
          <a:p>
            <a:pPr algn="just"/>
            <a:r>
              <a:rPr lang="zh-TW" altLang="en-US" sz="2000" b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王雪紅於</a:t>
            </a:r>
            <a:r>
              <a:rPr lang="en-US" altLang="zh-TW" sz="2000" b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1997</a:t>
            </a:r>
            <a:r>
              <a:rPr lang="zh-TW" altLang="en-US" sz="2000" b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年新北市創立宏達國際電子股份有限公司</a:t>
            </a:r>
            <a:r>
              <a:rPr lang="en-US" altLang="zh-TW" sz="2000" b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b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簡稱</a:t>
            </a:r>
            <a:r>
              <a:rPr lang="en-US" altLang="zh-TW" sz="2000" b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HTC)</a:t>
            </a:r>
            <a:r>
              <a:rPr lang="zh-TW" altLang="en-US" sz="2000" b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 </a:t>
            </a:r>
            <a:r>
              <a:rPr lang="en-US" altLang="zh-TW" sz="2000" b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2006</a:t>
            </a:r>
            <a:r>
              <a:rPr lang="zh-TW" altLang="en-US" sz="2000" b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年成立了</a:t>
            </a:r>
            <a:r>
              <a:rPr lang="en-US" altLang="zh-TW" sz="2000" b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HTC</a:t>
            </a:r>
            <a:r>
              <a:rPr lang="zh-TW" altLang="en-US" sz="2000" b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自有</a:t>
            </a:r>
            <a:r>
              <a:rPr lang="zh-TW" altLang="en-US" sz="2000" b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品牌。</a:t>
            </a:r>
            <a:endParaRPr lang="zh-TW" altLang="en-US" sz="2000" b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5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橢圓形圖說文字 3"/>
          <p:cNvSpPr/>
          <p:nvPr/>
        </p:nvSpPr>
        <p:spPr>
          <a:xfrm>
            <a:off x="3010156" y="332656"/>
            <a:ext cx="3096000" cy="11448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企業簡介與研究流程圖</a:t>
            </a:r>
            <a:endParaRPr lang="zh-TW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88640"/>
            <a:ext cx="1809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573120"/>
            <a:ext cx="957155" cy="2810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694335"/>
            <a:ext cx="1390650" cy="251142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989" y="3713133"/>
            <a:ext cx="1427163" cy="25304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506" y="3681634"/>
            <a:ext cx="1390650" cy="253682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987" y="3694335"/>
            <a:ext cx="1390650" cy="254158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17032"/>
            <a:ext cx="1395413" cy="254158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504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1152128" cy="720080"/>
          </a:xfrm>
        </p:spPr>
        <p:txBody>
          <a:bodyPr/>
          <a:lstStyle/>
          <a:p>
            <a:endParaRPr lang="zh-TW" altLang="en-US" sz="800"/>
          </a:p>
        </p:txBody>
      </p:sp>
      <p:sp>
        <p:nvSpPr>
          <p:cNvPr id="4" name="橢圓形圖說文字 3"/>
          <p:cNvSpPr/>
          <p:nvPr/>
        </p:nvSpPr>
        <p:spPr>
          <a:xfrm>
            <a:off x="3275856" y="465345"/>
            <a:ext cx="3096000" cy="11448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歷史沿革</a:t>
            </a:r>
            <a:endParaRPr lang="zh-TW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88640"/>
            <a:ext cx="1809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18" y="1916832"/>
            <a:ext cx="1170533" cy="81083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140968"/>
            <a:ext cx="1176337" cy="81756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656" y="3140968"/>
            <a:ext cx="6145213" cy="8175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18" y="4437112"/>
            <a:ext cx="1169987" cy="81121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5686360"/>
            <a:ext cx="1176337" cy="81756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023" y="5645826"/>
            <a:ext cx="6145213" cy="8175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023" y="4473011"/>
            <a:ext cx="6145213" cy="8223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408" y="1972581"/>
            <a:ext cx="6138863" cy="8112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785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flipV="1">
            <a:off x="1219200" y="7029400"/>
            <a:ext cx="2920408" cy="52536"/>
          </a:xfrm>
        </p:spPr>
        <p:txBody>
          <a:bodyPr/>
          <a:lstStyle/>
          <a:p>
            <a:endParaRPr lang="zh-TW" altLang="en-US" sz="8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9540552" y="3789040"/>
            <a:ext cx="2382258" cy="27529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zh-TW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88640"/>
            <a:ext cx="1809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橢圓形圖說文字 5"/>
          <p:cNvSpPr/>
          <p:nvPr/>
        </p:nvSpPr>
        <p:spPr>
          <a:xfrm>
            <a:off x="1043608" y="915196"/>
            <a:ext cx="3096000" cy="11448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經營理念</a:t>
            </a:r>
            <a:endParaRPr lang="zh-TW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58" y="2466252"/>
            <a:ext cx="4796306" cy="3729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內容版面配置區 3"/>
          <p:cNvSpPr>
            <a:spLocks noGrp="1"/>
          </p:cNvSpPr>
          <p:nvPr>
            <p:ph sz="quarter" idx="14"/>
          </p:nvPr>
        </p:nvSpPr>
        <p:spPr>
          <a:xfrm>
            <a:off x="3600982" y="2525686"/>
            <a:ext cx="2063436" cy="1821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b="1" dirty="0" smtClean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永續環境</a:t>
            </a:r>
            <a:endParaRPr lang="en-US" altLang="zh-TW" sz="2400" b="1" dirty="0" smtClean="0">
              <a:solidFill>
                <a:srgbClr val="92D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b="1" dirty="0" smtClean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永續設計</a:t>
            </a:r>
            <a:endParaRPr lang="en-US" altLang="zh-TW" sz="2400" b="1" dirty="0" smtClean="0">
              <a:solidFill>
                <a:srgbClr val="92D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b="1" dirty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永續製</a:t>
            </a:r>
            <a:r>
              <a:rPr lang="zh-TW" altLang="en-US" sz="2400" b="1" dirty="0" smtClean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程</a:t>
            </a:r>
            <a:endParaRPr lang="en-US" altLang="zh-TW" sz="2400" b="1" dirty="0" smtClean="0">
              <a:solidFill>
                <a:srgbClr val="92D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b="1" dirty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永續包裝</a:t>
            </a:r>
          </a:p>
        </p:txBody>
      </p:sp>
      <p:sp>
        <p:nvSpPr>
          <p:cNvPr id="5" name="橢圓形圖說文字 4"/>
          <p:cNvSpPr/>
          <p:nvPr/>
        </p:nvSpPr>
        <p:spPr>
          <a:xfrm>
            <a:off x="5436096" y="912528"/>
            <a:ext cx="3096000" cy="11448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經營特色</a:t>
            </a:r>
            <a:endParaRPr lang="zh-TW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手繪多邊形 9"/>
          <p:cNvSpPr/>
          <p:nvPr/>
        </p:nvSpPr>
        <p:spPr>
          <a:xfrm>
            <a:off x="6913969" y="4845368"/>
            <a:ext cx="1604726" cy="1524208"/>
          </a:xfrm>
          <a:custGeom>
            <a:avLst/>
            <a:gdLst>
              <a:gd name="connsiteX0" fmla="*/ 1143265 w 1604726"/>
              <a:gd name="connsiteY0" fmla="*/ 243017 h 1524208"/>
              <a:gd name="connsiteX1" fmla="*/ 1258653 w 1604726"/>
              <a:gd name="connsiteY1" fmla="*/ 139869 h 1524208"/>
              <a:gd name="connsiteX2" fmla="*/ 1361280 w 1604726"/>
              <a:gd name="connsiteY2" fmla="*/ 220649 h 1524208"/>
              <a:gd name="connsiteX3" fmla="*/ 1288123 w 1604726"/>
              <a:gd name="connsiteY3" fmla="*/ 357038 h 1524208"/>
              <a:gd name="connsiteX4" fmla="*/ 1419204 w 1604726"/>
              <a:gd name="connsiteY4" fmla="*/ 570014 h 1524208"/>
              <a:gd name="connsiteX5" fmla="*/ 1573965 w 1604726"/>
              <a:gd name="connsiteY5" fmla="*/ 568266 h 1524208"/>
              <a:gd name="connsiteX6" fmla="*/ 1596874 w 1604726"/>
              <a:gd name="connsiteY6" fmla="*/ 690138 h 1524208"/>
              <a:gd name="connsiteX7" fmla="*/ 1452040 w 1604726"/>
              <a:gd name="connsiteY7" fmla="*/ 744705 h 1524208"/>
              <a:gd name="connsiteX8" fmla="*/ 1406516 w 1604726"/>
              <a:gd name="connsiteY8" fmla="*/ 986893 h 1524208"/>
              <a:gd name="connsiteX9" fmla="*/ 1522237 w 1604726"/>
              <a:gd name="connsiteY9" fmla="*/ 1089669 h 1524208"/>
              <a:gd name="connsiteX10" fmla="*/ 1455857 w 1604726"/>
              <a:gd name="connsiteY10" fmla="*/ 1197520 h 1524208"/>
              <a:gd name="connsiteX11" fmla="*/ 1311967 w 1604726"/>
              <a:gd name="connsiteY11" fmla="*/ 1140513 h 1524208"/>
              <a:gd name="connsiteX12" fmla="*/ 1111139 w 1604726"/>
              <a:gd name="connsiteY12" fmla="*/ 1298590 h 1524208"/>
              <a:gd name="connsiteX13" fmla="*/ 1134957 w 1604726"/>
              <a:gd name="connsiteY13" fmla="*/ 1451517 h 1524208"/>
              <a:gd name="connsiteX14" fmla="*/ 1008124 w 1604726"/>
              <a:gd name="connsiteY14" fmla="*/ 1494821 h 1524208"/>
              <a:gd name="connsiteX15" fmla="*/ 933444 w 1604726"/>
              <a:gd name="connsiteY15" fmla="*/ 1359259 h 1524208"/>
              <a:gd name="connsiteX16" fmla="*/ 671281 w 1604726"/>
              <a:gd name="connsiteY16" fmla="*/ 1359259 h 1524208"/>
              <a:gd name="connsiteX17" fmla="*/ 596602 w 1604726"/>
              <a:gd name="connsiteY17" fmla="*/ 1494821 h 1524208"/>
              <a:gd name="connsiteX18" fmla="*/ 469769 w 1604726"/>
              <a:gd name="connsiteY18" fmla="*/ 1451517 h 1524208"/>
              <a:gd name="connsiteX19" fmla="*/ 493587 w 1604726"/>
              <a:gd name="connsiteY19" fmla="*/ 1298590 h 1524208"/>
              <a:gd name="connsiteX20" fmla="*/ 292759 w 1604726"/>
              <a:gd name="connsiteY20" fmla="*/ 1140513 h 1524208"/>
              <a:gd name="connsiteX21" fmla="*/ 148869 w 1604726"/>
              <a:gd name="connsiteY21" fmla="*/ 1197520 h 1524208"/>
              <a:gd name="connsiteX22" fmla="*/ 82489 w 1604726"/>
              <a:gd name="connsiteY22" fmla="*/ 1089669 h 1524208"/>
              <a:gd name="connsiteX23" fmla="*/ 198210 w 1604726"/>
              <a:gd name="connsiteY23" fmla="*/ 986893 h 1524208"/>
              <a:gd name="connsiteX24" fmla="*/ 152686 w 1604726"/>
              <a:gd name="connsiteY24" fmla="*/ 744705 h 1524208"/>
              <a:gd name="connsiteX25" fmla="*/ 7852 w 1604726"/>
              <a:gd name="connsiteY25" fmla="*/ 690138 h 1524208"/>
              <a:gd name="connsiteX26" fmla="*/ 30761 w 1604726"/>
              <a:gd name="connsiteY26" fmla="*/ 568266 h 1524208"/>
              <a:gd name="connsiteX27" fmla="*/ 185522 w 1604726"/>
              <a:gd name="connsiteY27" fmla="*/ 570015 h 1524208"/>
              <a:gd name="connsiteX28" fmla="*/ 316603 w 1604726"/>
              <a:gd name="connsiteY28" fmla="*/ 357039 h 1524208"/>
              <a:gd name="connsiteX29" fmla="*/ 243446 w 1604726"/>
              <a:gd name="connsiteY29" fmla="*/ 220649 h 1524208"/>
              <a:gd name="connsiteX30" fmla="*/ 346073 w 1604726"/>
              <a:gd name="connsiteY30" fmla="*/ 139869 h 1524208"/>
              <a:gd name="connsiteX31" fmla="*/ 461461 w 1604726"/>
              <a:gd name="connsiteY31" fmla="*/ 243017 h 1524208"/>
              <a:gd name="connsiteX32" fmla="*/ 707813 w 1604726"/>
              <a:gd name="connsiteY32" fmla="*/ 158906 h 1524208"/>
              <a:gd name="connsiteX33" fmla="*/ 734686 w 1604726"/>
              <a:gd name="connsiteY33" fmla="*/ 6486 h 1524208"/>
              <a:gd name="connsiteX34" fmla="*/ 870040 w 1604726"/>
              <a:gd name="connsiteY34" fmla="*/ 6486 h 1524208"/>
              <a:gd name="connsiteX35" fmla="*/ 896912 w 1604726"/>
              <a:gd name="connsiteY35" fmla="*/ 158907 h 1524208"/>
              <a:gd name="connsiteX36" fmla="*/ 1143264 w 1604726"/>
              <a:gd name="connsiteY36" fmla="*/ 243018 h 1524208"/>
              <a:gd name="connsiteX37" fmla="*/ 1143265 w 1604726"/>
              <a:gd name="connsiteY37" fmla="*/ 243017 h 1524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604726" h="1524208">
                <a:moveTo>
                  <a:pt x="1143265" y="243017"/>
                </a:moveTo>
                <a:lnTo>
                  <a:pt x="1258653" y="139869"/>
                </a:lnTo>
                <a:lnTo>
                  <a:pt x="1361280" y="220649"/>
                </a:lnTo>
                <a:lnTo>
                  <a:pt x="1288123" y="357038"/>
                </a:lnTo>
                <a:cubicBezTo>
                  <a:pt x="1346785" y="418941"/>
                  <a:pt x="1391386" y="491407"/>
                  <a:pt x="1419204" y="570014"/>
                </a:cubicBezTo>
                <a:lnTo>
                  <a:pt x="1573965" y="568266"/>
                </a:lnTo>
                <a:lnTo>
                  <a:pt x="1596874" y="690138"/>
                </a:lnTo>
                <a:lnTo>
                  <a:pt x="1452040" y="744705"/>
                </a:lnTo>
                <a:cubicBezTo>
                  <a:pt x="1454560" y="827497"/>
                  <a:pt x="1439070" y="909902"/>
                  <a:pt x="1406516" y="986893"/>
                </a:cubicBezTo>
                <a:lnTo>
                  <a:pt x="1522237" y="1089669"/>
                </a:lnTo>
                <a:lnTo>
                  <a:pt x="1455857" y="1197520"/>
                </a:lnTo>
                <a:lnTo>
                  <a:pt x="1311967" y="1140513"/>
                </a:lnTo>
                <a:cubicBezTo>
                  <a:pt x="1257166" y="1205455"/>
                  <a:pt x="1188833" y="1259241"/>
                  <a:pt x="1111139" y="1298590"/>
                </a:cubicBezTo>
                <a:lnTo>
                  <a:pt x="1134957" y="1451517"/>
                </a:lnTo>
                <a:lnTo>
                  <a:pt x="1008124" y="1494821"/>
                </a:lnTo>
                <a:lnTo>
                  <a:pt x="933444" y="1359259"/>
                </a:lnTo>
                <a:cubicBezTo>
                  <a:pt x="846964" y="1375963"/>
                  <a:pt x="757762" y="1375963"/>
                  <a:pt x="671281" y="1359259"/>
                </a:cubicBezTo>
                <a:lnTo>
                  <a:pt x="596602" y="1494821"/>
                </a:lnTo>
                <a:lnTo>
                  <a:pt x="469769" y="1451517"/>
                </a:lnTo>
                <a:lnTo>
                  <a:pt x="493587" y="1298590"/>
                </a:lnTo>
                <a:cubicBezTo>
                  <a:pt x="415893" y="1259241"/>
                  <a:pt x="347560" y="1205455"/>
                  <a:pt x="292759" y="1140513"/>
                </a:cubicBezTo>
                <a:lnTo>
                  <a:pt x="148869" y="1197520"/>
                </a:lnTo>
                <a:lnTo>
                  <a:pt x="82489" y="1089669"/>
                </a:lnTo>
                <a:lnTo>
                  <a:pt x="198210" y="986893"/>
                </a:lnTo>
                <a:cubicBezTo>
                  <a:pt x="165656" y="909903"/>
                  <a:pt x="150166" y="827497"/>
                  <a:pt x="152686" y="744705"/>
                </a:cubicBezTo>
                <a:lnTo>
                  <a:pt x="7852" y="690138"/>
                </a:lnTo>
                <a:lnTo>
                  <a:pt x="30761" y="568266"/>
                </a:lnTo>
                <a:lnTo>
                  <a:pt x="185522" y="570015"/>
                </a:lnTo>
                <a:cubicBezTo>
                  <a:pt x="213341" y="491408"/>
                  <a:pt x="257941" y="418942"/>
                  <a:pt x="316603" y="357039"/>
                </a:cubicBezTo>
                <a:lnTo>
                  <a:pt x="243446" y="220649"/>
                </a:lnTo>
                <a:lnTo>
                  <a:pt x="346073" y="139869"/>
                </a:lnTo>
                <a:lnTo>
                  <a:pt x="461461" y="243017"/>
                </a:lnTo>
                <a:cubicBezTo>
                  <a:pt x="536635" y="199574"/>
                  <a:pt x="620458" y="170955"/>
                  <a:pt x="707813" y="158906"/>
                </a:cubicBezTo>
                <a:lnTo>
                  <a:pt x="734686" y="6486"/>
                </a:lnTo>
                <a:lnTo>
                  <a:pt x="870040" y="6486"/>
                </a:lnTo>
                <a:lnTo>
                  <a:pt x="896912" y="158907"/>
                </a:lnTo>
                <a:cubicBezTo>
                  <a:pt x="984267" y="170956"/>
                  <a:pt x="1068090" y="199575"/>
                  <a:pt x="1143264" y="243018"/>
                </a:cubicBezTo>
                <a:lnTo>
                  <a:pt x="1143265" y="243017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2003" tIns="382438" rIns="342003" bIns="409095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zh-TW" sz="2000" b="1" kern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Playful</a:t>
            </a:r>
            <a:r>
              <a:rPr lang="zh-TW" altLang="en-US" sz="2000" b="1" kern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好玩</a:t>
            </a:r>
            <a:endParaRPr lang="zh-TW" altLang="en-US" sz="2000" kern="1200" dirty="0"/>
          </a:p>
        </p:txBody>
      </p:sp>
      <p:sp>
        <p:nvSpPr>
          <p:cNvPr id="11" name="手繪多邊形 10"/>
          <p:cNvSpPr/>
          <p:nvPr/>
        </p:nvSpPr>
        <p:spPr>
          <a:xfrm>
            <a:off x="5292079" y="3645022"/>
            <a:ext cx="1851890" cy="1962450"/>
          </a:xfrm>
          <a:custGeom>
            <a:avLst/>
            <a:gdLst>
              <a:gd name="connsiteX0" fmla="*/ 1385671 w 1851890"/>
              <a:gd name="connsiteY0" fmla="*/ 485348 h 1962450"/>
              <a:gd name="connsiteX1" fmla="*/ 1661579 w 1851890"/>
              <a:gd name="connsiteY1" fmla="*/ 412533 h 1962450"/>
              <a:gd name="connsiteX2" fmla="*/ 1766076 w 1851890"/>
              <a:gd name="connsiteY2" fmla="*/ 608962 h 1962450"/>
              <a:gd name="connsiteX3" fmla="*/ 1551502 w 1851890"/>
              <a:gd name="connsiteY3" fmla="*/ 797073 h 1962450"/>
              <a:gd name="connsiteX4" fmla="*/ 1551502 w 1851890"/>
              <a:gd name="connsiteY4" fmla="*/ 1165377 h 1962450"/>
              <a:gd name="connsiteX5" fmla="*/ 1766076 w 1851890"/>
              <a:gd name="connsiteY5" fmla="*/ 1353488 h 1962450"/>
              <a:gd name="connsiteX6" fmla="*/ 1661579 w 1851890"/>
              <a:gd name="connsiteY6" fmla="*/ 1549917 h 1962450"/>
              <a:gd name="connsiteX7" fmla="*/ 1385671 w 1851890"/>
              <a:gd name="connsiteY7" fmla="*/ 1477102 h 1962450"/>
              <a:gd name="connsiteX8" fmla="*/ 1091776 w 1851890"/>
              <a:gd name="connsiteY8" fmla="*/ 1661254 h 1962450"/>
              <a:gd name="connsiteX9" fmla="*/ 1026479 w 1851890"/>
              <a:gd name="connsiteY9" fmla="*/ 1939037 h 1962450"/>
              <a:gd name="connsiteX10" fmla="*/ 825411 w 1851890"/>
              <a:gd name="connsiteY10" fmla="*/ 1939037 h 1962450"/>
              <a:gd name="connsiteX11" fmla="*/ 760114 w 1851890"/>
              <a:gd name="connsiteY11" fmla="*/ 1661254 h 1962450"/>
              <a:gd name="connsiteX12" fmla="*/ 466219 w 1851890"/>
              <a:gd name="connsiteY12" fmla="*/ 1477102 h 1962450"/>
              <a:gd name="connsiteX13" fmla="*/ 190311 w 1851890"/>
              <a:gd name="connsiteY13" fmla="*/ 1549917 h 1962450"/>
              <a:gd name="connsiteX14" fmla="*/ 85814 w 1851890"/>
              <a:gd name="connsiteY14" fmla="*/ 1353488 h 1962450"/>
              <a:gd name="connsiteX15" fmla="*/ 300388 w 1851890"/>
              <a:gd name="connsiteY15" fmla="*/ 1165377 h 1962450"/>
              <a:gd name="connsiteX16" fmla="*/ 300388 w 1851890"/>
              <a:gd name="connsiteY16" fmla="*/ 797073 h 1962450"/>
              <a:gd name="connsiteX17" fmla="*/ 85814 w 1851890"/>
              <a:gd name="connsiteY17" fmla="*/ 608962 h 1962450"/>
              <a:gd name="connsiteX18" fmla="*/ 190311 w 1851890"/>
              <a:gd name="connsiteY18" fmla="*/ 412533 h 1962450"/>
              <a:gd name="connsiteX19" fmla="*/ 466219 w 1851890"/>
              <a:gd name="connsiteY19" fmla="*/ 485348 h 1962450"/>
              <a:gd name="connsiteX20" fmla="*/ 760114 w 1851890"/>
              <a:gd name="connsiteY20" fmla="*/ 301196 h 1962450"/>
              <a:gd name="connsiteX21" fmla="*/ 825411 w 1851890"/>
              <a:gd name="connsiteY21" fmla="*/ 23413 h 1962450"/>
              <a:gd name="connsiteX22" fmla="*/ 1026479 w 1851890"/>
              <a:gd name="connsiteY22" fmla="*/ 23413 h 1962450"/>
              <a:gd name="connsiteX23" fmla="*/ 1091776 w 1851890"/>
              <a:gd name="connsiteY23" fmla="*/ 301196 h 1962450"/>
              <a:gd name="connsiteX24" fmla="*/ 1385671 w 1851890"/>
              <a:gd name="connsiteY24" fmla="*/ 485348 h 196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851890" h="1962450">
                <a:moveTo>
                  <a:pt x="1385671" y="485348"/>
                </a:moveTo>
                <a:lnTo>
                  <a:pt x="1661579" y="412533"/>
                </a:lnTo>
                <a:lnTo>
                  <a:pt x="1766076" y="608962"/>
                </a:lnTo>
                <a:lnTo>
                  <a:pt x="1551502" y="797073"/>
                </a:lnTo>
                <a:cubicBezTo>
                  <a:pt x="1581641" y="917662"/>
                  <a:pt x="1581641" y="1044788"/>
                  <a:pt x="1551502" y="1165377"/>
                </a:cubicBezTo>
                <a:lnTo>
                  <a:pt x="1766076" y="1353488"/>
                </a:lnTo>
                <a:lnTo>
                  <a:pt x="1661579" y="1549917"/>
                </a:lnTo>
                <a:lnTo>
                  <a:pt x="1385671" y="1477102"/>
                </a:lnTo>
                <a:cubicBezTo>
                  <a:pt x="1304514" y="1565724"/>
                  <a:pt x="1203072" y="1629287"/>
                  <a:pt x="1091776" y="1661254"/>
                </a:cubicBezTo>
                <a:lnTo>
                  <a:pt x="1026479" y="1939037"/>
                </a:lnTo>
                <a:lnTo>
                  <a:pt x="825411" y="1939037"/>
                </a:lnTo>
                <a:lnTo>
                  <a:pt x="760114" y="1661254"/>
                </a:lnTo>
                <a:cubicBezTo>
                  <a:pt x="648818" y="1629287"/>
                  <a:pt x="547376" y="1565724"/>
                  <a:pt x="466219" y="1477102"/>
                </a:cubicBezTo>
                <a:lnTo>
                  <a:pt x="190311" y="1549917"/>
                </a:lnTo>
                <a:lnTo>
                  <a:pt x="85814" y="1353488"/>
                </a:lnTo>
                <a:lnTo>
                  <a:pt x="300388" y="1165377"/>
                </a:lnTo>
                <a:cubicBezTo>
                  <a:pt x="270249" y="1044788"/>
                  <a:pt x="270249" y="917662"/>
                  <a:pt x="300388" y="797073"/>
                </a:cubicBezTo>
                <a:lnTo>
                  <a:pt x="85814" y="608962"/>
                </a:lnTo>
                <a:lnTo>
                  <a:pt x="190311" y="412533"/>
                </a:lnTo>
                <a:lnTo>
                  <a:pt x="466219" y="485348"/>
                </a:lnTo>
                <a:cubicBezTo>
                  <a:pt x="547376" y="396726"/>
                  <a:pt x="648818" y="333163"/>
                  <a:pt x="760114" y="301196"/>
                </a:cubicBezTo>
                <a:lnTo>
                  <a:pt x="825411" y="23413"/>
                </a:lnTo>
                <a:lnTo>
                  <a:pt x="1026479" y="23413"/>
                </a:lnTo>
                <a:lnTo>
                  <a:pt x="1091776" y="301196"/>
                </a:lnTo>
                <a:cubicBezTo>
                  <a:pt x="1203072" y="333163"/>
                  <a:pt x="1304514" y="396726"/>
                  <a:pt x="1385671" y="485348"/>
                </a:cubicBez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3999" tIns="503128" rIns="483999" bIns="50312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zh-TW" sz="1400" b="1" kern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Authentic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000" b="1" kern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真實</a:t>
            </a:r>
            <a:endParaRPr lang="zh-TW" altLang="en-US" sz="2000" kern="1200" dirty="0"/>
          </a:p>
        </p:txBody>
      </p:sp>
      <p:sp>
        <p:nvSpPr>
          <p:cNvPr id="12" name="手繪多邊形 11"/>
          <p:cNvSpPr/>
          <p:nvPr/>
        </p:nvSpPr>
        <p:spPr>
          <a:xfrm>
            <a:off x="6380291" y="2124971"/>
            <a:ext cx="2151805" cy="2179138"/>
          </a:xfrm>
          <a:custGeom>
            <a:avLst/>
            <a:gdLst>
              <a:gd name="connsiteX0" fmla="*/ 1308514 w 1748773"/>
              <a:gd name="connsiteY0" fmla="*/ 448622 h 1787426"/>
              <a:gd name="connsiteX1" fmla="*/ 1567533 w 1748773"/>
              <a:gd name="connsiteY1" fmla="*/ 374318 h 1787426"/>
              <a:gd name="connsiteX2" fmla="*/ 1663900 w 1748773"/>
              <a:gd name="connsiteY2" fmla="*/ 546501 h 1787426"/>
              <a:gd name="connsiteX3" fmla="*/ 1465111 w 1748773"/>
              <a:gd name="connsiteY3" fmla="*/ 728421 h 1787426"/>
              <a:gd name="connsiteX4" fmla="*/ 1465111 w 1748773"/>
              <a:gd name="connsiteY4" fmla="*/ 1059004 h 1787426"/>
              <a:gd name="connsiteX5" fmla="*/ 1663900 w 1748773"/>
              <a:gd name="connsiteY5" fmla="*/ 1240925 h 1787426"/>
              <a:gd name="connsiteX6" fmla="*/ 1567533 w 1748773"/>
              <a:gd name="connsiteY6" fmla="*/ 1413108 h 1787426"/>
              <a:gd name="connsiteX7" fmla="*/ 1308514 w 1748773"/>
              <a:gd name="connsiteY7" fmla="*/ 1338804 h 1787426"/>
              <a:gd name="connsiteX8" fmla="*/ 1030983 w 1748773"/>
              <a:gd name="connsiteY8" fmla="*/ 1504095 h 1787426"/>
              <a:gd name="connsiteX9" fmla="*/ 969322 w 1748773"/>
              <a:gd name="connsiteY9" fmla="*/ 1766411 h 1787426"/>
              <a:gd name="connsiteX10" fmla="*/ 779451 w 1748773"/>
              <a:gd name="connsiteY10" fmla="*/ 1766411 h 1787426"/>
              <a:gd name="connsiteX11" fmla="*/ 717789 w 1748773"/>
              <a:gd name="connsiteY11" fmla="*/ 1504095 h 1787426"/>
              <a:gd name="connsiteX12" fmla="*/ 440259 w 1748773"/>
              <a:gd name="connsiteY12" fmla="*/ 1338803 h 1787426"/>
              <a:gd name="connsiteX13" fmla="*/ 181240 w 1748773"/>
              <a:gd name="connsiteY13" fmla="*/ 1413108 h 1787426"/>
              <a:gd name="connsiteX14" fmla="*/ 84873 w 1748773"/>
              <a:gd name="connsiteY14" fmla="*/ 1240925 h 1787426"/>
              <a:gd name="connsiteX15" fmla="*/ 283662 w 1748773"/>
              <a:gd name="connsiteY15" fmla="*/ 1059005 h 1787426"/>
              <a:gd name="connsiteX16" fmla="*/ 283662 w 1748773"/>
              <a:gd name="connsiteY16" fmla="*/ 728422 h 1787426"/>
              <a:gd name="connsiteX17" fmla="*/ 84873 w 1748773"/>
              <a:gd name="connsiteY17" fmla="*/ 546501 h 1787426"/>
              <a:gd name="connsiteX18" fmla="*/ 181240 w 1748773"/>
              <a:gd name="connsiteY18" fmla="*/ 374318 h 1787426"/>
              <a:gd name="connsiteX19" fmla="*/ 440259 w 1748773"/>
              <a:gd name="connsiteY19" fmla="*/ 448622 h 1787426"/>
              <a:gd name="connsiteX20" fmla="*/ 717790 w 1748773"/>
              <a:gd name="connsiteY20" fmla="*/ 283331 h 1787426"/>
              <a:gd name="connsiteX21" fmla="*/ 779451 w 1748773"/>
              <a:gd name="connsiteY21" fmla="*/ 21015 h 1787426"/>
              <a:gd name="connsiteX22" fmla="*/ 969322 w 1748773"/>
              <a:gd name="connsiteY22" fmla="*/ 21015 h 1787426"/>
              <a:gd name="connsiteX23" fmla="*/ 1030984 w 1748773"/>
              <a:gd name="connsiteY23" fmla="*/ 283331 h 1787426"/>
              <a:gd name="connsiteX24" fmla="*/ 1308514 w 1748773"/>
              <a:gd name="connsiteY24" fmla="*/ 448623 h 1787426"/>
              <a:gd name="connsiteX25" fmla="*/ 1308514 w 1748773"/>
              <a:gd name="connsiteY25" fmla="*/ 448622 h 1787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748773" h="1787426">
                <a:moveTo>
                  <a:pt x="1121559" y="448906"/>
                </a:moveTo>
                <a:lnTo>
                  <a:pt x="1309262" y="335047"/>
                </a:lnTo>
                <a:lnTo>
                  <a:pt x="1421128" y="451009"/>
                </a:lnTo>
                <a:lnTo>
                  <a:pt x="1303342" y="637345"/>
                </a:lnTo>
                <a:cubicBezTo>
                  <a:pt x="1348452" y="717060"/>
                  <a:pt x="1372453" y="807466"/>
                  <a:pt x="1372878" y="899264"/>
                </a:cubicBezTo>
                <a:lnTo>
                  <a:pt x="1567195" y="1001198"/>
                </a:lnTo>
                <a:lnTo>
                  <a:pt x="1527763" y="1158076"/>
                </a:lnTo>
                <a:lnTo>
                  <a:pt x="1308802" y="1154193"/>
                </a:lnTo>
                <a:cubicBezTo>
                  <a:pt x="1265372" y="1233486"/>
                  <a:pt x="1202174" y="1299026"/>
                  <a:pt x="1125705" y="1344071"/>
                </a:cubicBezTo>
                <a:lnTo>
                  <a:pt x="1132477" y="1564993"/>
                </a:lnTo>
                <a:lnTo>
                  <a:pt x="983427" y="1605302"/>
                </a:lnTo>
                <a:lnTo>
                  <a:pt x="879845" y="1410561"/>
                </a:lnTo>
                <a:cubicBezTo>
                  <a:pt x="791306" y="1410139"/>
                  <a:pt x="704107" y="1385273"/>
                  <a:pt x="627214" y="1338519"/>
                </a:cubicBezTo>
                <a:lnTo>
                  <a:pt x="439511" y="1452379"/>
                </a:lnTo>
                <a:lnTo>
                  <a:pt x="327645" y="1336417"/>
                </a:lnTo>
                <a:lnTo>
                  <a:pt x="445431" y="1150081"/>
                </a:lnTo>
                <a:cubicBezTo>
                  <a:pt x="400321" y="1070366"/>
                  <a:pt x="376320" y="979960"/>
                  <a:pt x="375895" y="888162"/>
                </a:cubicBezTo>
                <a:lnTo>
                  <a:pt x="181578" y="786228"/>
                </a:lnTo>
                <a:lnTo>
                  <a:pt x="221010" y="629350"/>
                </a:lnTo>
                <a:lnTo>
                  <a:pt x="439971" y="633233"/>
                </a:lnTo>
                <a:cubicBezTo>
                  <a:pt x="483401" y="553940"/>
                  <a:pt x="546599" y="488400"/>
                  <a:pt x="623068" y="443355"/>
                </a:cubicBezTo>
                <a:lnTo>
                  <a:pt x="616296" y="222433"/>
                </a:lnTo>
                <a:lnTo>
                  <a:pt x="765346" y="182124"/>
                </a:lnTo>
                <a:lnTo>
                  <a:pt x="868928" y="376865"/>
                </a:lnTo>
                <a:cubicBezTo>
                  <a:pt x="957467" y="377287"/>
                  <a:pt x="1044666" y="402153"/>
                  <a:pt x="1121559" y="448907"/>
                </a:cubicBezTo>
                <a:lnTo>
                  <a:pt x="1121559" y="448906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8181" tIns="615584" rIns="608180" bIns="615583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en-US" sz="2000" b="1" kern="1200" dirty="0" smtClean="0">
                <a:latin typeface="標楷體" pitchFamily="65" charset="-120"/>
                <a:ea typeface="標楷體" pitchFamily="65" charset="-120"/>
              </a:rPr>
              <a:t>Bold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000" b="1" kern="1200" dirty="0" smtClean="0">
                <a:latin typeface="標楷體" pitchFamily="65" charset="-120"/>
                <a:ea typeface="標楷體" pitchFamily="65" charset="-120"/>
              </a:rPr>
              <a:t>大膽</a:t>
            </a:r>
            <a:endParaRPr lang="zh-TW" altLang="en-US" sz="2000" b="1" kern="1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圓形箭號 12"/>
          <p:cNvSpPr/>
          <p:nvPr/>
        </p:nvSpPr>
        <p:spPr>
          <a:xfrm>
            <a:off x="6477977" y="4559619"/>
            <a:ext cx="2628470" cy="2026507"/>
          </a:xfrm>
          <a:prstGeom prst="circularArrow">
            <a:avLst>
              <a:gd name="adj1" fmla="val 4688"/>
              <a:gd name="adj2" fmla="val 299029"/>
              <a:gd name="adj3" fmla="val 2522319"/>
              <a:gd name="adj4" fmla="val 15848085"/>
              <a:gd name="adj5" fmla="val 5469"/>
            </a:avLst>
          </a:prstGeom>
          <a:solidFill>
            <a:srgbClr val="00B050"/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82000" contourW="19050" prstMaterial="metal">
            <a:bevelT w="88900" h="203200"/>
            <a:bevelB w="165100" h="254000"/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圖案 13"/>
          <p:cNvSpPr/>
          <p:nvPr/>
        </p:nvSpPr>
        <p:spPr>
          <a:xfrm>
            <a:off x="5002835" y="3323112"/>
            <a:ext cx="2284360" cy="2284360"/>
          </a:xfrm>
          <a:prstGeom prst="leftCircularArrow">
            <a:avLst>
              <a:gd name="adj1" fmla="val 6452"/>
              <a:gd name="adj2" fmla="val 429999"/>
              <a:gd name="adj3" fmla="val 10489124"/>
              <a:gd name="adj4" fmla="val 14837806"/>
              <a:gd name="adj5" fmla="val 7527"/>
            </a:avLst>
          </a:prstGeom>
          <a:solidFill>
            <a:srgbClr val="00B050"/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82000" contourW="19050" prstMaterial="metal">
            <a:bevelT w="88900" h="203200"/>
            <a:bevelB w="165100" h="254000"/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圓形箭號 14"/>
          <p:cNvSpPr/>
          <p:nvPr/>
        </p:nvSpPr>
        <p:spPr>
          <a:xfrm>
            <a:off x="6055695" y="1968575"/>
            <a:ext cx="2463000" cy="2463000"/>
          </a:xfrm>
          <a:prstGeom prst="circularArrow">
            <a:avLst>
              <a:gd name="adj1" fmla="val 5984"/>
              <a:gd name="adj2" fmla="val 394124"/>
              <a:gd name="adj3" fmla="val 13313824"/>
              <a:gd name="adj4" fmla="val 10508221"/>
              <a:gd name="adj5" fmla="val 6981"/>
            </a:avLst>
          </a:prstGeom>
          <a:solidFill>
            <a:srgbClr val="00B050"/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82000" contourW="19050" prstMaterial="metal">
            <a:bevelT w="88900" h="203200"/>
            <a:bevelB w="165100" h="254000"/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1853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3608" y="323735"/>
            <a:ext cx="7239000" cy="1143000"/>
          </a:xfrm>
        </p:spPr>
        <p:txBody>
          <a:bodyPr/>
          <a:lstStyle/>
          <a:p>
            <a:endParaRPr lang="zh-TW" altLang="en-US" sz="800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-1260648" y="3717032"/>
            <a:ext cx="432048" cy="2736304"/>
          </a:xfrm>
        </p:spPr>
        <p:txBody>
          <a:bodyPr>
            <a:normAutofit/>
          </a:bodyPr>
          <a:lstStyle/>
          <a:p>
            <a:endParaRPr lang="zh-TW" altLang="en-US" sz="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88640"/>
            <a:ext cx="1809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橢圓形圖說文字 4"/>
          <p:cNvSpPr/>
          <p:nvPr/>
        </p:nvSpPr>
        <p:spPr>
          <a:xfrm>
            <a:off x="3203848" y="332656"/>
            <a:ext cx="3096000" cy="11448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行銷</a:t>
            </a:r>
            <a:r>
              <a:rPr lang="en-US" altLang="zh-T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4P</a:t>
            </a: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策略</a:t>
            </a:r>
            <a:endParaRPr lang="zh-TW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10" name="資料庫圖表 9"/>
          <p:cNvGraphicFramePr/>
          <p:nvPr>
            <p:extLst>
              <p:ext uri="{D42A27DB-BD31-4B8C-83A1-F6EECF244321}">
                <p14:modId xmlns:p14="http://schemas.microsoft.com/office/powerpoint/2010/main" val="4280999135"/>
              </p:ext>
            </p:extLst>
          </p:nvPr>
        </p:nvGraphicFramePr>
        <p:xfrm>
          <a:off x="1043608" y="1916832"/>
          <a:ext cx="734481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0040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88640"/>
            <a:ext cx="1809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橢圓形圖說文字 2"/>
          <p:cNvSpPr/>
          <p:nvPr/>
        </p:nvSpPr>
        <p:spPr>
          <a:xfrm>
            <a:off x="3203848" y="332656"/>
            <a:ext cx="2880320" cy="1152128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行銷</a:t>
            </a:r>
            <a:r>
              <a:rPr lang="en-US" altLang="zh-T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4P</a:t>
            </a: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策略</a:t>
            </a:r>
            <a:endParaRPr lang="zh-TW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1465510513"/>
              </p:ext>
            </p:extLst>
          </p:nvPr>
        </p:nvGraphicFramePr>
        <p:xfrm>
          <a:off x="1043608" y="1916832"/>
          <a:ext cx="734481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6610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88640"/>
            <a:ext cx="1809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群組 4"/>
          <p:cNvGrpSpPr/>
          <p:nvPr/>
        </p:nvGrpSpPr>
        <p:grpSpPr>
          <a:xfrm>
            <a:off x="584900" y="620688"/>
            <a:ext cx="8098250" cy="5904655"/>
            <a:chOff x="584900" y="620688"/>
            <a:chExt cx="8098250" cy="5904655"/>
          </a:xfrm>
        </p:grpSpPr>
        <p:sp>
          <p:nvSpPr>
            <p:cNvPr id="6" name="菱形 5"/>
            <p:cNvSpPr/>
            <p:nvPr/>
          </p:nvSpPr>
          <p:spPr>
            <a:xfrm>
              <a:off x="1691694" y="620688"/>
              <a:ext cx="5904655" cy="5904655"/>
            </a:xfrm>
            <a:prstGeom prst="diamond">
              <a:avLst/>
            </a:prstGeom>
            <a:solidFill>
              <a:schemeClr val="accent5">
                <a:lumMod val="40000"/>
                <a:lumOff val="60000"/>
              </a:schemeClr>
            </a:solidFill>
            <a:scene3d>
              <a:camera prst="orthographicFront"/>
              <a:lightRig rig="chilly" dir="t"/>
            </a:scene3d>
            <a:sp3d z="-127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手繪多邊形 6"/>
            <p:cNvSpPr/>
            <p:nvPr/>
          </p:nvSpPr>
          <p:spPr>
            <a:xfrm>
              <a:off x="584900" y="908735"/>
              <a:ext cx="3239992" cy="2754006"/>
            </a:xfrm>
            <a:custGeom>
              <a:avLst/>
              <a:gdLst>
                <a:gd name="connsiteX0" fmla="*/ 0 w 3239992"/>
                <a:gd name="connsiteY0" fmla="*/ 459010 h 2754006"/>
                <a:gd name="connsiteX1" fmla="*/ 459010 w 3239992"/>
                <a:gd name="connsiteY1" fmla="*/ 0 h 2754006"/>
                <a:gd name="connsiteX2" fmla="*/ 2780982 w 3239992"/>
                <a:gd name="connsiteY2" fmla="*/ 0 h 2754006"/>
                <a:gd name="connsiteX3" fmla="*/ 3239992 w 3239992"/>
                <a:gd name="connsiteY3" fmla="*/ 459010 h 2754006"/>
                <a:gd name="connsiteX4" fmla="*/ 3239992 w 3239992"/>
                <a:gd name="connsiteY4" fmla="*/ 2294996 h 2754006"/>
                <a:gd name="connsiteX5" fmla="*/ 2780982 w 3239992"/>
                <a:gd name="connsiteY5" fmla="*/ 2754006 h 2754006"/>
                <a:gd name="connsiteX6" fmla="*/ 459010 w 3239992"/>
                <a:gd name="connsiteY6" fmla="*/ 2754006 h 2754006"/>
                <a:gd name="connsiteX7" fmla="*/ 0 w 3239992"/>
                <a:gd name="connsiteY7" fmla="*/ 2294996 h 2754006"/>
                <a:gd name="connsiteX8" fmla="*/ 0 w 3239992"/>
                <a:gd name="connsiteY8" fmla="*/ 459010 h 2754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39992" h="2754006">
                  <a:moveTo>
                    <a:pt x="0" y="459010"/>
                  </a:moveTo>
                  <a:cubicBezTo>
                    <a:pt x="0" y="205506"/>
                    <a:pt x="205506" y="0"/>
                    <a:pt x="459010" y="0"/>
                  </a:cubicBezTo>
                  <a:lnTo>
                    <a:pt x="2780982" y="0"/>
                  </a:lnTo>
                  <a:cubicBezTo>
                    <a:pt x="3034486" y="0"/>
                    <a:pt x="3239992" y="205506"/>
                    <a:pt x="3239992" y="459010"/>
                  </a:cubicBezTo>
                  <a:lnTo>
                    <a:pt x="3239992" y="2294996"/>
                  </a:lnTo>
                  <a:cubicBezTo>
                    <a:pt x="3239992" y="2548500"/>
                    <a:pt x="3034486" y="2754006"/>
                    <a:pt x="2780982" y="2754006"/>
                  </a:cubicBezTo>
                  <a:lnTo>
                    <a:pt x="459010" y="2754006"/>
                  </a:lnTo>
                  <a:cubicBezTo>
                    <a:pt x="205506" y="2754006"/>
                    <a:pt x="0" y="2548500"/>
                    <a:pt x="0" y="2294996"/>
                  </a:cubicBezTo>
                  <a:lnTo>
                    <a:pt x="0" y="459010"/>
                  </a:lnTo>
                  <a:close/>
                </a:path>
              </a:pathLst>
            </a:custGeom>
            <a:solidFill>
              <a:schemeClr val="accent4">
                <a:lumMod val="75000"/>
                <a:alpha val="90000"/>
              </a:schemeClr>
            </a:solidFill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5879" tIns="225879" rIns="225879" bIns="225879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4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優勢</a:t>
              </a:r>
              <a:endParaRPr lang="en-US" altLang="zh-TW" sz="2400" b="0" kern="1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1.</a:t>
              </a:r>
              <a:r>
                <a:rPr 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追求產品創新、品牌</a:t>
              </a:r>
              <a:r>
                <a:rPr lang="zh-TW" altLang="en-US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     </a:t>
              </a:r>
              <a:endParaRPr lang="en-US" altLang="zh-TW" sz="2000" b="1" kern="1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b="1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 </a:t>
              </a:r>
              <a:r>
                <a:rPr 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形象好</a:t>
              </a:r>
              <a:endParaRPr lang="en-US" altLang="zh-TW" sz="2000" b="1" kern="1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2.</a:t>
              </a:r>
              <a:r>
                <a:rPr 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應用軟體多樣化</a:t>
              </a:r>
              <a:endParaRPr lang="en-US" altLang="zh-TW" sz="2000" b="1" kern="1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3.</a:t>
              </a:r>
              <a:r>
                <a:rPr 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售後服務佳</a:t>
              </a:r>
              <a:endParaRPr lang="zh-TW" altLang="en-US" sz="2000" b="1" kern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8" name="手繪多邊形 7"/>
            <p:cNvSpPr/>
            <p:nvPr/>
          </p:nvSpPr>
          <p:spPr>
            <a:xfrm>
              <a:off x="5442283" y="913985"/>
              <a:ext cx="3240867" cy="2752072"/>
            </a:xfrm>
            <a:custGeom>
              <a:avLst/>
              <a:gdLst>
                <a:gd name="connsiteX0" fmla="*/ 0 w 3240867"/>
                <a:gd name="connsiteY0" fmla="*/ 458688 h 2752072"/>
                <a:gd name="connsiteX1" fmla="*/ 458688 w 3240867"/>
                <a:gd name="connsiteY1" fmla="*/ 0 h 2752072"/>
                <a:gd name="connsiteX2" fmla="*/ 2782179 w 3240867"/>
                <a:gd name="connsiteY2" fmla="*/ 0 h 2752072"/>
                <a:gd name="connsiteX3" fmla="*/ 3240867 w 3240867"/>
                <a:gd name="connsiteY3" fmla="*/ 458688 h 2752072"/>
                <a:gd name="connsiteX4" fmla="*/ 3240867 w 3240867"/>
                <a:gd name="connsiteY4" fmla="*/ 2293384 h 2752072"/>
                <a:gd name="connsiteX5" fmla="*/ 2782179 w 3240867"/>
                <a:gd name="connsiteY5" fmla="*/ 2752072 h 2752072"/>
                <a:gd name="connsiteX6" fmla="*/ 458688 w 3240867"/>
                <a:gd name="connsiteY6" fmla="*/ 2752072 h 2752072"/>
                <a:gd name="connsiteX7" fmla="*/ 0 w 3240867"/>
                <a:gd name="connsiteY7" fmla="*/ 2293384 h 2752072"/>
                <a:gd name="connsiteX8" fmla="*/ 0 w 3240867"/>
                <a:gd name="connsiteY8" fmla="*/ 458688 h 2752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40867" h="2752072">
                  <a:moveTo>
                    <a:pt x="0" y="458688"/>
                  </a:moveTo>
                  <a:cubicBezTo>
                    <a:pt x="0" y="205362"/>
                    <a:pt x="205362" y="0"/>
                    <a:pt x="458688" y="0"/>
                  </a:cubicBezTo>
                  <a:lnTo>
                    <a:pt x="2782179" y="0"/>
                  </a:lnTo>
                  <a:cubicBezTo>
                    <a:pt x="3035505" y="0"/>
                    <a:pt x="3240867" y="205362"/>
                    <a:pt x="3240867" y="458688"/>
                  </a:cubicBezTo>
                  <a:lnTo>
                    <a:pt x="3240867" y="2293384"/>
                  </a:lnTo>
                  <a:cubicBezTo>
                    <a:pt x="3240867" y="2546710"/>
                    <a:pt x="3035505" y="2752072"/>
                    <a:pt x="2782179" y="2752072"/>
                  </a:cubicBezTo>
                  <a:lnTo>
                    <a:pt x="458688" y="2752072"/>
                  </a:lnTo>
                  <a:cubicBezTo>
                    <a:pt x="205362" y="2752072"/>
                    <a:pt x="0" y="2546710"/>
                    <a:pt x="0" y="2293384"/>
                  </a:cubicBezTo>
                  <a:lnTo>
                    <a:pt x="0" y="458688"/>
                  </a:lnTo>
                  <a:close/>
                </a:path>
              </a:pathLst>
            </a:custGeom>
            <a:solidFill>
              <a:schemeClr val="accent2">
                <a:lumMod val="75000"/>
                <a:alpha val="76667"/>
              </a:schemeClr>
            </a:solidFill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-13333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-13333"/>
              </a:schemeClr>
            </a:effectRef>
            <a:fontRef idx="minor">
              <a:schemeClr val="lt1"/>
            </a:fontRef>
          </p:style>
          <p:txBody>
            <a:bodyPr spcFirstLastPara="0" vert="horz" wrap="square" lIns="225785" tIns="225785" rIns="225785" bIns="225785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4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劣勢</a:t>
              </a:r>
              <a:endParaRPr lang="en-US" altLang="zh-TW" sz="2400" b="1" kern="1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1.</a:t>
              </a:r>
              <a:r>
                <a:rPr 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品管不佳易有瑕疵品</a:t>
              </a:r>
              <a:endParaRPr lang="en-US" altLang="zh-TW" sz="2000" b="1" kern="1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2.</a:t>
              </a:r>
              <a:r>
                <a:rPr 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專利較其它品牌少</a:t>
              </a:r>
              <a:endParaRPr lang="en-US" altLang="zh-TW" sz="2000" b="1" kern="1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3.</a:t>
              </a:r>
              <a:r>
                <a:rPr 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產品個資安全的漏洞</a:t>
              </a:r>
              <a:r>
                <a:rPr lang="zh-TW" altLang="en-US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  </a:t>
              </a:r>
              <a:endParaRPr lang="en-US" altLang="zh-TW" sz="2000" b="1" kern="1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b="1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 </a:t>
              </a:r>
              <a:r>
                <a:rPr 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問題</a:t>
              </a:r>
              <a:endParaRPr lang="zh-TW" altLang="en-US" sz="2000" b="1" kern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9" name="手繪多邊形 8"/>
            <p:cNvSpPr/>
            <p:nvPr/>
          </p:nvSpPr>
          <p:spPr>
            <a:xfrm>
              <a:off x="618567" y="3771337"/>
              <a:ext cx="3239992" cy="2754006"/>
            </a:xfrm>
            <a:custGeom>
              <a:avLst/>
              <a:gdLst>
                <a:gd name="connsiteX0" fmla="*/ 0 w 3239992"/>
                <a:gd name="connsiteY0" fmla="*/ 459010 h 2754006"/>
                <a:gd name="connsiteX1" fmla="*/ 459010 w 3239992"/>
                <a:gd name="connsiteY1" fmla="*/ 0 h 2754006"/>
                <a:gd name="connsiteX2" fmla="*/ 2780982 w 3239992"/>
                <a:gd name="connsiteY2" fmla="*/ 0 h 2754006"/>
                <a:gd name="connsiteX3" fmla="*/ 3239992 w 3239992"/>
                <a:gd name="connsiteY3" fmla="*/ 459010 h 2754006"/>
                <a:gd name="connsiteX4" fmla="*/ 3239992 w 3239992"/>
                <a:gd name="connsiteY4" fmla="*/ 2294996 h 2754006"/>
                <a:gd name="connsiteX5" fmla="*/ 2780982 w 3239992"/>
                <a:gd name="connsiteY5" fmla="*/ 2754006 h 2754006"/>
                <a:gd name="connsiteX6" fmla="*/ 459010 w 3239992"/>
                <a:gd name="connsiteY6" fmla="*/ 2754006 h 2754006"/>
                <a:gd name="connsiteX7" fmla="*/ 0 w 3239992"/>
                <a:gd name="connsiteY7" fmla="*/ 2294996 h 2754006"/>
                <a:gd name="connsiteX8" fmla="*/ 0 w 3239992"/>
                <a:gd name="connsiteY8" fmla="*/ 459010 h 2754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39992" h="2754006">
                  <a:moveTo>
                    <a:pt x="0" y="459010"/>
                  </a:moveTo>
                  <a:cubicBezTo>
                    <a:pt x="0" y="205506"/>
                    <a:pt x="205506" y="0"/>
                    <a:pt x="459010" y="0"/>
                  </a:cubicBezTo>
                  <a:lnTo>
                    <a:pt x="2780982" y="0"/>
                  </a:lnTo>
                  <a:cubicBezTo>
                    <a:pt x="3034486" y="0"/>
                    <a:pt x="3239992" y="205506"/>
                    <a:pt x="3239992" y="459010"/>
                  </a:cubicBezTo>
                  <a:lnTo>
                    <a:pt x="3239992" y="2294996"/>
                  </a:lnTo>
                  <a:cubicBezTo>
                    <a:pt x="3239992" y="2548500"/>
                    <a:pt x="3034486" y="2754006"/>
                    <a:pt x="2780982" y="2754006"/>
                  </a:cubicBezTo>
                  <a:lnTo>
                    <a:pt x="459010" y="2754006"/>
                  </a:lnTo>
                  <a:cubicBezTo>
                    <a:pt x="205506" y="2754006"/>
                    <a:pt x="0" y="2548500"/>
                    <a:pt x="0" y="2294996"/>
                  </a:cubicBezTo>
                  <a:lnTo>
                    <a:pt x="0" y="45901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63333"/>
              </a:schemeClr>
            </a:solidFill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-26667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-26667"/>
              </a:schemeClr>
            </a:effectRef>
            <a:fontRef idx="minor">
              <a:schemeClr val="lt1"/>
            </a:fontRef>
          </p:style>
          <p:txBody>
            <a:bodyPr spcFirstLastPara="0" vert="horz" wrap="square" lIns="225879" tIns="225879" rIns="225879" bIns="225879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4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機會</a:t>
              </a:r>
              <a:endParaRPr lang="en-US" altLang="zh-TW" sz="2400" b="1" kern="1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1.</a:t>
              </a:r>
              <a:r>
                <a:rPr 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手機使用消費者有年</a:t>
              </a:r>
              <a:endParaRPr lang="en-US" altLang="zh-TW" sz="2000" b="1" kern="1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b="1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</a:t>
              </a:r>
              <a:r>
                <a:rPr lang="zh-TW" altLang="en-US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</a:t>
              </a:r>
              <a:r>
                <a:rPr 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輕化的趨勢</a:t>
              </a:r>
              <a:endParaRPr lang="en-US" altLang="zh-TW" sz="2000" b="1" kern="1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2.</a:t>
              </a:r>
              <a:r>
                <a:rPr 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市場逐漸移入中國，</a:t>
              </a:r>
              <a:endParaRPr lang="en-US" altLang="zh-TW" sz="2000" b="1" kern="1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 </a:t>
              </a:r>
              <a:r>
                <a:rPr 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帶來可觀的營收</a:t>
              </a:r>
              <a:endParaRPr lang="en-US" altLang="zh-TW" sz="2000" b="1" kern="1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3.</a:t>
              </a:r>
              <a:r>
                <a:rPr 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與眾多電信業者合作</a:t>
              </a:r>
              <a:endParaRPr lang="zh-TW" altLang="en-US" sz="2000" b="1" kern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0" name="手繪多邊形 9"/>
            <p:cNvSpPr/>
            <p:nvPr/>
          </p:nvSpPr>
          <p:spPr>
            <a:xfrm>
              <a:off x="5443020" y="3771337"/>
              <a:ext cx="3239992" cy="2754006"/>
            </a:xfrm>
            <a:custGeom>
              <a:avLst/>
              <a:gdLst>
                <a:gd name="connsiteX0" fmla="*/ 0 w 3239992"/>
                <a:gd name="connsiteY0" fmla="*/ 459010 h 2754006"/>
                <a:gd name="connsiteX1" fmla="*/ 459010 w 3239992"/>
                <a:gd name="connsiteY1" fmla="*/ 0 h 2754006"/>
                <a:gd name="connsiteX2" fmla="*/ 2780982 w 3239992"/>
                <a:gd name="connsiteY2" fmla="*/ 0 h 2754006"/>
                <a:gd name="connsiteX3" fmla="*/ 3239992 w 3239992"/>
                <a:gd name="connsiteY3" fmla="*/ 459010 h 2754006"/>
                <a:gd name="connsiteX4" fmla="*/ 3239992 w 3239992"/>
                <a:gd name="connsiteY4" fmla="*/ 2294996 h 2754006"/>
                <a:gd name="connsiteX5" fmla="*/ 2780982 w 3239992"/>
                <a:gd name="connsiteY5" fmla="*/ 2754006 h 2754006"/>
                <a:gd name="connsiteX6" fmla="*/ 459010 w 3239992"/>
                <a:gd name="connsiteY6" fmla="*/ 2754006 h 2754006"/>
                <a:gd name="connsiteX7" fmla="*/ 0 w 3239992"/>
                <a:gd name="connsiteY7" fmla="*/ 2294996 h 2754006"/>
                <a:gd name="connsiteX8" fmla="*/ 0 w 3239992"/>
                <a:gd name="connsiteY8" fmla="*/ 459010 h 2754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39992" h="2754006">
                  <a:moveTo>
                    <a:pt x="0" y="459010"/>
                  </a:moveTo>
                  <a:cubicBezTo>
                    <a:pt x="0" y="205506"/>
                    <a:pt x="205506" y="0"/>
                    <a:pt x="459010" y="0"/>
                  </a:cubicBezTo>
                  <a:lnTo>
                    <a:pt x="2780982" y="0"/>
                  </a:lnTo>
                  <a:cubicBezTo>
                    <a:pt x="3034486" y="0"/>
                    <a:pt x="3239992" y="205506"/>
                    <a:pt x="3239992" y="459010"/>
                  </a:cubicBezTo>
                  <a:lnTo>
                    <a:pt x="3239992" y="2294996"/>
                  </a:lnTo>
                  <a:cubicBezTo>
                    <a:pt x="3239992" y="2548500"/>
                    <a:pt x="3034486" y="2754006"/>
                    <a:pt x="2780982" y="2754006"/>
                  </a:cubicBezTo>
                  <a:lnTo>
                    <a:pt x="459010" y="2754006"/>
                  </a:lnTo>
                  <a:cubicBezTo>
                    <a:pt x="205506" y="2754006"/>
                    <a:pt x="0" y="2548500"/>
                    <a:pt x="0" y="2294996"/>
                  </a:cubicBezTo>
                  <a:lnTo>
                    <a:pt x="0" y="45901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50000"/>
              </a:schemeClr>
            </a:solidFill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-4000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5879" tIns="225879" rIns="225879" bIns="225879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4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威脅</a:t>
              </a:r>
              <a:endParaRPr lang="en-US" altLang="zh-TW" sz="2400" b="1" kern="1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1.</a:t>
              </a:r>
              <a:r>
                <a:rPr 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手機市場已接近飽和</a:t>
              </a:r>
              <a:r>
                <a:rPr lang="zh-TW" altLang="en-US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     </a:t>
              </a:r>
              <a:endParaRPr lang="en-US" altLang="zh-TW" sz="2000" b="1" kern="1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b="1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 </a:t>
              </a:r>
              <a:r>
                <a:rPr 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狀態</a:t>
              </a:r>
              <a:endParaRPr lang="en-US" altLang="zh-TW" sz="2000" b="1" kern="1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2.</a:t>
              </a:r>
              <a:r>
                <a:rPr 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推陳出新速度快</a:t>
              </a:r>
              <a:r>
                <a:rPr lang="zh-TW" altLang="en-US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，</a:t>
              </a:r>
              <a:r>
                <a:rPr 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有</a:t>
              </a:r>
              <a:endParaRPr lang="en-US" altLang="zh-TW" sz="2000" b="1" kern="1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 </a:t>
              </a:r>
              <a:r>
                <a:rPr 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混淆產品的情況</a:t>
              </a:r>
              <a:endParaRPr lang="en-US" altLang="zh-TW" sz="2000" b="1" kern="1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3.</a:t>
              </a:r>
              <a:r>
                <a:rPr 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其他作業系統廠商來</a:t>
              </a:r>
              <a:endParaRPr lang="en-US" altLang="zh-TW" sz="2000" b="1" kern="1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b="1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</a:t>
              </a:r>
              <a:r>
                <a:rPr lang="zh-TW" altLang="en-US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</a:t>
              </a:r>
              <a:r>
                <a:rPr lang="zh-TW" sz="2000" b="1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勢洶洶</a:t>
              </a:r>
              <a:endParaRPr lang="zh-TW" altLang="en-US" sz="2000" b="1" kern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3" name="流程圖: 接點 2"/>
          <p:cNvSpPr/>
          <p:nvPr/>
        </p:nvSpPr>
        <p:spPr>
          <a:xfrm>
            <a:off x="3824891" y="2860786"/>
            <a:ext cx="1618118" cy="1648334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852936"/>
            <a:ext cx="979236" cy="1198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827173"/>
            <a:ext cx="1088850" cy="1332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808" y="3572211"/>
            <a:ext cx="941201" cy="1151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891" y="3572211"/>
            <a:ext cx="917491" cy="1122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371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熱力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熱力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熱力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TC101859868[[fn=熱力]]</Template>
  <TotalTime>776</TotalTime>
  <Words>844</Words>
  <Application>Microsoft Office PowerPoint</Application>
  <PresentationFormat>如螢幕大小 (4:3)</PresentationFormat>
  <Paragraphs>273</Paragraphs>
  <Slides>16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熱力</vt:lpstr>
      <vt:lpstr>指導老師:盧慈慧 研究學生:傅寶禛 日期: </vt:lpstr>
      <vt:lpstr> </vt:lpstr>
      <vt:lpstr>PowerPoint 簡報</vt:lpstr>
      <vt:lpstr>王雪紅於1997年新北市創立宏達國際電子股份有限公司(簡稱HTC)， 2006年成立了HTC自有品牌。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指導老師:盧慈慧 學生:傅寶禛 日期: </dc:title>
  <dc:creator>Customer</dc:creator>
  <cp:lastModifiedBy>SanhSin</cp:lastModifiedBy>
  <cp:revision>87</cp:revision>
  <dcterms:created xsi:type="dcterms:W3CDTF">2014-04-04T05:13:47Z</dcterms:created>
  <dcterms:modified xsi:type="dcterms:W3CDTF">2014-05-02T06:33:50Z</dcterms:modified>
</cp:coreProperties>
</file>