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35763" cy="98663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545" autoAdjust="0"/>
  </p:normalViewPr>
  <p:slideViewPr>
    <p:cSldViewPr>
      <p:cViewPr varScale="1">
        <p:scale>
          <a:sx n="62" d="100"/>
          <a:sy n="62" d="100"/>
        </p:scale>
        <p:origin x="-7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96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D955D62-84F5-42AA-8895-33BE2CAD0BAA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549A0F0-1B13-4143-9AB8-971809FFE3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6"/>
          <p:cNvCxnSpPr/>
          <p:nvPr userDrawn="1"/>
        </p:nvCxnSpPr>
        <p:spPr>
          <a:xfrm flipV="1">
            <a:off x="282575" y="6429375"/>
            <a:ext cx="8162925" cy="365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37"/>
          <p:cNvCxnSpPr>
            <a:endCxn id="49" idx="0"/>
          </p:cNvCxnSpPr>
          <p:nvPr userDrawn="1"/>
        </p:nvCxnSpPr>
        <p:spPr>
          <a:xfrm>
            <a:off x="0" y="5643563"/>
            <a:ext cx="8429625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38"/>
          <p:cNvSpPr/>
          <p:nvPr userDrawn="1"/>
        </p:nvSpPr>
        <p:spPr>
          <a:xfrm flipH="1">
            <a:off x="-50800" y="0"/>
            <a:ext cx="239713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7" name="直線接點 39"/>
          <p:cNvCxnSpPr/>
          <p:nvPr userDrawn="1"/>
        </p:nvCxnSpPr>
        <p:spPr>
          <a:xfrm rot="16200000" flipV="1">
            <a:off x="-3285331" y="3429794"/>
            <a:ext cx="685641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40"/>
          <p:cNvCxnSpPr/>
          <p:nvPr userDrawn="1"/>
        </p:nvCxnSpPr>
        <p:spPr>
          <a:xfrm>
            <a:off x="214313" y="428625"/>
            <a:ext cx="17145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41"/>
          <p:cNvSpPr txBox="1"/>
          <p:nvPr userDrawn="1"/>
        </p:nvSpPr>
        <p:spPr>
          <a:xfrm>
            <a:off x="285750" y="79375"/>
            <a:ext cx="178593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+mn-lt"/>
                <a:ea typeface="+mn-ea"/>
              </a:rPr>
              <a:t>綠色饗宴 放眼綠世界</a:t>
            </a:r>
          </a:p>
        </p:txBody>
      </p:sp>
      <p:sp>
        <p:nvSpPr>
          <p:cNvPr id="10" name="橢圓 42"/>
          <p:cNvSpPr/>
          <p:nvPr userDrawn="1"/>
        </p:nvSpPr>
        <p:spPr>
          <a:xfrm>
            <a:off x="1214438" y="6143625"/>
            <a:ext cx="611187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橢圓 43"/>
          <p:cNvSpPr/>
          <p:nvPr userDrawn="1"/>
        </p:nvSpPr>
        <p:spPr>
          <a:xfrm>
            <a:off x="281146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橢圓 44"/>
          <p:cNvSpPr/>
          <p:nvPr userDrawn="1"/>
        </p:nvSpPr>
        <p:spPr>
          <a:xfrm>
            <a:off x="4408488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" name="橢圓 45"/>
          <p:cNvSpPr/>
          <p:nvPr userDrawn="1"/>
        </p:nvSpPr>
        <p:spPr>
          <a:xfrm>
            <a:off x="600551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" name="橢圓 46"/>
          <p:cNvSpPr/>
          <p:nvPr userDrawn="1"/>
        </p:nvSpPr>
        <p:spPr>
          <a:xfrm>
            <a:off x="7604125" y="6103938"/>
            <a:ext cx="611188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" name="橢圓 47"/>
          <p:cNvSpPr/>
          <p:nvPr userDrawn="1"/>
        </p:nvSpPr>
        <p:spPr>
          <a:xfrm>
            <a:off x="8531225" y="5684838"/>
            <a:ext cx="612775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" name="弧形 48"/>
          <p:cNvSpPr/>
          <p:nvPr userDrawn="1"/>
        </p:nvSpPr>
        <p:spPr>
          <a:xfrm>
            <a:off x="7929563" y="5643563"/>
            <a:ext cx="1000125" cy="785812"/>
          </a:xfrm>
          <a:prstGeom prst="arc">
            <a:avLst>
              <a:gd name="adj1" fmla="val 16200000"/>
              <a:gd name="adj2" fmla="val 5254763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" name="橢圓 49"/>
          <p:cNvSpPr/>
          <p:nvPr userDrawn="1"/>
        </p:nvSpPr>
        <p:spPr>
          <a:xfrm>
            <a:off x="571500" y="5286375"/>
            <a:ext cx="611188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橢圓 50"/>
          <p:cNvSpPr/>
          <p:nvPr userDrawn="1"/>
        </p:nvSpPr>
        <p:spPr>
          <a:xfrm>
            <a:off x="2214563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橢圓 51"/>
          <p:cNvSpPr/>
          <p:nvPr userDrawn="1"/>
        </p:nvSpPr>
        <p:spPr>
          <a:xfrm>
            <a:off x="3857625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橢圓 52"/>
          <p:cNvSpPr/>
          <p:nvPr userDrawn="1"/>
        </p:nvSpPr>
        <p:spPr>
          <a:xfrm>
            <a:off x="5500688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橢圓 53"/>
          <p:cNvSpPr/>
          <p:nvPr userDrawn="1"/>
        </p:nvSpPr>
        <p:spPr>
          <a:xfrm>
            <a:off x="7143750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457203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buNone/>
              <a:defRPr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21"/>
          <p:cNvGrpSpPr>
            <a:grpSpLocks/>
          </p:cNvGrpSpPr>
          <p:nvPr userDrawn="1"/>
        </p:nvGrpSpPr>
        <p:grpSpPr bwMode="auto">
          <a:xfrm>
            <a:off x="428625" y="1714500"/>
            <a:ext cx="3071813" cy="3000375"/>
            <a:chOff x="428596" y="1714488"/>
            <a:chExt cx="3071834" cy="3000396"/>
          </a:xfrm>
        </p:grpSpPr>
        <p:pic>
          <p:nvPicPr>
            <p:cNvPr id="5" name="Picture 35" descr="GreenMark4X3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69697" y="2569426"/>
              <a:ext cx="1817861" cy="1361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橢圓 23"/>
            <p:cNvSpPr/>
            <p:nvPr userDrawn="1"/>
          </p:nvSpPr>
          <p:spPr>
            <a:xfrm>
              <a:off x="428596" y="1714488"/>
              <a:ext cx="3071834" cy="3000396"/>
            </a:xfrm>
            <a:prstGeom prst="ellipse">
              <a:avLst/>
            </a:pr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7" name="甜甜圈 24"/>
            <p:cNvSpPr/>
            <p:nvPr userDrawn="1"/>
          </p:nvSpPr>
          <p:spPr>
            <a:xfrm>
              <a:off x="561947" y="1847839"/>
              <a:ext cx="2805132" cy="2733694"/>
            </a:xfrm>
            <a:prstGeom prst="donut">
              <a:avLst>
                <a:gd name="adj" fmla="val 16181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8" name="矩形 25"/>
          <p:cNvSpPr/>
          <p:nvPr userDrawn="1"/>
        </p:nvSpPr>
        <p:spPr>
          <a:xfrm>
            <a:off x="3786188" y="3214688"/>
            <a:ext cx="5072062" cy="71437"/>
          </a:xfrm>
          <a:prstGeom prst="rect">
            <a:avLst/>
          </a:prstGeom>
          <a:gradFill>
            <a:gsLst>
              <a:gs pos="0">
                <a:srgbClr val="00B050"/>
              </a:gs>
              <a:gs pos="42000">
                <a:srgbClr val="00CC5C"/>
              </a:gs>
              <a:gs pos="91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grpSp>
        <p:nvGrpSpPr>
          <p:cNvPr id="9" name="群組 57"/>
          <p:cNvGrpSpPr>
            <a:grpSpLocks/>
          </p:cNvGrpSpPr>
          <p:nvPr userDrawn="1"/>
        </p:nvGrpSpPr>
        <p:grpSpPr bwMode="auto">
          <a:xfrm>
            <a:off x="0" y="5000625"/>
            <a:ext cx="1825625" cy="1857375"/>
            <a:chOff x="0" y="5000636"/>
            <a:chExt cx="1826414" cy="1857364"/>
          </a:xfrm>
        </p:grpSpPr>
        <p:sp>
          <p:nvSpPr>
            <p:cNvPr id="10" name="橢圓 33"/>
            <p:cNvSpPr/>
            <p:nvPr userDrawn="1"/>
          </p:nvSpPr>
          <p:spPr>
            <a:xfrm>
              <a:off x="601923" y="6245229"/>
              <a:ext cx="613040" cy="61277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1" name="橢圓 35"/>
            <p:cNvSpPr/>
            <p:nvPr userDrawn="1"/>
          </p:nvSpPr>
          <p:spPr>
            <a:xfrm>
              <a:off x="0" y="6245229"/>
              <a:ext cx="611452" cy="61277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2" name="橢圓 39"/>
            <p:cNvSpPr/>
            <p:nvPr userDrawn="1"/>
          </p:nvSpPr>
          <p:spPr>
            <a:xfrm>
              <a:off x="1214963" y="6245229"/>
              <a:ext cx="611451" cy="61277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3" name="橢圓 44"/>
            <p:cNvSpPr/>
            <p:nvPr userDrawn="1"/>
          </p:nvSpPr>
          <p:spPr>
            <a:xfrm>
              <a:off x="0" y="5000636"/>
              <a:ext cx="611452" cy="61277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4" name="橢圓 47"/>
            <p:cNvSpPr/>
            <p:nvPr userDrawn="1"/>
          </p:nvSpPr>
          <p:spPr>
            <a:xfrm>
              <a:off x="601923" y="5643570"/>
              <a:ext cx="613040" cy="612771"/>
            </a:xfrm>
            <a:prstGeom prst="ellipse">
              <a:avLst/>
            </a:prstGeom>
            <a:solidFill>
              <a:srgbClr val="00B0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5" name="橢圓 48"/>
            <p:cNvSpPr/>
            <p:nvPr userDrawn="1"/>
          </p:nvSpPr>
          <p:spPr>
            <a:xfrm>
              <a:off x="0" y="5643570"/>
              <a:ext cx="611452" cy="61277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6" name="群組 56"/>
          <p:cNvGrpSpPr>
            <a:grpSpLocks/>
          </p:cNvGrpSpPr>
          <p:nvPr userDrawn="1"/>
        </p:nvGrpSpPr>
        <p:grpSpPr bwMode="auto">
          <a:xfrm rot="10800000">
            <a:off x="7318375" y="0"/>
            <a:ext cx="1825625" cy="1857375"/>
            <a:chOff x="2612264" y="3612396"/>
            <a:chExt cx="1826414" cy="1857364"/>
          </a:xfrm>
        </p:grpSpPr>
        <p:sp>
          <p:nvSpPr>
            <p:cNvPr id="17" name="橢圓 50"/>
            <p:cNvSpPr/>
            <p:nvPr userDrawn="1"/>
          </p:nvSpPr>
          <p:spPr>
            <a:xfrm>
              <a:off x="3214186" y="4860164"/>
              <a:ext cx="613040" cy="61277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8" name="橢圓 51"/>
            <p:cNvSpPr/>
            <p:nvPr userDrawn="1"/>
          </p:nvSpPr>
          <p:spPr>
            <a:xfrm>
              <a:off x="2615440" y="4860164"/>
              <a:ext cx="611451" cy="61277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9" name="橢圓 52"/>
            <p:cNvSpPr/>
            <p:nvPr userDrawn="1"/>
          </p:nvSpPr>
          <p:spPr>
            <a:xfrm>
              <a:off x="3830402" y="4856989"/>
              <a:ext cx="611452" cy="61277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0" name="橢圓 53"/>
            <p:cNvSpPr/>
            <p:nvPr userDrawn="1"/>
          </p:nvSpPr>
          <p:spPr>
            <a:xfrm>
              <a:off x="2615440" y="3615571"/>
              <a:ext cx="611451" cy="61277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1" name="橢圓 54"/>
            <p:cNvSpPr/>
            <p:nvPr userDrawn="1"/>
          </p:nvSpPr>
          <p:spPr>
            <a:xfrm>
              <a:off x="3214186" y="4255329"/>
              <a:ext cx="613040" cy="612771"/>
            </a:xfrm>
            <a:prstGeom prst="ellipse">
              <a:avLst/>
            </a:prstGeom>
            <a:solidFill>
              <a:srgbClr val="00B05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2" name="橢圓 55"/>
            <p:cNvSpPr/>
            <p:nvPr userDrawn="1"/>
          </p:nvSpPr>
          <p:spPr>
            <a:xfrm>
              <a:off x="2615440" y="4258504"/>
              <a:ext cx="611451" cy="61277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43306" y="2357430"/>
            <a:ext cx="4929222" cy="736612"/>
          </a:xfr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643306" y="3403515"/>
            <a:ext cx="4929222" cy="811303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TW" alt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9"/>
          <p:cNvCxnSpPr>
            <a:endCxn id="57" idx="0"/>
          </p:cNvCxnSpPr>
          <p:nvPr userDrawn="1"/>
        </p:nvCxnSpPr>
        <p:spPr>
          <a:xfrm>
            <a:off x="0" y="5643563"/>
            <a:ext cx="8429625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32"/>
          <p:cNvSpPr/>
          <p:nvPr userDrawn="1"/>
        </p:nvSpPr>
        <p:spPr>
          <a:xfrm flipH="1">
            <a:off x="-50800" y="0"/>
            <a:ext cx="239713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7" name="直線接點 33"/>
          <p:cNvCxnSpPr/>
          <p:nvPr userDrawn="1"/>
        </p:nvCxnSpPr>
        <p:spPr>
          <a:xfrm rot="16200000" flipV="1">
            <a:off x="-3285331" y="3429794"/>
            <a:ext cx="685641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34"/>
          <p:cNvCxnSpPr/>
          <p:nvPr userDrawn="1"/>
        </p:nvCxnSpPr>
        <p:spPr>
          <a:xfrm>
            <a:off x="214313" y="428625"/>
            <a:ext cx="17145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35"/>
          <p:cNvSpPr txBox="1"/>
          <p:nvPr userDrawn="1"/>
        </p:nvSpPr>
        <p:spPr>
          <a:xfrm>
            <a:off x="285750" y="79375"/>
            <a:ext cx="178593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+mn-lt"/>
                <a:ea typeface="+mn-ea"/>
              </a:rPr>
              <a:t>綠色饗宴 放眼綠世界</a:t>
            </a:r>
          </a:p>
        </p:txBody>
      </p:sp>
      <p:cxnSp>
        <p:nvCxnSpPr>
          <p:cNvPr id="10" name="直線接點 48"/>
          <p:cNvCxnSpPr/>
          <p:nvPr userDrawn="1"/>
        </p:nvCxnSpPr>
        <p:spPr>
          <a:xfrm flipV="1">
            <a:off x="282575" y="6429375"/>
            <a:ext cx="8162925" cy="365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50"/>
          <p:cNvSpPr/>
          <p:nvPr userDrawn="1"/>
        </p:nvSpPr>
        <p:spPr>
          <a:xfrm>
            <a:off x="1214438" y="6143625"/>
            <a:ext cx="611187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橢圓 51"/>
          <p:cNvSpPr/>
          <p:nvPr userDrawn="1"/>
        </p:nvSpPr>
        <p:spPr>
          <a:xfrm>
            <a:off x="281146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" name="橢圓 52"/>
          <p:cNvSpPr/>
          <p:nvPr userDrawn="1"/>
        </p:nvSpPr>
        <p:spPr>
          <a:xfrm>
            <a:off x="4408488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" name="橢圓 53"/>
          <p:cNvSpPr/>
          <p:nvPr userDrawn="1"/>
        </p:nvSpPr>
        <p:spPr>
          <a:xfrm>
            <a:off x="600551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" name="橢圓 54"/>
          <p:cNvSpPr/>
          <p:nvPr userDrawn="1"/>
        </p:nvSpPr>
        <p:spPr>
          <a:xfrm>
            <a:off x="7604125" y="6103938"/>
            <a:ext cx="611188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" name="橢圓 55"/>
          <p:cNvSpPr/>
          <p:nvPr userDrawn="1"/>
        </p:nvSpPr>
        <p:spPr>
          <a:xfrm>
            <a:off x="8531225" y="5684838"/>
            <a:ext cx="612775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" name="弧形 56"/>
          <p:cNvSpPr/>
          <p:nvPr userDrawn="1"/>
        </p:nvSpPr>
        <p:spPr>
          <a:xfrm>
            <a:off x="7929563" y="5643563"/>
            <a:ext cx="1000125" cy="785812"/>
          </a:xfrm>
          <a:prstGeom prst="arc">
            <a:avLst>
              <a:gd name="adj1" fmla="val 16200000"/>
              <a:gd name="adj2" fmla="val 5254763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橢圓 57"/>
          <p:cNvSpPr/>
          <p:nvPr userDrawn="1"/>
        </p:nvSpPr>
        <p:spPr>
          <a:xfrm>
            <a:off x="571500" y="5286375"/>
            <a:ext cx="611188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橢圓 58"/>
          <p:cNvSpPr/>
          <p:nvPr userDrawn="1"/>
        </p:nvSpPr>
        <p:spPr>
          <a:xfrm>
            <a:off x="2214563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橢圓 59"/>
          <p:cNvSpPr/>
          <p:nvPr userDrawn="1"/>
        </p:nvSpPr>
        <p:spPr>
          <a:xfrm>
            <a:off x="3857625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橢圓 60"/>
          <p:cNvSpPr/>
          <p:nvPr userDrawn="1"/>
        </p:nvSpPr>
        <p:spPr>
          <a:xfrm>
            <a:off x="5500688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2" name="橢圓 61"/>
          <p:cNvSpPr/>
          <p:nvPr userDrawn="1"/>
        </p:nvSpPr>
        <p:spPr>
          <a:xfrm>
            <a:off x="7143750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71435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接點 30"/>
          <p:cNvCxnSpPr>
            <a:endCxn id="38" idx="0"/>
          </p:cNvCxnSpPr>
          <p:nvPr userDrawn="1"/>
        </p:nvCxnSpPr>
        <p:spPr>
          <a:xfrm>
            <a:off x="0" y="5643563"/>
            <a:ext cx="8429625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12"/>
          <p:cNvSpPr/>
          <p:nvPr userDrawn="1"/>
        </p:nvSpPr>
        <p:spPr>
          <a:xfrm flipH="1">
            <a:off x="-50800" y="0"/>
            <a:ext cx="239713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4" name="直線接點 13"/>
          <p:cNvCxnSpPr/>
          <p:nvPr userDrawn="1"/>
        </p:nvCxnSpPr>
        <p:spPr>
          <a:xfrm rot="16200000" flipV="1">
            <a:off x="-3285331" y="3429794"/>
            <a:ext cx="685641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14"/>
          <p:cNvCxnSpPr/>
          <p:nvPr userDrawn="1"/>
        </p:nvCxnSpPr>
        <p:spPr>
          <a:xfrm>
            <a:off x="214313" y="428625"/>
            <a:ext cx="17145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15"/>
          <p:cNvSpPr txBox="1"/>
          <p:nvPr userDrawn="1"/>
        </p:nvSpPr>
        <p:spPr>
          <a:xfrm>
            <a:off x="285750" y="79375"/>
            <a:ext cx="178593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+mn-lt"/>
                <a:ea typeface="+mn-ea"/>
              </a:rPr>
              <a:t>綠色饗宴 放眼綠世界</a:t>
            </a:r>
          </a:p>
        </p:txBody>
      </p:sp>
      <p:cxnSp>
        <p:nvCxnSpPr>
          <p:cNvPr id="7" name="直線接點 29"/>
          <p:cNvCxnSpPr/>
          <p:nvPr userDrawn="1"/>
        </p:nvCxnSpPr>
        <p:spPr>
          <a:xfrm flipV="1">
            <a:off x="282575" y="6429375"/>
            <a:ext cx="8162925" cy="365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橢圓 31"/>
          <p:cNvSpPr/>
          <p:nvPr userDrawn="1"/>
        </p:nvSpPr>
        <p:spPr>
          <a:xfrm>
            <a:off x="1214438" y="6143625"/>
            <a:ext cx="611187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橢圓 32"/>
          <p:cNvSpPr/>
          <p:nvPr userDrawn="1"/>
        </p:nvSpPr>
        <p:spPr>
          <a:xfrm>
            <a:off x="281146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" name="橢圓 33"/>
          <p:cNvSpPr/>
          <p:nvPr userDrawn="1"/>
        </p:nvSpPr>
        <p:spPr>
          <a:xfrm>
            <a:off x="4408488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橢圓 34"/>
          <p:cNvSpPr/>
          <p:nvPr userDrawn="1"/>
        </p:nvSpPr>
        <p:spPr>
          <a:xfrm>
            <a:off x="600551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橢圓 35"/>
          <p:cNvSpPr/>
          <p:nvPr userDrawn="1"/>
        </p:nvSpPr>
        <p:spPr>
          <a:xfrm>
            <a:off x="7604125" y="6103938"/>
            <a:ext cx="611188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" name="橢圓 36"/>
          <p:cNvSpPr/>
          <p:nvPr userDrawn="1"/>
        </p:nvSpPr>
        <p:spPr>
          <a:xfrm>
            <a:off x="8531225" y="5684838"/>
            <a:ext cx="612775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" name="弧形 37"/>
          <p:cNvSpPr/>
          <p:nvPr userDrawn="1"/>
        </p:nvSpPr>
        <p:spPr>
          <a:xfrm>
            <a:off x="7929563" y="5643563"/>
            <a:ext cx="1000125" cy="785812"/>
          </a:xfrm>
          <a:prstGeom prst="arc">
            <a:avLst>
              <a:gd name="adj1" fmla="val 16200000"/>
              <a:gd name="adj2" fmla="val 5254763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" name="橢圓 38"/>
          <p:cNvSpPr/>
          <p:nvPr userDrawn="1"/>
        </p:nvSpPr>
        <p:spPr>
          <a:xfrm>
            <a:off x="571500" y="5286375"/>
            <a:ext cx="611188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" name="橢圓 39"/>
          <p:cNvSpPr/>
          <p:nvPr userDrawn="1"/>
        </p:nvSpPr>
        <p:spPr>
          <a:xfrm>
            <a:off x="2214563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" name="橢圓 40"/>
          <p:cNvSpPr/>
          <p:nvPr userDrawn="1"/>
        </p:nvSpPr>
        <p:spPr>
          <a:xfrm>
            <a:off x="3857625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橢圓 41"/>
          <p:cNvSpPr/>
          <p:nvPr userDrawn="1"/>
        </p:nvSpPr>
        <p:spPr>
          <a:xfrm>
            <a:off x="5500688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橢圓 42"/>
          <p:cNvSpPr/>
          <p:nvPr userDrawn="1"/>
        </p:nvSpPr>
        <p:spPr>
          <a:xfrm>
            <a:off x="7143750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86"/>
          <p:cNvCxnSpPr>
            <a:endCxn id="94" idx="0"/>
          </p:cNvCxnSpPr>
          <p:nvPr userDrawn="1"/>
        </p:nvCxnSpPr>
        <p:spPr>
          <a:xfrm>
            <a:off x="0" y="5643563"/>
            <a:ext cx="8429625" cy="158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69"/>
          <p:cNvSpPr/>
          <p:nvPr userDrawn="1"/>
        </p:nvSpPr>
        <p:spPr>
          <a:xfrm flipH="1">
            <a:off x="-50800" y="0"/>
            <a:ext cx="239713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6" name="直線接點 70"/>
          <p:cNvCxnSpPr/>
          <p:nvPr userDrawn="1"/>
        </p:nvCxnSpPr>
        <p:spPr>
          <a:xfrm rot="16200000" flipV="1">
            <a:off x="-3285331" y="3429794"/>
            <a:ext cx="685641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71"/>
          <p:cNvCxnSpPr/>
          <p:nvPr userDrawn="1"/>
        </p:nvCxnSpPr>
        <p:spPr>
          <a:xfrm>
            <a:off x="214313" y="428625"/>
            <a:ext cx="17145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2"/>
          <p:cNvSpPr txBox="1"/>
          <p:nvPr userDrawn="1"/>
        </p:nvSpPr>
        <p:spPr>
          <a:xfrm>
            <a:off x="285750" y="79375"/>
            <a:ext cx="178593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+mn-lt"/>
                <a:ea typeface="+mn-ea"/>
              </a:rPr>
              <a:t>綠色饗宴 放眼綠世界</a:t>
            </a:r>
          </a:p>
        </p:txBody>
      </p:sp>
      <p:cxnSp>
        <p:nvCxnSpPr>
          <p:cNvPr id="9" name="直線接點 85"/>
          <p:cNvCxnSpPr/>
          <p:nvPr userDrawn="1"/>
        </p:nvCxnSpPr>
        <p:spPr>
          <a:xfrm flipV="1">
            <a:off x="282575" y="6429375"/>
            <a:ext cx="8162925" cy="3651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87"/>
          <p:cNvSpPr/>
          <p:nvPr userDrawn="1"/>
        </p:nvSpPr>
        <p:spPr>
          <a:xfrm>
            <a:off x="1214438" y="6143625"/>
            <a:ext cx="611187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橢圓 88"/>
          <p:cNvSpPr/>
          <p:nvPr userDrawn="1"/>
        </p:nvSpPr>
        <p:spPr>
          <a:xfrm>
            <a:off x="281146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橢圓 89"/>
          <p:cNvSpPr/>
          <p:nvPr userDrawn="1"/>
        </p:nvSpPr>
        <p:spPr>
          <a:xfrm>
            <a:off x="4408488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" name="橢圓 90"/>
          <p:cNvSpPr/>
          <p:nvPr userDrawn="1"/>
        </p:nvSpPr>
        <p:spPr>
          <a:xfrm>
            <a:off x="6005513" y="614362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" name="橢圓 91"/>
          <p:cNvSpPr/>
          <p:nvPr userDrawn="1"/>
        </p:nvSpPr>
        <p:spPr>
          <a:xfrm>
            <a:off x="7604125" y="6103938"/>
            <a:ext cx="611188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" name="橢圓 92"/>
          <p:cNvSpPr/>
          <p:nvPr userDrawn="1"/>
        </p:nvSpPr>
        <p:spPr>
          <a:xfrm>
            <a:off x="8531225" y="5684838"/>
            <a:ext cx="612775" cy="6111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" name="弧形 93"/>
          <p:cNvSpPr/>
          <p:nvPr userDrawn="1"/>
        </p:nvSpPr>
        <p:spPr>
          <a:xfrm>
            <a:off x="7929563" y="5643563"/>
            <a:ext cx="1000125" cy="785812"/>
          </a:xfrm>
          <a:prstGeom prst="arc">
            <a:avLst>
              <a:gd name="adj1" fmla="val 16200000"/>
              <a:gd name="adj2" fmla="val 5254763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" name="橢圓 94"/>
          <p:cNvSpPr/>
          <p:nvPr userDrawn="1"/>
        </p:nvSpPr>
        <p:spPr>
          <a:xfrm>
            <a:off x="571500" y="5286375"/>
            <a:ext cx="611188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橢圓 95"/>
          <p:cNvSpPr/>
          <p:nvPr userDrawn="1"/>
        </p:nvSpPr>
        <p:spPr>
          <a:xfrm>
            <a:off x="2214563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橢圓 96"/>
          <p:cNvSpPr/>
          <p:nvPr userDrawn="1"/>
        </p:nvSpPr>
        <p:spPr>
          <a:xfrm>
            <a:off x="3857625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橢圓 97"/>
          <p:cNvSpPr/>
          <p:nvPr userDrawn="1"/>
        </p:nvSpPr>
        <p:spPr>
          <a:xfrm>
            <a:off x="5500688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橢圓 98"/>
          <p:cNvSpPr/>
          <p:nvPr userDrawn="1"/>
        </p:nvSpPr>
        <p:spPr>
          <a:xfrm>
            <a:off x="7143750" y="5286375"/>
            <a:ext cx="612775" cy="612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571480"/>
            <a:ext cx="8229600" cy="4429156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843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0438" y="2049463"/>
            <a:ext cx="5392737" cy="8747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>
                <a:latin typeface="微軟正黑體" pitchFamily="34" charset="-120"/>
              </a:rPr>
              <a:t>綠色饗宴　放眼綠世界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43313" y="3403600"/>
            <a:ext cx="4929187" cy="811213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tx1"/>
                </a:solidFill>
                <a:latin typeface="微軟正黑體" pitchFamily="34" charset="-120"/>
              </a:rPr>
              <a:t>創意行程規畫競賽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285750" y="854075"/>
            <a:ext cx="2232025" cy="431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第一階段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2930525" y="854075"/>
            <a:ext cx="2232025" cy="431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第二階段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541963" y="854075"/>
            <a:ext cx="3459162" cy="431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第三階段</a:t>
            </a:r>
          </a:p>
        </p:txBody>
      </p:sp>
      <p:graphicFrame>
        <p:nvGraphicFramePr>
          <p:cNvPr id="24584" name="Object 2"/>
          <p:cNvGraphicFramePr>
            <a:graphicFrameLocks noChangeAspect="1"/>
          </p:cNvGraphicFramePr>
          <p:nvPr>
            <p:ph idx="1"/>
          </p:nvPr>
        </p:nvGraphicFramePr>
        <p:xfrm>
          <a:off x="-757238" y="1643063"/>
          <a:ext cx="4284663" cy="2857500"/>
        </p:xfrm>
        <a:graphic>
          <a:graphicData uri="http://schemas.openxmlformats.org/presentationml/2006/ole">
            <p:oleObj spid="_x0000_s1026" name="圖表" r:id="rId3" imgW="6096000" imgH="4067251" progId="MSGraph.Chart.8">
              <p:embed followColorScheme="full"/>
            </p:oleObj>
          </a:graphicData>
        </a:graphic>
      </p:graphicFrame>
      <p:graphicFrame>
        <p:nvGraphicFramePr>
          <p:cNvPr id="24587" name="Object 3"/>
          <p:cNvGraphicFramePr>
            <a:graphicFrameLocks noChangeAspect="1"/>
          </p:cNvGraphicFramePr>
          <p:nvPr/>
        </p:nvGraphicFramePr>
        <p:xfrm>
          <a:off x="1670050" y="1571625"/>
          <a:ext cx="4268788" cy="2846388"/>
        </p:xfrm>
        <a:graphic>
          <a:graphicData uri="http://schemas.openxmlformats.org/presentationml/2006/ole">
            <p:oleObj spid="_x0000_s1027" name="圖表" r:id="rId4" imgW="6096000" imgH="4067251" progId="MSGraph.Chart.8">
              <p:embed followColorScheme="full"/>
            </p:oleObj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289550" y="2074863"/>
            <a:ext cx="2663825" cy="2160587"/>
            <a:chOff x="3832" y="1480"/>
            <a:chExt cx="1724" cy="1224"/>
          </a:xfrm>
        </p:grpSpPr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832" y="1525"/>
            <a:ext cx="998" cy="665"/>
          </p:xfrm>
          <a:graphic>
            <a:graphicData uri="http://schemas.openxmlformats.org/presentationml/2006/ole">
              <p:oleObj spid="_x0000_s1028" name="圖表" r:id="rId5" imgW="6096000" imgH="4067251" progId="MSGraph.Chart.8">
                <p:embed followColorScheme="full"/>
              </p:oleObj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4558" y="1525"/>
            <a:ext cx="998" cy="665"/>
          </p:xfrm>
          <a:graphic>
            <a:graphicData uri="http://schemas.openxmlformats.org/presentationml/2006/ole">
              <p:oleObj spid="_x0000_s1029" name="圖表" r:id="rId6" imgW="6096000" imgH="4067251" progId="MSGraph.Chart.8">
                <p:embed followColorScheme="full"/>
              </p:oleObj>
            </a:graphicData>
          </a:graphic>
        </p:graphicFrame>
        <p:sp>
          <p:nvSpPr>
            <p:cNvPr id="1039" name="Text Box 14"/>
            <p:cNvSpPr txBox="1">
              <a:spLocks noChangeArrowheads="1"/>
            </p:cNvSpPr>
            <p:nvPr/>
          </p:nvSpPr>
          <p:spPr bwMode="auto">
            <a:xfrm>
              <a:off x="4059" y="2160"/>
              <a:ext cx="63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第一階段</a:t>
              </a:r>
            </a:p>
          </p:txBody>
        </p:sp>
        <p:sp>
          <p:nvSpPr>
            <p:cNvPr id="1040" name="Text Box 15"/>
            <p:cNvSpPr txBox="1">
              <a:spLocks noChangeArrowheads="1"/>
            </p:cNvSpPr>
            <p:nvPr/>
          </p:nvSpPr>
          <p:spPr bwMode="auto">
            <a:xfrm>
              <a:off x="4830" y="2160"/>
              <a:ext cx="63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 sz="1400" b="1">
                  <a:latin typeface="微軟正黑體" pitchFamily="34" charset="-120"/>
                  <a:ea typeface="微軟正黑體" pitchFamily="34" charset="-120"/>
                </a:rPr>
                <a:t>第二階段</a:t>
              </a:r>
            </a:p>
          </p:txBody>
        </p:sp>
        <p:sp>
          <p:nvSpPr>
            <p:cNvPr id="1041" name="AutoShape 16"/>
            <p:cNvSpPr>
              <a:spLocks noChangeArrowheads="1"/>
            </p:cNvSpPr>
            <p:nvPr/>
          </p:nvSpPr>
          <p:spPr bwMode="auto">
            <a:xfrm>
              <a:off x="4619" y="1784"/>
              <a:ext cx="136" cy="136"/>
            </a:xfrm>
            <a:prstGeom prst="plus">
              <a:avLst>
                <a:gd name="adj" fmla="val 35843"/>
              </a:avLst>
            </a:prstGeom>
            <a:solidFill>
              <a:srgbClr val="6F9C4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ea typeface="微軟正黑體" pitchFamily="34" charset="-120"/>
              </a:endParaRPr>
            </a:p>
          </p:txBody>
        </p:sp>
        <p:sp>
          <p:nvSpPr>
            <p:cNvPr id="1042" name="AutoShape 17"/>
            <p:cNvSpPr>
              <a:spLocks noChangeArrowheads="1"/>
            </p:cNvSpPr>
            <p:nvPr/>
          </p:nvSpPr>
          <p:spPr bwMode="auto">
            <a:xfrm>
              <a:off x="3878" y="1480"/>
              <a:ext cx="1633" cy="1224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ea typeface="微軟正黑體" pitchFamily="34" charset="-120"/>
              </a:endParaRPr>
            </a:p>
          </p:txBody>
        </p:sp>
        <p:sp>
          <p:nvSpPr>
            <p:cNvPr id="1043" name="Text Box 18"/>
            <p:cNvSpPr txBox="1">
              <a:spLocks noChangeArrowheads="1"/>
            </p:cNvSpPr>
            <p:nvPr/>
          </p:nvSpPr>
          <p:spPr bwMode="auto">
            <a:xfrm>
              <a:off x="4241" y="2387"/>
              <a:ext cx="4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微軟正黑體" pitchFamily="34" charset="-120"/>
                  <a:ea typeface="微軟正黑體" pitchFamily="34" charset="-120"/>
                </a:rPr>
                <a:t>50%</a:t>
              </a:r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 rot="2625816">
              <a:off x="4105" y="2432"/>
              <a:ext cx="145" cy="120"/>
            </a:xfrm>
            <a:prstGeom prst="plus">
              <a:avLst>
                <a:gd name="adj" fmla="val 35843"/>
              </a:avLst>
            </a:prstGeom>
            <a:solidFill>
              <a:srgbClr val="6F9C4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ea typeface="微軟正黑體" pitchFamily="34" charset="-12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4921" y="2387"/>
              <a:ext cx="4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微軟正黑體" pitchFamily="34" charset="-120"/>
                  <a:ea typeface="微軟正黑體" pitchFamily="34" charset="-120"/>
                </a:rPr>
                <a:t>50%</a:t>
              </a:r>
            </a:p>
          </p:txBody>
        </p:sp>
        <p:sp>
          <p:nvSpPr>
            <p:cNvPr id="1046" name="AutoShape 22"/>
            <p:cNvSpPr>
              <a:spLocks noChangeArrowheads="1"/>
            </p:cNvSpPr>
            <p:nvPr/>
          </p:nvSpPr>
          <p:spPr bwMode="auto">
            <a:xfrm rot="2625816">
              <a:off x="4785" y="2432"/>
              <a:ext cx="145" cy="120"/>
            </a:xfrm>
            <a:prstGeom prst="plus">
              <a:avLst>
                <a:gd name="adj" fmla="val 35843"/>
              </a:avLst>
            </a:prstGeom>
            <a:solidFill>
              <a:srgbClr val="6F9C4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ea typeface="微軟正黑體" pitchFamily="34" charset="-120"/>
              </a:endParaRPr>
            </a:p>
          </p:txBody>
        </p:sp>
      </p:grpSp>
      <p:sp>
        <p:nvSpPr>
          <p:cNvPr id="24599" name="AutoShape 23"/>
          <p:cNvSpPr>
            <a:spLocks noChangeArrowheads="1"/>
          </p:cNvSpPr>
          <p:nvPr/>
        </p:nvSpPr>
        <p:spPr bwMode="auto">
          <a:xfrm rot="5400000">
            <a:off x="8026400" y="3048001"/>
            <a:ext cx="288925" cy="215900"/>
          </a:xfrm>
          <a:prstGeom prst="triangle">
            <a:avLst>
              <a:gd name="adj" fmla="val 50000"/>
            </a:avLst>
          </a:prstGeom>
          <a:solidFill>
            <a:srgbClr val="6F9C4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ea typeface="微軟正黑體" pitchFamily="34" charset="-120"/>
            </a:endParaRPr>
          </a:p>
        </p:txBody>
      </p:sp>
      <p:sp>
        <p:nvSpPr>
          <p:cNvPr id="24601" name="AutoShape 25"/>
          <p:cNvSpPr>
            <a:spLocks noChangeArrowheads="1"/>
          </p:cNvSpPr>
          <p:nvPr/>
        </p:nvSpPr>
        <p:spPr bwMode="auto">
          <a:xfrm>
            <a:off x="8386763" y="2074863"/>
            <a:ext cx="504825" cy="2160587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808080"/>
            </a:solidFill>
            <a:round/>
            <a:headEnd/>
            <a:tailEnd/>
          </a:ln>
        </p:spPr>
        <p:txBody>
          <a:bodyPr vert="eaVert" wrap="none" anchor="ctr"/>
          <a:lstStyle/>
          <a:p>
            <a:r>
              <a:rPr kumimoji="0" lang="zh-TW" altLang="en-US">
                <a:latin typeface="微軟正黑體" pitchFamily="34" charset="-120"/>
                <a:ea typeface="微軟正黑體" pitchFamily="34" charset="-120"/>
              </a:rPr>
              <a:t>複賽成績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836613"/>
            <a:ext cx="8207375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3143250" y="6061075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評分標準</a:t>
            </a:r>
          </a:p>
        </p:txBody>
      </p:sp>
      <p:sp>
        <p:nvSpPr>
          <p:cNvPr id="22" name="橢圓 21"/>
          <p:cNvSpPr/>
          <p:nvPr/>
        </p:nvSpPr>
        <p:spPr>
          <a:xfrm>
            <a:off x="4471988" y="6229350"/>
            <a:ext cx="468312" cy="468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9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OleChart spid="24584" grpId="0"/>
      <p:bldOleChart spid="24587" grpId="0"/>
      <p:bldP spid="24599" grpId="0" animBg="1"/>
      <p:bldP spid="246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79" name="Group 23"/>
          <p:cNvGrpSpPr>
            <a:grpSpLocks/>
          </p:cNvGrpSpPr>
          <p:nvPr/>
        </p:nvGrpSpPr>
        <p:grpSpPr bwMode="auto">
          <a:xfrm>
            <a:off x="5146675" y="1752600"/>
            <a:ext cx="2016125" cy="1892300"/>
            <a:chOff x="3242" y="1104"/>
            <a:chExt cx="1270" cy="1192"/>
          </a:xfrm>
        </p:grpSpPr>
        <p:sp>
          <p:nvSpPr>
            <p:cNvPr id="2" name="Rectangle 6"/>
            <p:cNvSpPr>
              <a:spLocks noChangeArrowheads="1"/>
            </p:cNvSpPr>
            <p:nvPr/>
          </p:nvSpPr>
          <p:spPr bwMode="auto">
            <a:xfrm>
              <a:off x="3242" y="1529"/>
              <a:ext cx="862" cy="767"/>
            </a:xfrm>
            <a:prstGeom prst="rect">
              <a:avLst/>
            </a:prstGeom>
            <a:solidFill>
              <a:srgbClr val="00B050"/>
            </a:solidFill>
            <a:ln w="9525">
              <a:miter lim="800000"/>
              <a:headEnd/>
              <a:tailEnd/>
            </a:ln>
            <a:scene3d>
              <a:camera prst="legacyPerspectiveTop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F9C4A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kumimoji="0" lang="en-US" altLang="zh-TW" sz="200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3</a:t>
              </a:r>
            </a:p>
          </p:txBody>
        </p:sp>
        <p:sp>
          <p:nvSpPr>
            <p:cNvPr id="3" name="AutoShape 43"/>
            <p:cNvSpPr>
              <a:spLocks noChangeArrowheads="1"/>
            </p:cNvSpPr>
            <p:nvPr/>
          </p:nvSpPr>
          <p:spPr bwMode="auto">
            <a:xfrm rot="992808">
              <a:off x="4240" y="1104"/>
              <a:ext cx="272" cy="317"/>
            </a:xfrm>
            <a:prstGeom prst="foldedCorner">
              <a:avLst>
                <a:gd name="adj" fmla="val 35662"/>
              </a:avLst>
            </a:prstGeom>
            <a:solidFill>
              <a:srgbClr val="00B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kumimoji="0" lang="zh-TW" altLang="en-US" sz="1400">
                  <a:latin typeface="微軟正黑體" pitchFamily="34" charset="-120"/>
                  <a:ea typeface="微軟正黑體" pitchFamily="34" charset="-120"/>
                </a:rPr>
                <a:t>獎狀</a:t>
              </a:r>
            </a:p>
          </p:txBody>
        </p:sp>
        <p:sp>
          <p:nvSpPr>
            <p:cNvPr id="4" name="Text Box 47"/>
            <p:cNvSpPr txBox="1">
              <a:spLocks noChangeArrowheads="1"/>
            </p:cNvSpPr>
            <p:nvPr/>
          </p:nvSpPr>
          <p:spPr bwMode="auto">
            <a:xfrm>
              <a:off x="3242" y="1150"/>
              <a:ext cx="108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latin typeface="微軟正黑體" pitchFamily="34" charset="-120"/>
                  <a:ea typeface="微軟正黑體" pitchFamily="34" charset="-120"/>
                </a:rPr>
                <a:t>獎金三千元整</a:t>
              </a:r>
              <a:endParaRPr kumimoji="0" lang="zh-TW" altLang="en-US" sz="200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3492500" y="1139825"/>
            <a:ext cx="2016125" cy="2505075"/>
            <a:chOff x="2200" y="718"/>
            <a:chExt cx="1270" cy="1578"/>
          </a:xfrm>
        </p:grpSpPr>
        <p:sp>
          <p:nvSpPr>
            <p:cNvPr id="19474" name="Rectangle 4"/>
            <p:cNvSpPr>
              <a:spLocks noChangeArrowheads="1"/>
            </p:cNvSpPr>
            <p:nvPr/>
          </p:nvSpPr>
          <p:spPr bwMode="auto">
            <a:xfrm>
              <a:off x="2335" y="1184"/>
              <a:ext cx="862" cy="1112"/>
            </a:xfrm>
            <a:prstGeom prst="rect">
              <a:avLst/>
            </a:prstGeom>
            <a:solidFill>
              <a:srgbClr val="00B050"/>
            </a:solidFill>
            <a:ln w="9525">
              <a:miter lim="800000"/>
              <a:headEnd/>
              <a:tailEnd/>
            </a:ln>
            <a:scene3d>
              <a:camera prst="legacyPerspectiveTop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F9C4A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kumimoji="0" lang="en-US" altLang="zh-TW" sz="200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1</a:t>
              </a:r>
            </a:p>
          </p:txBody>
        </p:sp>
        <p:sp>
          <p:nvSpPr>
            <p:cNvPr id="19475" name="AutoShape 48"/>
            <p:cNvSpPr>
              <a:spLocks noChangeArrowheads="1"/>
            </p:cNvSpPr>
            <p:nvPr/>
          </p:nvSpPr>
          <p:spPr bwMode="auto">
            <a:xfrm rot="992808">
              <a:off x="3198" y="718"/>
              <a:ext cx="272" cy="317"/>
            </a:xfrm>
            <a:prstGeom prst="foldedCorner">
              <a:avLst>
                <a:gd name="adj" fmla="val 35662"/>
              </a:avLst>
            </a:prstGeom>
            <a:solidFill>
              <a:srgbClr val="00B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kumimoji="0" lang="zh-TW" altLang="en-US" sz="1400">
                  <a:latin typeface="微軟正黑體" pitchFamily="34" charset="-120"/>
                  <a:ea typeface="微軟正黑體" pitchFamily="34" charset="-120"/>
                </a:rPr>
                <a:t>獎狀</a:t>
              </a:r>
            </a:p>
          </p:txBody>
        </p:sp>
        <p:sp>
          <p:nvSpPr>
            <p:cNvPr id="19476" name="Text Box 49"/>
            <p:cNvSpPr txBox="1">
              <a:spLocks noChangeArrowheads="1"/>
            </p:cNvSpPr>
            <p:nvPr/>
          </p:nvSpPr>
          <p:spPr bwMode="auto">
            <a:xfrm>
              <a:off x="2200" y="764"/>
              <a:ext cx="108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latin typeface="微軟正黑體" pitchFamily="34" charset="-120"/>
                  <a:ea typeface="微軟正黑體" pitchFamily="34" charset="-120"/>
                </a:rPr>
                <a:t>獎金一萬元整</a:t>
              </a:r>
              <a:endParaRPr kumimoji="0" lang="zh-TW" altLang="en-US" sz="200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1476375" y="1501775"/>
            <a:ext cx="2159000" cy="2159000"/>
            <a:chOff x="930" y="946"/>
            <a:chExt cx="1360" cy="1360"/>
          </a:xfrm>
        </p:grpSpPr>
        <p:sp>
          <p:nvSpPr>
            <p:cNvPr id="19471" name="Rectangle 5"/>
            <p:cNvSpPr>
              <a:spLocks noChangeArrowheads="1"/>
            </p:cNvSpPr>
            <p:nvPr/>
          </p:nvSpPr>
          <p:spPr bwMode="auto">
            <a:xfrm>
              <a:off x="1428" y="1431"/>
              <a:ext cx="862" cy="875"/>
            </a:xfrm>
            <a:prstGeom prst="rect">
              <a:avLst/>
            </a:prstGeom>
            <a:solidFill>
              <a:srgbClr val="00B050"/>
            </a:solidFill>
            <a:ln w="9525">
              <a:miter lim="800000"/>
              <a:headEnd/>
              <a:tailEnd/>
            </a:ln>
            <a:scene3d>
              <a:camera prst="legacyPerspectiveTop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F9C4A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kumimoji="0" lang="en-US" altLang="zh-TW" sz="200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2</a:t>
              </a:r>
            </a:p>
          </p:txBody>
        </p:sp>
        <p:sp>
          <p:nvSpPr>
            <p:cNvPr id="19472" name="AutoShape 50"/>
            <p:cNvSpPr>
              <a:spLocks noChangeArrowheads="1"/>
            </p:cNvSpPr>
            <p:nvPr/>
          </p:nvSpPr>
          <p:spPr bwMode="auto">
            <a:xfrm rot="992808">
              <a:off x="1928" y="946"/>
              <a:ext cx="272" cy="317"/>
            </a:xfrm>
            <a:prstGeom prst="foldedCorner">
              <a:avLst>
                <a:gd name="adj" fmla="val 35662"/>
              </a:avLst>
            </a:prstGeom>
            <a:solidFill>
              <a:srgbClr val="00B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kumimoji="0" lang="zh-TW" altLang="en-US" sz="1400">
                  <a:latin typeface="微軟正黑體" pitchFamily="34" charset="-120"/>
                  <a:ea typeface="微軟正黑體" pitchFamily="34" charset="-120"/>
                </a:rPr>
                <a:t>獎狀</a:t>
              </a:r>
            </a:p>
          </p:txBody>
        </p:sp>
        <p:sp>
          <p:nvSpPr>
            <p:cNvPr id="19473" name="Text Box 51"/>
            <p:cNvSpPr txBox="1">
              <a:spLocks noChangeArrowheads="1"/>
            </p:cNvSpPr>
            <p:nvPr/>
          </p:nvSpPr>
          <p:spPr bwMode="auto">
            <a:xfrm>
              <a:off x="930" y="992"/>
              <a:ext cx="108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latin typeface="微軟正黑體" pitchFamily="34" charset="-120"/>
                  <a:ea typeface="微軟正黑體" pitchFamily="34" charset="-120"/>
                </a:rPr>
                <a:t>獎金六千元整</a:t>
              </a:r>
              <a:endParaRPr kumimoji="0" lang="zh-TW" altLang="en-US" sz="200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9480" name="Group 24"/>
          <p:cNvGrpSpPr>
            <a:grpSpLocks/>
          </p:cNvGrpSpPr>
          <p:nvPr/>
        </p:nvGrpSpPr>
        <p:grpSpPr bwMode="auto">
          <a:xfrm>
            <a:off x="2268538" y="3803650"/>
            <a:ext cx="4870450" cy="536575"/>
            <a:chOff x="1429" y="2396"/>
            <a:chExt cx="3068" cy="338"/>
          </a:xfrm>
        </p:grpSpPr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1429" y="2396"/>
              <a:ext cx="2676" cy="31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佳作</a:t>
              </a:r>
            </a:p>
          </p:txBody>
        </p:sp>
        <p:sp>
          <p:nvSpPr>
            <p:cNvPr id="19468" name="Text Box 42"/>
            <p:cNvSpPr txBox="1">
              <a:spLocks noChangeArrowheads="1"/>
            </p:cNvSpPr>
            <p:nvPr/>
          </p:nvSpPr>
          <p:spPr bwMode="auto">
            <a:xfrm>
              <a:off x="3016" y="2441"/>
              <a:ext cx="108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 sz="200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獎金五千元整</a:t>
              </a:r>
            </a:p>
          </p:txBody>
        </p:sp>
        <p:sp>
          <p:nvSpPr>
            <p:cNvPr id="25646" name="AutoShape 46"/>
            <p:cNvSpPr>
              <a:spLocks noChangeArrowheads="1"/>
            </p:cNvSpPr>
            <p:nvPr/>
          </p:nvSpPr>
          <p:spPr bwMode="auto">
            <a:xfrm rot="992808">
              <a:off x="4225" y="2417"/>
              <a:ext cx="272" cy="317"/>
            </a:xfrm>
            <a:prstGeom prst="foldedCorner">
              <a:avLst>
                <a:gd name="adj" fmla="val 35662"/>
              </a:avLst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4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獎狀</a:t>
              </a:r>
            </a:p>
          </p:txBody>
        </p:sp>
        <p:sp>
          <p:nvSpPr>
            <p:cNvPr id="19470" name="Line 69"/>
            <p:cNvSpPr>
              <a:spLocks noChangeShapeType="1"/>
            </p:cNvSpPr>
            <p:nvPr/>
          </p:nvSpPr>
          <p:spPr bwMode="auto">
            <a:xfrm>
              <a:off x="1862" y="2552"/>
              <a:ext cx="113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528763" y="6000750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獎勵辦法</a:t>
            </a:r>
          </a:p>
        </p:txBody>
      </p:sp>
      <p:sp>
        <p:nvSpPr>
          <p:cNvPr id="17" name="橢圓 16"/>
          <p:cNvSpPr/>
          <p:nvPr/>
        </p:nvSpPr>
        <p:spPr>
          <a:xfrm>
            <a:off x="2889250" y="6229350"/>
            <a:ext cx="468313" cy="468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  <p:sp>
        <p:nvSpPr>
          <p:cNvPr id="19463" name="文字方塊 17"/>
          <p:cNvSpPr txBox="1">
            <a:spLocks noChangeArrowheads="1"/>
          </p:cNvSpPr>
          <p:nvPr/>
        </p:nvSpPr>
        <p:spPr bwMode="auto">
          <a:xfrm>
            <a:off x="2857500" y="6215063"/>
            <a:ext cx="71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latin typeface="Arial Narrow" pitchFamily="34" charset="0"/>
                <a:ea typeface="微軟正黑體" pitchFamily="34" charset="-120"/>
              </a:rPr>
              <a:t>10</a:t>
            </a:r>
            <a:endParaRPr kumimoji="0" lang="zh-TW" altLang="en-US" sz="2800" b="1">
              <a:latin typeface="Arial Narrow" pitchFamily="34" charset="0"/>
              <a:ea typeface="微軟正黑體" pitchFamily="34" charset="-120"/>
            </a:endParaRPr>
          </a:p>
        </p:txBody>
      </p:sp>
      <p:grpSp>
        <p:nvGrpSpPr>
          <p:cNvPr id="19481" name="Group 25"/>
          <p:cNvGrpSpPr>
            <a:grpSpLocks/>
          </p:cNvGrpSpPr>
          <p:nvPr/>
        </p:nvGrpSpPr>
        <p:grpSpPr bwMode="auto">
          <a:xfrm>
            <a:off x="2286000" y="4357688"/>
            <a:ext cx="4852988" cy="554037"/>
            <a:chOff x="1440" y="2745"/>
            <a:chExt cx="3057" cy="349"/>
          </a:xfrm>
        </p:grpSpPr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1440" y="2745"/>
              <a:ext cx="2676" cy="31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flatTx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人人都有獎狀</a:t>
              </a:r>
            </a:p>
          </p:txBody>
        </p:sp>
        <p:sp>
          <p:nvSpPr>
            <p:cNvPr id="20" name="AutoShape 46"/>
            <p:cNvSpPr>
              <a:spLocks noChangeArrowheads="1"/>
            </p:cNvSpPr>
            <p:nvPr/>
          </p:nvSpPr>
          <p:spPr bwMode="auto">
            <a:xfrm rot="992808">
              <a:off x="4225" y="2777"/>
              <a:ext cx="272" cy="317"/>
            </a:xfrm>
            <a:prstGeom prst="foldedCorner">
              <a:avLst>
                <a:gd name="adj" fmla="val 35662"/>
              </a:avLst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4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獎狀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50825" y="4292600"/>
            <a:ext cx="8642350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TW" altLang="en-US" sz="2000">
                <a:latin typeface="微軟正黑體" pitchFamily="34" charset="-120"/>
                <a:ea typeface="微軟正黑體" pitchFamily="34" charset="-120"/>
              </a:rPr>
              <a:t>活動網頁：</a:t>
            </a:r>
            <a:r>
              <a:rPr kumimoji="0" lang="en-US" altLang="zh-TW" sz="2000">
                <a:latin typeface="微軟正黑體" pitchFamily="34" charset="-120"/>
                <a:ea typeface="微軟正黑體" pitchFamily="34" charset="-120"/>
              </a:rPr>
              <a:t>http:/blog.yam.com/comprtition2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85938"/>
            <a:ext cx="8102600" cy="2071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smtClean="0">
                <a:latin typeface="微軟正黑體" pitchFamily="34" charset="-120"/>
              </a:rPr>
              <a:t>連絡人：國立屏東商業技術學院 休閒事業經營系 郭瓊嬬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smtClean="0">
                <a:latin typeface="微軟正黑體" pitchFamily="34" charset="-120"/>
              </a:rPr>
              <a:t>電話：</a:t>
            </a:r>
            <a:r>
              <a:rPr lang="en-US" altLang="zh-TW" sz="2400" smtClean="0">
                <a:latin typeface="微軟正黑體" pitchFamily="34" charset="-120"/>
              </a:rPr>
              <a:t>0911-007183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smtClean="0">
                <a:latin typeface="微軟正黑體" pitchFamily="34" charset="-120"/>
              </a:rPr>
              <a:t>傳真：</a:t>
            </a:r>
            <a:r>
              <a:rPr lang="en-US" altLang="zh-TW" sz="2400" smtClean="0">
                <a:latin typeface="微軟正黑體" pitchFamily="34" charset="-120"/>
              </a:rPr>
              <a:t>08-7215038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400" smtClean="0">
                <a:latin typeface="微軟正黑體" pitchFamily="34" charset="-120"/>
              </a:rPr>
              <a:t>E-mail</a:t>
            </a:r>
            <a:r>
              <a:rPr lang="zh-TW" altLang="en-US" sz="2400" smtClean="0">
                <a:latin typeface="微軟正黑體" pitchFamily="34" charset="-120"/>
              </a:rPr>
              <a:t>：</a:t>
            </a:r>
            <a:r>
              <a:rPr lang="en-US" altLang="zh-TW" sz="2400" smtClean="0">
                <a:latin typeface="微軟正黑體" pitchFamily="34" charset="-120"/>
              </a:rPr>
              <a:t>e223859928@yahoo.com.tw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7313" y="5429250"/>
            <a:ext cx="2757487" cy="368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71438" y="6000750"/>
            <a:ext cx="1685926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聯絡方式</a:t>
            </a:r>
          </a:p>
        </p:txBody>
      </p:sp>
      <p:sp>
        <p:nvSpPr>
          <p:cNvPr id="6" name="橢圓 5"/>
          <p:cNvSpPr/>
          <p:nvPr/>
        </p:nvSpPr>
        <p:spPr>
          <a:xfrm>
            <a:off x="1289050" y="6229350"/>
            <a:ext cx="468313" cy="468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4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  <p:sp>
        <p:nvSpPr>
          <p:cNvPr id="20486" name="文字方塊 6"/>
          <p:cNvSpPr txBox="1">
            <a:spLocks noChangeArrowheads="1"/>
          </p:cNvSpPr>
          <p:nvPr/>
        </p:nvSpPr>
        <p:spPr bwMode="auto">
          <a:xfrm>
            <a:off x="1285875" y="6215063"/>
            <a:ext cx="71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latin typeface="Arial Narrow" pitchFamily="34" charset="0"/>
                <a:ea typeface="微軟正黑體" pitchFamily="34" charset="-120"/>
              </a:rPr>
              <a:t>11</a:t>
            </a:r>
            <a:endParaRPr kumimoji="0" lang="zh-TW" altLang="en-US" sz="2800" b="1">
              <a:latin typeface="Arial Narrow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/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50" y="5214938"/>
            <a:ext cx="1685925" cy="511175"/>
          </a:xfrm>
        </p:spPr>
        <p:txBody>
          <a:bodyPr/>
          <a:lstStyle/>
          <a:p>
            <a:pPr eaLnBrk="1" hangingPunct="1"/>
            <a:r>
              <a:rPr lang="zh-TW" altLang="en-US" sz="2000" smtClean="0">
                <a:latin typeface="微軟正黑體" pitchFamily="34" charset="-120"/>
              </a:rPr>
              <a:t>活動源起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835150" y="1143000"/>
            <a:ext cx="5473700" cy="360045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4303713" y="2038350"/>
            <a:ext cx="504825" cy="504825"/>
          </a:xfrm>
          <a:prstGeom prst="plus">
            <a:avLst>
              <a:gd name="adj" fmla="val 37106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ea typeface="微軟正黑體" pitchFamily="34" charset="-12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076825" y="1358900"/>
            <a:ext cx="1944688" cy="1728788"/>
            <a:chOff x="3198" y="1434"/>
            <a:chExt cx="1225" cy="1089"/>
          </a:xfrm>
        </p:grpSpPr>
        <p:sp>
          <p:nvSpPr>
            <p:cNvPr id="9239" name="AutoShape 6"/>
            <p:cNvSpPr>
              <a:spLocks noChangeArrowheads="1"/>
            </p:cNvSpPr>
            <p:nvPr/>
          </p:nvSpPr>
          <p:spPr bwMode="auto">
            <a:xfrm>
              <a:off x="3198" y="1434"/>
              <a:ext cx="1225" cy="10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kumimoji="0" lang="zh-TW" altLang="en-US" sz="2000">
                  <a:latin typeface="微軟正黑體" pitchFamily="34" charset="-120"/>
                  <a:ea typeface="微軟正黑體" pitchFamily="34" charset="-120"/>
                </a:rPr>
                <a:t>節能</a:t>
              </a:r>
            </a:p>
          </p:txBody>
        </p:sp>
        <p:pic>
          <p:nvPicPr>
            <p:cNvPr id="9240" name="Picture 8" descr="1248848790333pic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96" y="1706"/>
              <a:ext cx="645" cy="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051050" y="1358900"/>
            <a:ext cx="2011363" cy="1728788"/>
            <a:chOff x="1292" y="1434"/>
            <a:chExt cx="1267" cy="1089"/>
          </a:xfrm>
        </p:grpSpPr>
        <p:sp>
          <p:nvSpPr>
            <p:cNvPr id="9237" name="AutoShape 5"/>
            <p:cNvSpPr>
              <a:spLocks noChangeArrowheads="1"/>
            </p:cNvSpPr>
            <p:nvPr/>
          </p:nvSpPr>
          <p:spPr bwMode="auto">
            <a:xfrm>
              <a:off x="1292" y="1434"/>
              <a:ext cx="1225" cy="10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kumimoji="0" lang="zh-TW" altLang="en-US" sz="2000">
                  <a:latin typeface="微軟正黑體" pitchFamily="34" charset="-120"/>
                  <a:ea typeface="微軟正黑體" pitchFamily="34" charset="-120"/>
                </a:rPr>
                <a:t>環保</a:t>
              </a:r>
            </a:p>
          </p:txBody>
        </p:sp>
        <p:pic>
          <p:nvPicPr>
            <p:cNvPr id="9238" name="Picture 9" descr="GreenMark4X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1615"/>
              <a:ext cx="949" cy="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3122613" y="3159125"/>
            <a:ext cx="2889250" cy="288925"/>
            <a:chOff x="1967" y="2568"/>
            <a:chExt cx="1820" cy="182"/>
          </a:xfrm>
        </p:grpSpPr>
        <p:sp>
          <p:nvSpPr>
            <p:cNvPr id="9234" name="Line 13"/>
            <p:cNvSpPr>
              <a:spLocks noChangeShapeType="1"/>
            </p:cNvSpPr>
            <p:nvPr/>
          </p:nvSpPr>
          <p:spPr bwMode="auto">
            <a:xfrm>
              <a:off x="1967" y="2568"/>
              <a:ext cx="0" cy="18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5" name="Line 14"/>
            <p:cNvSpPr>
              <a:spLocks noChangeShapeType="1"/>
            </p:cNvSpPr>
            <p:nvPr/>
          </p:nvSpPr>
          <p:spPr bwMode="auto">
            <a:xfrm>
              <a:off x="3787" y="2568"/>
              <a:ext cx="0" cy="18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36" name="Line 15"/>
            <p:cNvSpPr>
              <a:spLocks noChangeShapeType="1"/>
            </p:cNvSpPr>
            <p:nvPr/>
          </p:nvSpPr>
          <p:spPr bwMode="auto">
            <a:xfrm>
              <a:off x="2880" y="2568"/>
              <a:ext cx="0" cy="18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9223" name="群組 37"/>
          <p:cNvGrpSpPr>
            <a:grpSpLocks/>
          </p:cNvGrpSpPr>
          <p:nvPr/>
        </p:nvGrpSpPr>
        <p:grpSpPr bwMode="auto">
          <a:xfrm>
            <a:off x="2195513" y="3590925"/>
            <a:ext cx="4752975" cy="936625"/>
            <a:chOff x="2195513" y="3590909"/>
            <a:chExt cx="4752975" cy="936625"/>
          </a:xfrm>
        </p:grpSpPr>
        <p:sp>
          <p:nvSpPr>
            <p:cNvPr id="9225" name="AutoShape 12"/>
            <p:cNvSpPr>
              <a:spLocks noChangeArrowheads="1"/>
            </p:cNvSpPr>
            <p:nvPr/>
          </p:nvSpPr>
          <p:spPr bwMode="auto">
            <a:xfrm>
              <a:off x="2195513" y="3590909"/>
              <a:ext cx="4752975" cy="9366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r>
                <a:rPr kumimoji="0" lang="zh-TW" altLang="en-US" sz="2000">
                  <a:latin typeface="微軟正黑體" pitchFamily="34" charset="-120"/>
                  <a:ea typeface="微軟正黑體" pitchFamily="34" charset="-120"/>
                </a:rPr>
                <a:t>低汙染旅遊</a:t>
              </a:r>
            </a:p>
          </p:txBody>
        </p:sp>
        <p:grpSp>
          <p:nvGrpSpPr>
            <p:cNvPr id="9226" name="群組 36"/>
            <p:cNvGrpSpPr>
              <a:grpSpLocks/>
            </p:cNvGrpSpPr>
            <p:nvPr/>
          </p:nvGrpSpPr>
          <p:grpSpPr bwMode="auto">
            <a:xfrm>
              <a:off x="5508626" y="3735372"/>
              <a:ext cx="971550" cy="719138"/>
              <a:chOff x="5508626" y="3735372"/>
              <a:chExt cx="971550" cy="719138"/>
            </a:xfrm>
          </p:grpSpPr>
          <p:sp>
            <p:nvSpPr>
              <p:cNvPr id="9227" name="AutoShape 57"/>
              <p:cNvSpPr>
                <a:spLocks noChangeArrowheads="1"/>
              </p:cNvSpPr>
              <p:nvPr/>
            </p:nvSpPr>
            <p:spPr bwMode="auto">
              <a:xfrm rot="10800000">
                <a:off x="5548314" y="3735372"/>
                <a:ext cx="892175" cy="330200"/>
              </a:xfrm>
              <a:custGeom>
                <a:avLst/>
                <a:gdLst>
                  <a:gd name="T0" fmla="*/ 35683817 w 21600"/>
                  <a:gd name="T1" fmla="*/ 2523890 h 21600"/>
                  <a:gd name="T2" fmla="*/ 18425395 w 21600"/>
                  <a:gd name="T3" fmla="*/ 5047780 h 21600"/>
                  <a:gd name="T4" fmla="*/ 1166932 w 21600"/>
                  <a:gd name="T5" fmla="*/ 2523890 h 21600"/>
                  <a:gd name="T6" fmla="*/ 18425395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484 w 21600"/>
                  <a:gd name="T13" fmla="*/ 2484 h 21600"/>
                  <a:gd name="T14" fmla="*/ 19116 w 21600"/>
                  <a:gd name="T15" fmla="*/ 1911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367" y="21600"/>
                    </a:lnTo>
                    <a:lnTo>
                      <a:pt x="20233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 algn="ctr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9228" name="AutoShape 58"/>
              <p:cNvSpPr>
                <a:spLocks noChangeArrowheads="1"/>
              </p:cNvSpPr>
              <p:nvPr/>
            </p:nvSpPr>
            <p:spPr bwMode="auto">
              <a:xfrm>
                <a:off x="5508626" y="4065572"/>
                <a:ext cx="971550" cy="328613"/>
              </a:xfrm>
              <a:prstGeom prst="roundRect">
                <a:avLst>
                  <a:gd name="adj" fmla="val 16667"/>
                </a:avLst>
              </a:prstGeom>
              <a:solidFill>
                <a:srgbClr val="00B050"/>
              </a:solidFill>
              <a:ln w="19050" algn="ctr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9229" name="Oval 59"/>
              <p:cNvSpPr>
                <a:spLocks noChangeArrowheads="1"/>
              </p:cNvSpPr>
              <p:nvPr/>
            </p:nvSpPr>
            <p:spPr bwMode="auto">
              <a:xfrm>
                <a:off x="5591176" y="4332272"/>
                <a:ext cx="139700" cy="122238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9230" name="Oval 60"/>
              <p:cNvSpPr>
                <a:spLocks noChangeArrowheads="1"/>
              </p:cNvSpPr>
              <p:nvPr/>
            </p:nvSpPr>
            <p:spPr bwMode="auto">
              <a:xfrm>
                <a:off x="5754689" y="4332272"/>
                <a:ext cx="136525" cy="122238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9231" name="Oval 61"/>
              <p:cNvSpPr>
                <a:spLocks noChangeArrowheads="1"/>
              </p:cNvSpPr>
              <p:nvPr/>
            </p:nvSpPr>
            <p:spPr bwMode="auto">
              <a:xfrm>
                <a:off x="6159501" y="4332272"/>
                <a:ext cx="138113" cy="122238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9232" name="Oval 62"/>
              <p:cNvSpPr>
                <a:spLocks noChangeArrowheads="1"/>
              </p:cNvSpPr>
              <p:nvPr/>
            </p:nvSpPr>
            <p:spPr bwMode="auto">
              <a:xfrm>
                <a:off x="6323014" y="4332272"/>
                <a:ext cx="134938" cy="122238"/>
              </a:xfrm>
              <a:prstGeom prst="ellipse">
                <a:avLst/>
              </a:prstGeom>
              <a:solidFill>
                <a:schemeClr val="bg1"/>
              </a:solidFill>
              <a:ln w="19050" algn="ctr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9233" name="Text Box 67"/>
              <p:cNvSpPr txBox="1">
                <a:spLocks noChangeArrowheads="1"/>
              </p:cNvSpPr>
              <p:nvPr/>
            </p:nvSpPr>
            <p:spPr bwMode="auto">
              <a:xfrm>
                <a:off x="5540376" y="4022710"/>
                <a:ext cx="903288" cy="304800"/>
              </a:xfrm>
              <a:prstGeom prst="rect">
                <a:avLst/>
              </a:prstGeom>
              <a:solidFill>
                <a:srgbClr val="00B050"/>
              </a:solidFill>
              <a:ln w="9525" algn="ctr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kumimoji="0" lang="en-US" altLang="zh-TW" sz="140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BUS</a:t>
                </a:r>
              </a:p>
            </p:txBody>
          </p:sp>
        </p:grpSp>
      </p:grpSp>
      <p:sp>
        <p:nvSpPr>
          <p:cNvPr id="35" name="橢圓 34"/>
          <p:cNvSpPr/>
          <p:nvPr/>
        </p:nvSpPr>
        <p:spPr>
          <a:xfrm>
            <a:off x="642938" y="5389563"/>
            <a:ext cx="468312" cy="46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1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rc 4"/>
          <p:cNvSpPr>
            <a:spLocks/>
          </p:cNvSpPr>
          <p:nvPr/>
        </p:nvSpPr>
        <p:spPr bwMode="auto">
          <a:xfrm>
            <a:off x="2844800" y="987425"/>
            <a:ext cx="2290763" cy="3527425"/>
          </a:xfrm>
          <a:custGeom>
            <a:avLst/>
            <a:gdLst>
              <a:gd name="T0" fmla="*/ 51726908 w 21600"/>
              <a:gd name="T1" fmla="*/ 0 h 34689"/>
              <a:gd name="T2" fmla="*/ 188889090 w 21600"/>
              <a:gd name="T3" fmla="*/ 358693578 h 34689"/>
              <a:gd name="T4" fmla="*/ 0 w 21600"/>
              <a:gd name="T5" fmla="*/ 218231372 h 34689"/>
              <a:gd name="T6" fmla="*/ 0 60000 65536"/>
              <a:gd name="T7" fmla="*/ 0 60000 65536"/>
              <a:gd name="T8" fmla="*/ 0 60000 65536"/>
              <a:gd name="T9" fmla="*/ 0 w 21600"/>
              <a:gd name="T10" fmla="*/ 0 h 34689"/>
              <a:gd name="T11" fmla="*/ 21600 w 21600"/>
              <a:gd name="T12" fmla="*/ 34689 h 346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4689" fill="none" extrusionOk="0">
                <a:moveTo>
                  <a:pt x="4598" y="0"/>
                </a:moveTo>
                <a:cubicBezTo>
                  <a:pt x="14523" y="2162"/>
                  <a:pt x="21600" y="10947"/>
                  <a:pt x="21600" y="21105"/>
                </a:cubicBezTo>
                <a:cubicBezTo>
                  <a:pt x="21600" y="26049"/>
                  <a:pt x="19903" y="30844"/>
                  <a:pt x="16793" y="34688"/>
                </a:cubicBezTo>
              </a:path>
              <a:path w="21600" h="34689" stroke="0" extrusionOk="0">
                <a:moveTo>
                  <a:pt x="4598" y="0"/>
                </a:moveTo>
                <a:cubicBezTo>
                  <a:pt x="14523" y="2162"/>
                  <a:pt x="21600" y="10947"/>
                  <a:pt x="21600" y="21105"/>
                </a:cubicBezTo>
                <a:cubicBezTo>
                  <a:pt x="21600" y="26049"/>
                  <a:pt x="19903" y="30844"/>
                  <a:pt x="16793" y="34688"/>
                </a:cubicBezTo>
                <a:lnTo>
                  <a:pt x="0" y="21105"/>
                </a:lnTo>
                <a:close/>
              </a:path>
            </a:pathLst>
          </a:custGeom>
          <a:noFill/>
          <a:ln w="2857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ea typeface="微軟正黑體" pitchFamily="34" charset="-120"/>
            </a:endParaRP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3913188" y="928670"/>
            <a:ext cx="4114800" cy="704850"/>
            <a:chOff x="2601" y="1161"/>
            <a:chExt cx="2592" cy="444"/>
          </a:xfrm>
          <a:solidFill>
            <a:schemeClr val="tx2"/>
          </a:solidFill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 rot="1702945">
              <a:off x="2601" y="1161"/>
              <a:ext cx="420" cy="444"/>
              <a:chOff x="612" y="799"/>
              <a:chExt cx="907" cy="907"/>
            </a:xfrm>
            <a:grpFill/>
          </p:grpSpPr>
          <p:sp>
            <p:nvSpPr>
              <p:cNvPr id="17413" name="Oval 5"/>
              <p:cNvSpPr>
                <a:spLocks noChangeArrowheads="1"/>
              </p:cNvSpPr>
              <p:nvPr/>
            </p:nvSpPr>
            <p:spPr bwMode="auto">
              <a:xfrm>
                <a:off x="612" y="799"/>
                <a:ext cx="907" cy="907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14" name="Oval 6"/>
              <p:cNvSpPr>
                <a:spLocks noChangeArrowheads="1"/>
              </p:cNvSpPr>
              <p:nvPr/>
            </p:nvSpPr>
            <p:spPr bwMode="auto">
              <a:xfrm>
                <a:off x="793" y="799"/>
                <a:ext cx="545" cy="907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15" name="Line 7"/>
              <p:cNvSpPr>
                <a:spLocks noChangeShapeType="1"/>
              </p:cNvSpPr>
              <p:nvPr/>
            </p:nvSpPr>
            <p:spPr bwMode="auto">
              <a:xfrm>
                <a:off x="612" y="1253"/>
                <a:ext cx="907" cy="0"/>
              </a:xfrm>
              <a:prstGeom prst="lin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16" name="Line 8"/>
              <p:cNvSpPr>
                <a:spLocks noChangeShapeType="1"/>
              </p:cNvSpPr>
              <p:nvPr/>
            </p:nvSpPr>
            <p:spPr bwMode="auto">
              <a:xfrm>
                <a:off x="1066" y="799"/>
                <a:ext cx="0" cy="907"/>
              </a:xfrm>
              <a:prstGeom prst="lin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17438" name="Text Box 30"/>
            <p:cNvSpPr txBox="1">
              <a:spLocks noChangeArrowheads="1"/>
            </p:cNvSpPr>
            <p:nvPr/>
          </p:nvSpPr>
          <p:spPr bwMode="auto">
            <a:xfrm>
              <a:off x="3107" y="1207"/>
              <a:ext cx="208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atin typeface="微軟正黑體" pitchFamily="34" charset="-120"/>
                  <a:ea typeface="微軟正黑體" pitchFamily="34" charset="-120"/>
                </a:rPr>
                <a:t>培養規劃行程的能力</a:t>
              </a:r>
            </a:p>
          </p:txBody>
        </p:sp>
      </p:grpSp>
      <p:grpSp>
        <p:nvGrpSpPr>
          <p:cNvPr id="4" name="Group 91"/>
          <p:cNvGrpSpPr>
            <a:grpSpLocks/>
          </p:cNvGrpSpPr>
          <p:nvPr/>
        </p:nvGrpSpPr>
        <p:grpSpPr bwMode="auto">
          <a:xfrm>
            <a:off x="4645025" y="3522645"/>
            <a:ext cx="3530600" cy="715963"/>
            <a:chOff x="3062" y="2795"/>
            <a:chExt cx="2224" cy="451"/>
          </a:xfrm>
          <a:solidFill>
            <a:schemeClr val="tx2"/>
          </a:solidFill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 rot="1700891">
              <a:off x="3062" y="2795"/>
              <a:ext cx="425" cy="451"/>
              <a:chOff x="612" y="799"/>
              <a:chExt cx="907" cy="907"/>
            </a:xfrm>
            <a:grpFill/>
          </p:grpSpPr>
          <p:sp>
            <p:nvSpPr>
              <p:cNvPr id="17424" name="Oval 16"/>
              <p:cNvSpPr>
                <a:spLocks noChangeArrowheads="1"/>
              </p:cNvSpPr>
              <p:nvPr/>
            </p:nvSpPr>
            <p:spPr bwMode="auto">
              <a:xfrm>
                <a:off x="612" y="799"/>
                <a:ext cx="907" cy="907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25" name="Oval 17"/>
              <p:cNvSpPr>
                <a:spLocks noChangeArrowheads="1"/>
              </p:cNvSpPr>
              <p:nvPr/>
            </p:nvSpPr>
            <p:spPr bwMode="auto">
              <a:xfrm>
                <a:off x="793" y="799"/>
                <a:ext cx="545" cy="907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>
                <a:off x="612" y="1253"/>
                <a:ext cx="907" cy="0"/>
              </a:xfrm>
              <a:prstGeom prst="lin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27" name="Line 19"/>
              <p:cNvSpPr>
                <a:spLocks noChangeShapeType="1"/>
              </p:cNvSpPr>
              <p:nvPr/>
            </p:nvSpPr>
            <p:spPr bwMode="auto">
              <a:xfrm>
                <a:off x="1066" y="799"/>
                <a:ext cx="0" cy="907"/>
              </a:xfrm>
              <a:prstGeom prst="lin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>
              <a:off x="3606" y="2915"/>
              <a:ext cx="1680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atin typeface="微軟正黑體" pitchFamily="34" charset="-120"/>
                  <a:ea typeface="微軟正黑體" pitchFamily="34" charset="-120"/>
                </a:rPr>
                <a:t>環保概念</a:t>
              </a:r>
            </a:p>
          </p:txBody>
        </p:sp>
      </p:grpSp>
      <p:grpSp>
        <p:nvGrpSpPr>
          <p:cNvPr id="6" name="Group 90"/>
          <p:cNvGrpSpPr>
            <a:grpSpLocks/>
          </p:cNvGrpSpPr>
          <p:nvPr/>
        </p:nvGrpSpPr>
        <p:grpSpPr bwMode="auto">
          <a:xfrm>
            <a:off x="4700588" y="2008170"/>
            <a:ext cx="3832225" cy="715963"/>
            <a:chOff x="3097" y="1841"/>
            <a:chExt cx="2414" cy="451"/>
          </a:xfrm>
          <a:solidFill>
            <a:schemeClr val="tx2"/>
          </a:solidFill>
        </p:grpSpPr>
        <p:grpSp>
          <p:nvGrpSpPr>
            <p:cNvPr id="7" name="Group 10"/>
            <p:cNvGrpSpPr>
              <a:grpSpLocks/>
            </p:cNvGrpSpPr>
            <p:nvPr/>
          </p:nvGrpSpPr>
          <p:grpSpPr bwMode="auto">
            <a:xfrm rot="1700891">
              <a:off x="3097" y="1841"/>
              <a:ext cx="425" cy="451"/>
              <a:chOff x="612" y="799"/>
              <a:chExt cx="907" cy="907"/>
            </a:xfrm>
            <a:grpFill/>
          </p:grpSpPr>
          <p:sp>
            <p:nvSpPr>
              <p:cNvPr id="17419" name="Oval 11"/>
              <p:cNvSpPr>
                <a:spLocks noChangeArrowheads="1"/>
              </p:cNvSpPr>
              <p:nvPr/>
            </p:nvSpPr>
            <p:spPr bwMode="auto">
              <a:xfrm>
                <a:off x="612" y="799"/>
                <a:ext cx="907" cy="907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20" name="Oval 12"/>
              <p:cNvSpPr>
                <a:spLocks noChangeArrowheads="1"/>
              </p:cNvSpPr>
              <p:nvPr/>
            </p:nvSpPr>
            <p:spPr bwMode="auto">
              <a:xfrm>
                <a:off x="793" y="799"/>
                <a:ext cx="545" cy="907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>
                <a:off x="612" y="1253"/>
                <a:ext cx="907" cy="0"/>
              </a:xfrm>
              <a:prstGeom prst="lin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7422" name="Line 14"/>
              <p:cNvSpPr>
                <a:spLocks noChangeShapeType="1"/>
              </p:cNvSpPr>
              <p:nvPr/>
            </p:nvSpPr>
            <p:spPr bwMode="auto">
              <a:xfrm>
                <a:off x="1066" y="799"/>
                <a:ext cx="0" cy="907"/>
              </a:xfrm>
              <a:prstGeom prst="line">
                <a:avLst/>
              </a:prstGeom>
              <a:grpFill/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17440" name="Text Box 32"/>
            <p:cNvSpPr txBox="1">
              <a:spLocks noChangeArrowheads="1"/>
            </p:cNvSpPr>
            <p:nvPr/>
          </p:nvSpPr>
          <p:spPr bwMode="auto">
            <a:xfrm>
              <a:off x="3560" y="1917"/>
              <a:ext cx="1951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atin typeface="微軟正黑體" pitchFamily="34" charset="-120"/>
                  <a:ea typeface="微軟正黑體" pitchFamily="34" charset="-120"/>
                </a:rPr>
                <a:t>認識台灣的旅遊景點</a:t>
              </a:r>
            </a:p>
          </p:txBody>
        </p:sp>
      </p:grpSp>
      <p:sp>
        <p:nvSpPr>
          <p:cNvPr id="17465" name="AutoShape 57"/>
          <p:cNvSpPr>
            <a:spLocks noChangeArrowheads="1"/>
          </p:cNvSpPr>
          <p:nvPr/>
        </p:nvSpPr>
        <p:spPr bwMode="auto">
          <a:xfrm>
            <a:off x="1331913" y="1346200"/>
            <a:ext cx="1871662" cy="1944688"/>
          </a:xfrm>
          <a:custGeom>
            <a:avLst/>
            <a:gdLst>
              <a:gd name="T0" fmla="*/ 81090702 w 21600"/>
              <a:gd name="T1" fmla="*/ 0 h 21600"/>
              <a:gd name="T2" fmla="*/ 23749053 w 21600"/>
              <a:gd name="T3" fmla="*/ 25638462 h 21600"/>
              <a:gd name="T4" fmla="*/ 0 w 21600"/>
              <a:gd name="T5" fmla="*/ 87541922 h 21600"/>
              <a:gd name="T6" fmla="*/ 23749053 w 21600"/>
              <a:gd name="T7" fmla="*/ 149445392 h 21600"/>
              <a:gd name="T8" fmla="*/ 81090702 w 21600"/>
              <a:gd name="T9" fmla="*/ 175083754 h 21600"/>
              <a:gd name="T10" fmla="*/ 138432361 w 21600"/>
              <a:gd name="T11" fmla="*/ 149445392 h 21600"/>
              <a:gd name="T12" fmla="*/ 162181403 w 21600"/>
              <a:gd name="T13" fmla="*/ 87541922 h 21600"/>
              <a:gd name="T14" fmla="*/ 138432361 w 21600"/>
              <a:gd name="T15" fmla="*/ 2563846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069" y="14629"/>
                </a:moveTo>
                <a:cubicBezTo>
                  <a:pt x="17774" y="13476"/>
                  <a:pt x="18147" y="12151"/>
                  <a:pt x="18147" y="10800"/>
                </a:cubicBezTo>
                <a:cubicBezTo>
                  <a:pt x="18147" y="6742"/>
                  <a:pt x="14857" y="3453"/>
                  <a:pt x="10800" y="3453"/>
                </a:cubicBezTo>
                <a:cubicBezTo>
                  <a:pt x="9448" y="3452"/>
                  <a:pt x="8123" y="3825"/>
                  <a:pt x="6970" y="4530"/>
                </a:cubicBezTo>
                <a:close/>
                <a:moveTo>
                  <a:pt x="4530" y="6970"/>
                </a:moveTo>
                <a:cubicBezTo>
                  <a:pt x="3825" y="8123"/>
                  <a:pt x="3453" y="9448"/>
                  <a:pt x="3453" y="10799"/>
                </a:cubicBezTo>
                <a:cubicBezTo>
                  <a:pt x="3453" y="14857"/>
                  <a:pt x="6742" y="18147"/>
                  <a:pt x="10800" y="18147"/>
                </a:cubicBezTo>
                <a:cubicBezTo>
                  <a:pt x="12151" y="18147"/>
                  <a:pt x="13476" y="17774"/>
                  <a:pt x="14629" y="17069"/>
                </a:cubicBezTo>
                <a:close/>
              </a:path>
            </a:pathLst>
          </a:cu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marL="342900" indent="-342900">
              <a:buFontTx/>
              <a:buAutoNum type="arabicPeriod"/>
            </a:pPr>
            <a:endParaRPr kumimoji="0" lang="zh-TW" altLang="zh-TW" sz="240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246" name="AutoShape 95"/>
          <p:cNvSpPr>
            <a:spLocks noChangeArrowheads="1"/>
          </p:cNvSpPr>
          <p:nvPr/>
        </p:nvSpPr>
        <p:spPr bwMode="auto">
          <a:xfrm>
            <a:off x="1116013" y="3578225"/>
            <a:ext cx="2447925" cy="1154113"/>
          </a:xfrm>
          <a:prstGeom prst="flowChartProcess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kumimoji="0" lang="zh-TW" altLang="en-US" sz="2000">
                <a:ea typeface="微軟正黑體" pitchFamily="34" charset="-120"/>
              </a:rPr>
              <a:t>浪費社會資源</a:t>
            </a:r>
          </a:p>
          <a:p>
            <a:pPr marL="342900" indent="-342900"/>
            <a:r>
              <a:rPr kumimoji="0" lang="zh-TW" altLang="en-US" sz="2000">
                <a:ea typeface="微軟正黑體" pitchFamily="34" charset="-120"/>
              </a:rPr>
              <a:t>破壞自然環境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2500313" y="5214938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活動目的</a:t>
            </a:r>
          </a:p>
        </p:txBody>
      </p:sp>
      <p:sp>
        <p:nvSpPr>
          <p:cNvPr id="28" name="橢圓 27"/>
          <p:cNvSpPr/>
          <p:nvPr/>
        </p:nvSpPr>
        <p:spPr>
          <a:xfrm>
            <a:off x="2286000" y="5389563"/>
            <a:ext cx="468313" cy="46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2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65" grpId="0" animBg="1"/>
      <p:bldP spid="102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44650" y="1214438"/>
            <a:ext cx="5927725" cy="2428875"/>
          </a:xfrm>
        </p:spPr>
        <p:txBody>
          <a:bodyPr/>
          <a:lstStyle/>
          <a:p>
            <a:pPr marL="609600" indent="-609600" eaLnBrk="1" hangingPunct="1">
              <a:buSzPct val="200000"/>
              <a:buFont typeface="Arial" charset="0"/>
              <a:buNone/>
            </a:pPr>
            <a:r>
              <a:rPr lang="zh-TW" altLang="en-US" sz="2400" smtClean="0">
                <a:latin typeface="微軟正黑體" pitchFamily="34" charset="-120"/>
              </a:rPr>
              <a:t>國立屏東商業技術學院</a:t>
            </a:r>
          </a:p>
          <a:p>
            <a:pPr marL="609600" indent="-609600" eaLnBrk="1" hangingPunct="1">
              <a:buSzPct val="200000"/>
              <a:buFont typeface="Arial" charset="0"/>
              <a:buNone/>
            </a:pPr>
            <a:r>
              <a:rPr lang="zh-TW" altLang="en-US" sz="2400" smtClean="0">
                <a:latin typeface="微軟正黑體" pitchFamily="34" charset="-120"/>
              </a:rPr>
              <a:t>休閒事業經營系</a:t>
            </a:r>
          </a:p>
          <a:p>
            <a:pPr marL="609600" indent="-609600" eaLnBrk="1" hangingPunct="1">
              <a:buSzPct val="200000"/>
              <a:buFont typeface="Arial" charset="0"/>
              <a:buNone/>
            </a:pPr>
            <a:r>
              <a:rPr lang="zh-TW" altLang="en-US" sz="2400" smtClean="0">
                <a:latin typeface="微軟正黑體" pitchFamily="34" charset="-120"/>
              </a:rPr>
              <a:t>暨休閒遊憨與創意產業管理研究所</a:t>
            </a:r>
          </a:p>
        </p:txBody>
      </p:sp>
      <p:pic>
        <p:nvPicPr>
          <p:cNvPr id="18441" name="Picture 9" descr="屏東商科技術學院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857500"/>
            <a:ext cx="5976938" cy="178752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143375" y="5214938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主辦單位</a:t>
            </a:r>
          </a:p>
        </p:txBody>
      </p:sp>
      <p:sp>
        <p:nvSpPr>
          <p:cNvPr id="7" name="橢圓 6"/>
          <p:cNvSpPr/>
          <p:nvPr/>
        </p:nvSpPr>
        <p:spPr>
          <a:xfrm>
            <a:off x="3929063" y="5389563"/>
            <a:ext cx="468312" cy="46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3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橢圓 44"/>
          <p:cNvSpPr/>
          <p:nvPr/>
        </p:nvSpPr>
        <p:spPr>
          <a:xfrm>
            <a:off x="1985963" y="2357438"/>
            <a:ext cx="1728787" cy="172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5500688" y="1785938"/>
            <a:ext cx="3071812" cy="2214562"/>
            <a:chOff x="3469" y="1661"/>
            <a:chExt cx="1633" cy="1088"/>
          </a:xfrm>
        </p:grpSpPr>
        <p:sp>
          <p:nvSpPr>
            <p:cNvPr id="12302" name="Rectangle 35"/>
            <p:cNvSpPr>
              <a:spLocks noChangeArrowheads="1"/>
            </p:cNvSpPr>
            <p:nvPr/>
          </p:nvSpPr>
          <p:spPr bwMode="auto">
            <a:xfrm>
              <a:off x="3469" y="1870"/>
              <a:ext cx="1633" cy="879"/>
            </a:xfrm>
            <a:prstGeom prst="rect">
              <a:avLst/>
            </a:prstGeom>
            <a:noFill/>
            <a:ln w="19050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ea typeface="微軟正黑體" pitchFamily="34" charset="-120"/>
              </a:endParaRPr>
            </a:p>
          </p:txBody>
        </p:sp>
        <p:sp>
          <p:nvSpPr>
            <p:cNvPr id="12303" name="AutoShape 36"/>
            <p:cNvSpPr>
              <a:spLocks noChangeArrowheads="1"/>
            </p:cNvSpPr>
            <p:nvPr/>
          </p:nvSpPr>
          <p:spPr bwMode="auto">
            <a:xfrm>
              <a:off x="3469" y="1661"/>
              <a:ext cx="590" cy="209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 w="9525">
              <a:solidFill>
                <a:srgbClr val="6F9C4A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一組</a:t>
              </a:r>
            </a:p>
          </p:txBody>
        </p:sp>
        <p:grpSp>
          <p:nvGrpSpPr>
            <p:cNvPr id="12304" name="Group 108"/>
            <p:cNvGrpSpPr>
              <a:grpSpLocks/>
            </p:cNvGrpSpPr>
            <p:nvPr/>
          </p:nvGrpSpPr>
          <p:grpSpPr bwMode="auto">
            <a:xfrm>
              <a:off x="3651" y="2069"/>
              <a:ext cx="189" cy="499"/>
              <a:chOff x="2763" y="2931"/>
              <a:chExt cx="189" cy="499"/>
            </a:xfrm>
          </p:grpSpPr>
          <p:sp>
            <p:nvSpPr>
              <p:cNvPr id="12326" name="Oval 109"/>
              <p:cNvSpPr>
                <a:spLocks noChangeArrowheads="1"/>
              </p:cNvSpPr>
              <p:nvPr/>
            </p:nvSpPr>
            <p:spPr bwMode="auto">
              <a:xfrm>
                <a:off x="2789" y="2931"/>
                <a:ext cx="136" cy="136"/>
              </a:xfrm>
              <a:prstGeom prst="ellipse">
                <a:avLst/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27" name="AutoShape 110"/>
              <p:cNvSpPr>
                <a:spLocks noChangeArrowheads="1"/>
              </p:cNvSpPr>
              <p:nvPr/>
            </p:nvSpPr>
            <p:spPr bwMode="auto">
              <a:xfrm>
                <a:off x="2789" y="3113"/>
                <a:ext cx="136" cy="181"/>
              </a:xfrm>
              <a:prstGeom prst="roundRect">
                <a:avLst>
                  <a:gd name="adj" fmla="val 16667"/>
                </a:avLst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28" name="Line 111"/>
              <p:cNvSpPr>
                <a:spLocks noChangeShapeType="1"/>
              </p:cNvSpPr>
              <p:nvPr/>
            </p:nvSpPr>
            <p:spPr bwMode="auto">
              <a:xfrm>
                <a:off x="2880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29" name="Line 112"/>
              <p:cNvSpPr>
                <a:spLocks noChangeShapeType="1"/>
              </p:cNvSpPr>
              <p:nvPr/>
            </p:nvSpPr>
            <p:spPr bwMode="auto">
              <a:xfrm>
                <a:off x="2835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30" name="Line 113"/>
              <p:cNvSpPr>
                <a:spLocks noChangeShapeType="1"/>
              </p:cNvSpPr>
              <p:nvPr/>
            </p:nvSpPr>
            <p:spPr bwMode="auto">
              <a:xfrm>
                <a:off x="2952" y="3151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31" name="Line 114"/>
              <p:cNvSpPr>
                <a:spLocks noChangeShapeType="1"/>
              </p:cNvSpPr>
              <p:nvPr/>
            </p:nvSpPr>
            <p:spPr bwMode="auto">
              <a:xfrm>
                <a:off x="2763" y="3146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2305" name="Group 115"/>
            <p:cNvGrpSpPr>
              <a:grpSpLocks/>
            </p:cNvGrpSpPr>
            <p:nvPr/>
          </p:nvGrpSpPr>
          <p:grpSpPr bwMode="auto">
            <a:xfrm>
              <a:off x="4014" y="2069"/>
              <a:ext cx="189" cy="499"/>
              <a:chOff x="2763" y="2931"/>
              <a:chExt cx="189" cy="499"/>
            </a:xfrm>
          </p:grpSpPr>
          <p:sp>
            <p:nvSpPr>
              <p:cNvPr id="12320" name="Oval 116"/>
              <p:cNvSpPr>
                <a:spLocks noChangeArrowheads="1"/>
              </p:cNvSpPr>
              <p:nvPr/>
            </p:nvSpPr>
            <p:spPr bwMode="auto">
              <a:xfrm>
                <a:off x="2789" y="2931"/>
                <a:ext cx="136" cy="136"/>
              </a:xfrm>
              <a:prstGeom prst="ellipse">
                <a:avLst/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21" name="AutoShape 117"/>
              <p:cNvSpPr>
                <a:spLocks noChangeArrowheads="1"/>
              </p:cNvSpPr>
              <p:nvPr/>
            </p:nvSpPr>
            <p:spPr bwMode="auto">
              <a:xfrm>
                <a:off x="2789" y="3113"/>
                <a:ext cx="136" cy="181"/>
              </a:xfrm>
              <a:prstGeom prst="roundRect">
                <a:avLst>
                  <a:gd name="adj" fmla="val 16667"/>
                </a:avLst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22" name="Line 118"/>
              <p:cNvSpPr>
                <a:spLocks noChangeShapeType="1"/>
              </p:cNvSpPr>
              <p:nvPr/>
            </p:nvSpPr>
            <p:spPr bwMode="auto">
              <a:xfrm>
                <a:off x="2880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23" name="Line 119"/>
              <p:cNvSpPr>
                <a:spLocks noChangeShapeType="1"/>
              </p:cNvSpPr>
              <p:nvPr/>
            </p:nvSpPr>
            <p:spPr bwMode="auto">
              <a:xfrm>
                <a:off x="2835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24" name="Line 120"/>
              <p:cNvSpPr>
                <a:spLocks noChangeShapeType="1"/>
              </p:cNvSpPr>
              <p:nvPr/>
            </p:nvSpPr>
            <p:spPr bwMode="auto">
              <a:xfrm>
                <a:off x="2952" y="3151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25" name="Line 121"/>
              <p:cNvSpPr>
                <a:spLocks noChangeShapeType="1"/>
              </p:cNvSpPr>
              <p:nvPr/>
            </p:nvSpPr>
            <p:spPr bwMode="auto">
              <a:xfrm>
                <a:off x="2763" y="3146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2306" name="Group 122"/>
            <p:cNvGrpSpPr>
              <a:grpSpLocks/>
            </p:cNvGrpSpPr>
            <p:nvPr/>
          </p:nvGrpSpPr>
          <p:grpSpPr bwMode="auto">
            <a:xfrm>
              <a:off x="4332" y="2069"/>
              <a:ext cx="189" cy="499"/>
              <a:chOff x="2763" y="2931"/>
              <a:chExt cx="189" cy="499"/>
            </a:xfrm>
          </p:grpSpPr>
          <p:sp>
            <p:nvSpPr>
              <p:cNvPr id="12314" name="Oval 123"/>
              <p:cNvSpPr>
                <a:spLocks noChangeArrowheads="1"/>
              </p:cNvSpPr>
              <p:nvPr/>
            </p:nvSpPr>
            <p:spPr bwMode="auto">
              <a:xfrm>
                <a:off x="2789" y="2931"/>
                <a:ext cx="136" cy="136"/>
              </a:xfrm>
              <a:prstGeom prst="ellipse">
                <a:avLst/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15" name="AutoShape 124"/>
              <p:cNvSpPr>
                <a:spLocks noChangeArrowheads="1"/>
              </p:cNvSpPr>
              <p:nvPr/>
            </p:nvSpPr>
            <p:spPr bwMode="auto">
              <a:xfrm>
                <a:off x="2789" y="3113"/>
                <a:ext cx="136" cy="181"/>
              </a:xfrm>
              <a:prstGeom prst="roundRect">
                <a:avLst>
                  <a:gd name="adj" fmla="val 16667"/>
                </a:avLst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16" name="Line 125"/>
              <p:cNvSpPr>
                <a:spLocks noChangeShapeType="1"/>
              </p:cNvSpPr>
              <p:nvPr/>
            </p:nvSpPr>
            <p:spPr bwMode="auto">
              <a:xfrm>
                <a:off x="2880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17" name="Line 126"/>
              <p:cNvSpPr>
                <a:spLocks noChangeShapeType="1"/>
              </p:cNvSpPr>
              <p:nvPr/>
            </p:nvSpPr>
            <p:spPr bwMode="auto">
              <a:xfrm>
                <a:off x="2835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18" name="Line 127"/>
              <p:cNvSpPr>
                <a:spLocks noChangeShapeType="1"/>
              </p:cNvSpPr>
              <p:nvPr/>
            </p:nvSpPr>
            <p:spPr bwMode="auto">
              <a:xfrm>
                <a:off x="2952" y="3151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19" name="Line 128"/>
              <p:cNvSpPr>
                <a:spLocks noChangeShapeType="1"/>
              </p:cNvSpPr>
              <p:nvPr/>
            </p:nvSpPr>
            <p:spPr bwMode="auto">
              <a:xfrm>
                <a:off x="2763" y="3146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2307" name="Group 129"/>
            <p:cNvGrpSpPr>
              <a:grpSpLocks/>
            </p:cNvGrpSpPr>
            <p:nvPr/>
          </p:nvGrpSpPr>
          <p:grpSpPr bwMode="auto">
            <a:xfrm>
              <a:off x="4694" y="2069"/>
              <a:ext cx="189" cy="499"/>
              <a:chOff x="2763" y="2931"/>
              <a:chExt cx="189" cy="499"/>
            </a:xfrm>
          </p:grpSpPr>
          <p:sp>
            <p:nvSpPr>
              <p:cNvPr id="12308" name="Oval 130"/>
              <p:cNvSpPr>
                <a:spLocks noChangeArrowheads="1"/>
              </p:cNvSpPr>
              <p:nvPr/>
            </p:nvSpPr>
            <p:spPr bwMode="auto">
              <a:xfrm>
                <a:off x="2789" y="2931"/>
                <a:ext cx="136" cy="136"/>
              </a:xfrm>
              <a:prstGeom prst="ellipse">
                <a:avLst/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09" name="AutoShape 131"/>
              <p:cNvSpPr>
                <a:spLocks noChangeArrowheads="1"/>
              </p:cNvSpPr>
              <p:nvPr/>
            </p:nvSpPr>
            <p:spPr bwMode="auto">
              <a:xfrm>
                <a:off x="2789" y="3113"/>
                <a:ext cx="136" cy="181"/>
              </a:xfrm>
              <a:prstGeom prst="roundRect">
                <a:avLst>
                  <a:gd name="adj" fmla="val 16667"/>
                </a:avLst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2310" name="Line 132"/>
              <p:cNvSpPr>
                <a:spLocks noChangeShapeType="1"/>
              </p:cNvSpPr>
              <p:nvPr/>
            </p:nvSpPr>
            <p:spPr bwMode="auto">
              <a:xfrm>
                <a:off x="2880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11" name="Line 133"/>
              <p:cNvSpPr>
                <a:spLocks noChangeShapeType="1"/>
              </p:cNvSpPr>
              <p:nvPr/>
            </p:nvSpPr>
            <p:spPr bwMode="auto">
              <a:xfrm>
                <a:off x="2835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12" name="Line 134"/>
              <p:cNvSpPr>
                <a:spLocks noChangeShapeType="1"/>
              </p:cNvSpPr>
              <p:nvPr/>
            </p:nvSpPr>
            <p:spPr bwMode="auto">
              <a:xfrm>
                <a:off x="2952" y="3151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13" name="Line 135"/>
              <p:cNvSpPr>
                <a:spLocks noChangeShapeType="1"/>
              </p:cNvSpPr>
              <p:nvPr/>
            </p:nvSpPr>
            <p:spPr bwMode="auto">
              <a:xfrm>
                <a:off x="2763" y="3146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5786438" y="5214938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參加對象</a:t>
            </a:r>
          </a:p>
        </p:txBody>
      </p:sp>
      <p:sp>
        <p:nvSpPr>
          <p:cNvPr id="36" name="橢圓 35"/>
          <p:cNvSpPr/>
          <p:nvPr/>
        </p:nvSpPr>
        <p:spPr>
          <a:xfrm>
            <a:off x="5572125" y="5389563"/>
            <a:ext cx="468313" cy="46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4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  <p:grpSp>
        <p:nvGrpSpPr>
          <p:cNvPr id="12293" name="群組 47"/>
          <p:cNvGrpSpPr>
            <a:grpSpLocks/>
          </p:cNvGrpSpPr>
          <p:nvPr/>
        </p:nvGrpSpPr>
        <p:grpSpPr bwMode="auto">
          <a:xfrm>
            <a:off x="1785938" y="1071563"/>
            <a:ext cx="2071687" cy="1928812"/>
            <a:chOff x="1928794" y="3000372"/>
            <a:chExt cx="2071702" cy="1928826"/>
          </a:xfrm>
        </p:grpSpPr>
        <p:sp>
          <p:nvSpPr>
            <p:cNvPr id="38" name="橢圓 37"/>
            <p:cNvSpPr/>
            <p:nvPr/>
          </p:nvSpPr>
          <p:spPr>
            <a:xfrm>
              <a:off x="2000232" y="3000372"/>
              <a:ext cx="2000264" cy="192882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301" name="文字方塊 38"/>
            <p:cNvSpPr txBox="1">
              <a:spLocks noChangeArrowheads="1"/>
            </p:cNvSpPr>
            <p:nvPr/>
          </p:nvSpPr>
          <p:spPr bwMode="auto">
            <a:xfrm>
              <a:off x="1928794" y="3753153"/>
              <a:ext cx="20717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zh-TW" altLang="en-US" sz="2400">
                  <a:ea typeface="微軟正黑體" pitchFamily="34" charset="-120"/>
                </a:rPr>
                <a:t>全國科技大學</a:t>
              </a:r>
            </a:p>
          </p:txBody>
        </p:sp>
      </p:grpSp>
      <p:grpSp>
        <p:nvGrpSpPr>
          <p:cNvPr id="12294" name="群組 45"/>
          <p:cNvGrpSpPr>
            <a:grpSpLocks/>
          </p:cNvGrpSpPr>
          <p:nvPr/>
        </p:nvGrpSpPr>
        <p:grpSpPr bwMode="auto">
          <a:xfrm>
            <a:off x="2786063" y="2786063"/>
            <a:ext cx="2000250" cy="1928812"/>
            <a:chOff x="3428992" y="1142984"/>
            <a:chExt cx="2000264" cy="1928826"/>
          </a:xfrm>
        </p:grpSpPr>
        <p:sp>
          <p:nvSpPr>
            <p:cNvPr id="40" name="橢圓 39"/>
            <p:cNvSpPr/>
            <p:nvPr/>
          </p:nvSpPr>
          <p:spPr>
            <a:xfrm>
              <a:off x="3428992" y="1142984"/>
              <a:ext cx="2000264" cy="192882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299" name="文字方塊 40"/>
            <p:cNvSpPr txBox="1">
              <a:spLocks noChangeArrowheads="1"/>
            </p:cNvSpPr>
            <p:nvPr/>
          </p:nvSpPr>
          <p:spPr bwMode="auto">
            <a:xfrm>
              <a:off x="3428992" y="1895765"/>
              <a:ext cx="19288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zh-TW" altLang="en-US" sz="2400">
                  <a:ea typeface="微軟正黑體" pitchFamily="34" charset="-120"/>
                </a:rPr>
                <a:t>技術學院</a:t>
              </a:r>
            </a:p>
          </p:txBody>
        </p:sp>
      </p:grpSp>
      <p:grpSp>
        <p:nvGrpSpPr>
          <p:cNvPr id="12295" name="群組 46"/>
          <p:cNvGrpSpPr>
            <a:grpSpLocks/>
          </p:cNvGrpSpPr>
          <p:nvPr/>
        </p:nvGrpSpPr>
        <p:grpSpPr bwMode="auto">
          <a:xfrm>
            <a:off x="785813" y="2786063"/>
            <a:ext cx="2000250" cy="1928812"/>
            <a:chOff x="714348" y="1071546"/>
            <a:chExt cx="2000264" cy="1928826"/>
          </a:xfrm>
        </p:grpSpPr>
        <p:sp>
          <p:nvSpPr>
            <p:cNvPr id="42" name="橢圓 41"/>
            <p:cNvSpPr/>
            <p:nvPr/>
          </p:nvSpPr>
          <p:spPr>
            <a:xfrm>
              <a:off x="714348" y="1071546"/>
              <a:ext cx="2000264" cy="192882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297" name="文字方塊 42"/>
            <p:cNvSpPr txBox="1">
              <a:spLocks noChangeArrowheads="1"/>
            </p:cNvSpPr>
            <p:nvPr/>
          </p:nvSpPr>
          <p:spPr bwMode="auto">
            <a:xfrm>
              <a:off x="857224" y="1824327"/>
              <a:ext cx="17145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zh-TW" altLang="en-US" sz="2400">
                  <a:ea typeface="微軟正黑體" pitchFamily="34" charset="-120"/>
                </a:rPr>
                <a:t>專科學校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0" name="Group 300"/>
          <p:cNvGraphicFramePr>
            <a:graphicFrameLocks noGrp="1"/>
          </p:cNvGraphicFramePr>
          <p:nvPr>
            <p:ph sz="half" idx="2"/>
          </p:nvPr>
        </p:nvGraphicFramePr>
        <p:xfrm>
          <a:off x="1042988" y="1428750"/>
          <a:ext cx="7243762" cy="2243138"/>
        </p:xfrm>
        <a:graphic>
          <a:graphicData uri="http://schemas.openxmlformats.org/drawingml/2006/table">
            <a:tbl>
              <a:tblPr/>
              <a:tblGrid>
                <a:gridCol w="1617281"/>
                <a:gridCol w="961535"/>
                <a:gridCol w="1155201"/>
                <a:gridCol w="1153501"/>
                <a:gridCol w="1155201"/>
                <a:gridCol w="239535"/>
                <a:gridCol w="961535"/>
              </a:tblGrid>
              <a:tr h="709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項次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11/5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11/10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11/17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11/19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12/5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報名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初賽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決賽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簡報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20740" name="Text Box 260"/>
          <p:cNvSpPr txBox="1">
            <a:spLocks noChangeArrowheads="1"/>
          </p:cNvSpPr>
          <p:nvPr/>
        </p:nvSpPr>
        <p:spPr bwMode="auto">
          <a:xfrm>
            <a:off x="3995738" y="3757613"/>
            <a:ext cx="12969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2400">
                <a:latin typeface="微軟正黑體" pitchFamily="34" charset="-120"/>
                <a:ea typeface="微軟正黑體" pitchFamily="34" charset="-120"/>
              </a:rPr>
              <a:t>甘特圖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8813" y="5929313"/>
            <a:ext cx="3071812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458075" y="5214938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活動時間</a:t>
            </a:r>
          </a:p>
        </p:txBody>
      </p:sp>
      <p:sp>
        <p:nvSpPr>
          <p:cNvPr id="6" name="橢圓 5"/>
          <p:cNvSpPr/>
          <p:nvPr/>
        </p:nvSpPr>
        <p:spPr>
          <a:xfrm>
            <a:off x="7215188" y="5357813"/>
            <a:ext cx="468312" cy="46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5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409950" y="990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>
                <a:latin typeface="微軟正黑體" pitchFamily="34" charset="-120"/>
                <a:ea typeface="微軟正黑體" pitchFamily="34" charset="-120"/>
              </a:rPr>
              <a:t>國立屏東商科技術學院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00188" y="1500188"/>
            <a:ext cx="6192837" cy="2633662"/>
            <a:chOff x="884" y="1661"/>
            <a:chExt cx="4128" cy="2041"/>
          </a:xfrm>
        </p:grpSpPr>
        <p:pic>
          <p:nvPicPr>
            <p:cNvPr id="14342" name="Picture 11" descr="屏東商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30" y="1706"/>
              <a:ext cx="4056" cy="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Rectangle 12"/>
            <p:cNvSpPr>
              <a:spLocks noChangeArrowheads="1"/>
            </p:cNvSpPr>
            <p:nvPr/>
          </p:nvSpPr>
          <p:spPr bwMode="auto">
            <a:xfrm>
              <a:off x="884" y="1661"/>
              <a:ext cx="4128" cy="2041"/>
            </a:xfrm>
            <a:prstGeom prst="rect">
              <a:avLst/>
            </a:prstGeom>
            <a:noFill/>
            <a:ln w="19050">
              <a:solidFill>
                <a:srgbClr val="6F9C4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ea typeface="微軟正黑體" pitchFamily="34" charset="-120"/>
              </a:endParaRPr>
            </a:p>
          </p:txBody>
        </p:sp>
      </p:grp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072313" y="5775325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活動地點</a:t>
            </a:r>
          </a:p>
        </p:txBody>
      </p:sp>
      <p:sp>
        <p:nvSpPr>
          <p:cNvPr id="10" name="橢圓 9"/>
          <p:cNvSpPr/>
          <p:nvPr/>
        </p:nvSpPr>
        <p:spPr>
          <a:xfrm>
            <a:off x="8604250" y="5775325"/>
            <a:ext cx="468313" cy="468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6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38"/>
          <p:cNvSpPr>
            <a:spLocks noChangeArrowheads="1"/>
          </p:cNvSpPr>
          <p:nvPr/>
        </p:nvSpPr>
        <p:spPr bwMode="auto">
          <a:xfrm>
            <a:off x="971550" y="2708275"/>
            <a:ext cx="7200900" cy="208915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ea typeface="微軟正黑體" pitchFamily="34" charset="-120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2411413" y="1071563"/>
            <a:ext cx="4176712" cy="576262"/>
          </a:xfrm>
          <a:prstGeom prst="roundRect">
            <a:avLst>
              <a:gd name="adj" fmla="val 16667"/>
            </a:avLst>
          </a:prstGeom>
          <a:solidFill>
            <a:srgbClr val="6F9C4A"/>
          </a:solidFill>
          <a:ln w="9525">
            <a:noFill/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zh-TW" altLang="en-US" sz="28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呈現形成</a:t>
            </a:r>
            <a:r>
              <a:rPr kumimoji="0" lang="zh-TW" altLang="en-US" sz="2800" b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特色</a:t>
            </a:r>
            <a:r>
              <a:rPr kumimoji="0" lang="zh-TW" altLang="en-US" sz="28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為原則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119188" y="2873375"/>
            <a:ext cx="3384550" cy="863600"/>
          </a:xfrm>
          <a:prstGeom prst="roundRect">
            <a:avLst>
              <a:gd name="adj" fmla="val 16667"/>
            </a:avLst>
          </a:prstGeom>
          <a:solidFill>
            <a:srgbClr val="285C0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kumimoji="0" lang="zh-TW" altLang="en-US" sz="20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旅遊範圍：台、澎、金、馬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4575175" y="2873375"/>
            <a:ext cx="3384550" cy="863600"/>
          </a:xfrm>
          <a:prstGeom prst="roundRect">
            <a:avLst>
              <a:gd name="adj" fmla="val 16667"/>
            </a:avLst>
          </a:prstGeom>
          <a:solidFill>
            <a:srgbClr val="6B4C0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kumimoji="0" lang="zh-TW" altLang="en-US" sz="20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行程天數：兩天一夜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1119188" y="3810000"/>
            <a:ext cx="3384550" cy="863600"/>
          </a:xfrm>
          <a:prstGeom prst="roundRect">
            <a:avLst>
              <a:gd name="adj" fmla="val 16667"/>
            </a:avLst>
          </a:prstGeom>
          <a:solidFill>
            <a:srgbClr val="6B4C0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kumimoji="0" lang="zh-TW" altLang="en-US" sz="20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住宿安排：說明原因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4575175" y="3810000"/>
            <a:ext cx="3384550" cy="863600"/>
          </a:xfrm>
          <a:prstGeom prst="roundRect">
            <a:avLst>
              <a:gd name="adj" fmla="val 16667"/>
            </a:avLst>
          </a:prstGeom>
          <a:solidFill>
            <a:srgbClr val="285C0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kumimoji="0" lang="zh-TW" altLang="en-US" sz="20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適合對象：說明客源層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2411413" y="1936750"/>
            <a:ext cx="4176712" cy="576263"/>
          </a:xfrm>
          <a:prstGeom prst="roundRect">
            <a:avLst>
              <a:gd name="adj" fmla="val 16667"/>
            </a:avLst>
          </a:prstGeom>
          <a:solidFill>
            <a:srgbClr val="6F9C4A"/>
          </a:solidFill>
          <a:ln w="9525">
            <a:noFill/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zh-TW" altLang="en-US" sz="28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其餘一律不限制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286500" y="6072188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競賽方式</a:t>
            </a:r>
          </a:p>
        </p:txBody>
      </p:sp>
      <p:sp>
        <p:nvSpPr>
          <p:cNvPr id="11" name="橢圓 10"/>
          <p:cNvSpPr/>
          <p:nvPr/>
        </p:nvSpPr>
        <p:spPr>
          <a:xfrm>
            <a:off x="7672388" y="6175375"/>
            <a:ext cx="468312" cy="468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7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animBg="1"/>
      <p:bldP spid="22532" grpId="0" animBg="1"/>
      <p:bldP spid="22533" grpId="0" animBg="1"/>
      <p:bldP spid="22534" grpId="0" animBg="1"/>
      <p:bldP spid="22535" grpId="0" animBg="1"/>
      <p:bldP spid="22536" grpId="0" animBg="1"/>
      <p:bldP spid="225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5" name="AutoShape 103"/>
          <p:cNvSpPr>
            <a:spLocks noChangeArrowheads="1"/>
          </p:cNvSpPr>
          <p:nvPr/>
        </p:nvSpPr>
        <p:spPr bwMode="auto">
          <a:xfrm rot="10800000">
            <a:off x="4479925" y="2557463"/>
            <a:ext cx="287338" cy="2159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</a:endParaRPr>
          </a:p>
        </p:txBody>
      </p:sp>
      <p:grpSp>
        <p:nvGrpSpPr>
          <p:cNvPr id="2" name="Group 166"/>
          <p:cNvGrpSpPr>
            <a:grpSpLocks/>
          </p:cNvGrpSpPr>
          <p:nvPr/>
        </p:nvGrpSpPr>
        <p:grpSpPr bwMode="auto">
          <a:xfrm>
            <a:off x="2176463" y="2917825"/>
            <a:ext cx="4681537" cy="1439863"/>
            <a:chOff x="1338" y="2523"/>
            <a:chExt cx="2949" cy="907"/>
          </a:xfrm>
        </p:grpSpPr>
        <p:sp>
          <p:nvSpPr>
            <p:cNvPr id="23645" name="AutoShape 93"/>
            <p:cNvSpPr>
              <a:spLocks noChangeArrowheads="1"/>
            </p:cNvSpPr>
            <p:nvPr/>
          </p:nvSpPr>
          <p:spPr bwMode="auto">
            <a:xfrm>
              <a:off x="1338" y="2523"/>
              <a:ext cx="2949" cy="907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>
                  <a:latin typeface="微軟正黑體" pitchFamily="34" charset="-120"/>
                  <a:ea typeface="微軟正黑體" pitchFamily="34" charset="-120"/>
                </a:rPr>
                <a:t>進行簡報及問題回應</a:t>
              </a:r>
            </a:p>
          </p:txBody>
        </p:sp>
        <p:sp>
          <p:nvSpPr>
            <p:cNvPr id="16402" name="AutoShape 94"/>
            <p:cNvSpPr>
              <a:spLocks noChangeArrowheads="1"/>
            </p:cNvSpPr>
            <p:nvPr/>
          </p:nvSpPr>
          <p:spPr bwMode="auto">
            <a:xfrm>
              <a:off x="1338" y="2523"/>
              <a:ext cx="726" cy="907"/>
            </a:xfrm>
            <a:prstGeom prst="roundRect">
              <a:avLst>
                <a:gd name="adj" fmla="val 24657"/>
              </a:avLst>
            </a:prstGeom>
            <a:solidFill>
              <a:schemeClr val="bg1"/>
            </a:solidFill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403" name="Text Box 102"/>
            <p:cNvSpPr txBox="1">
              <a:spLocks noChangeArrowheads="1"/>
            </p:cNvSpPr>
            <p:nvPr/>
          </p:nvSpPr>
          <p:spPr bwMode="auto">
            <a:xfrm>
              <a:off x="1474" y="2568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sz="2000">
                  <a:latin typeface="微軟正黑體" pitchFamily="34" charset="-120"/>
                  <a:ea typeface="微軟正黑體" pitchFamily="34" charset="-120"/>
                </a:rPr>
                <a:t>決賽</a:t>
              </a:r>
            </a:p>
          </p:txBody>
        </p:sp>
        <p:grpSp>
          <p:nvGrpSpPr>
            <p:cNvPr id="16404" name="Group 151"/>
            <p:cNvGrpSpPr>
              <a:grpSpLocks/>
            </p:cNvGrpSpPr>
            <p:nvPr/>
          </p:nvGrpSpPr>
          <p:grpSpPr bwMode="auto">
            <a:xfrm>
              <a:off x="1610" y="2931"/>
              <a:ext cx="189" cy="499"/>
              <a:chOff x="2763" y="2931"/>
              <a:chExt cx="189" cy="499"/>
            </a:xfrm>
          </p:grpSpPr>
          <p:sp>
            <p:nvSpPr>
              <p:cNvPr id="16405" name="Oval 152"/>
              <p:cNvSpPr>
                <a:spLocks noChangeArrowheads="1"/>
              </p:cNvSpPr>
              <p:nvPr/>
            </p:nvSpPr>
            <p:spPr bwMode="auto">
              <a:xfrm>
                <a:off x="2789" y="2931"/>
                <a:ext cx="136" cy="136"/>
              </a:xfrm>
              <a:prstGeom prst="ellipse">
                <a:avLst/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6406" name="AutoShape 153"/>
              <p:cNvSpPr>
                <a:spLocks noChangeArrowheads="1"/>
              </p:cNvSpPr>
              <p:nvPr/>
            </p:nvSpPr>
            <p:spPr bwMode="auto">
              <a:xfrm>
                <a:off x="2789" y="3113"/>
                <a:ext cx="136" cy="181"/>
              </a:xfrm>
              <a:prstGeom prst="roundRect">
                <a:avLst>
                  <a:gd name="adj" fmla="val 16667"/>
                </a:avLst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6407" name="Line 154"/>
              <p:cNvSpPr>
                <a:spLocks noChangeShapeType="1"/>
              </p:cNvSpPr>
              <p:nvPr/>
            </p:nvSpPr>
            <p:spPr bwMode="auto">
              <a:xfrm>
                <a:off x="2880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8" name="Line 155"/>
              <p:cNvSpPr>
                <a:spLocks noChangeShapeType="1"/>
              </p:cNvSpPr>
              <p:nvPr/>
            </p:nvSpPr>
            <p:spPr bwMode="auto">
              <a:xfrm>
                <a:off x="2835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9" name="Line 156"/>
              <p:cNvSpPr>
                <a:spLocks noChangeShapeType="1"/>
              </p:cNvSpPr>
              <p:nvPr/>
            </p:nvSpPr>
            <p:spPr bwMode="auto">
              <a:xfrm>
                <a:off x="2952" y="3151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10" name="Line 157"/>
              <p:cNvSpPr>
                <a:spLocks noChangeShapeType="1"/>
              </p:cNvSpPr>
              <p:nvPr/>
            </p:nvSpPr>
            <p:spPr bwMode="auto">
              <a:xfrm>
                <a:off x="2763" y="3146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4" name="Group 165"/>
          <p:cNvGrpSpPr>
            <a:grpSpLocks/>
          </p:cNvGrpSpPr>
          <p:nvPr/>
        </p:nvGrpSpPr>
        <p:grpSpPr bwMode="auto">
          <a:xfrm>
            <a:off x="2176463" y="973138"/>
            <a:ext cx="4681537" cy="1439862"/>
            <a:chOff x="1338" y="1298"/>
            <a:chExt cx="2949" cy="907"/>
          </a:xfrm>
        </p:grpSpPr>
        <p:sp>
          <p:nvSpPr>
            <p:cNvPr id="23641" name="AutoShape 89"/>
            <p:cNvSpPr>
              <a:spLocks noChangeArrowheads="1"/>
            </p:cNvSpPr>
            <p:nvPr/>
          </p:nvSpPr>
          <p:spPr bwMode="auto">
            <a:xfrm>
              <a:off x="1338" y="1298"/>
              <a:ext cx="2949" cy="907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19050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>
                  <a:latin typeface="微軟正黑體" pitchFamily="34" charset="-120"/>
                  <a:ea typeface="微軟正黑體" pitchFamily="34" charset="-120"/>
                </a:rPr>
                <a:t>選</a:t>
              </a:r>
              <a:r>
                <a:rPr kumimoji="0" lang="en-US" altLang="zh-TW">
                  <a:latin typeface="微軟正黑體" pitchFamily="34" charset="-120"/>
                  <a:ea typeface="微軟正黑體" pitchFamily="34" charset="-120"/>
                </a:rPr>
                <a:t>10</a:t>
              </a:r>
              <a:r>
                <a:rPr kumimoji="0" lang="zh-TW" altLang="en-US">
                  <a:latin typeface="微軟正黑體" pitchFamily="34" charset="-120"/>
                  <a:ea typeface="微軟正黑體" pitchFamily="34" charset="-120"/>
                </a:rPr>
                <a:t>組進入決賽</a:t>
              </a:r>
            </a:p>
          </p:txBody>
        </p:sp>
        <p:sp>
          <p:nvSpPr>
            <p:cNvPr id="16392" name="AutoShape 91"/>
            <p:cNvSpPr>
              <a:spLocks noChangeArrowheads="1"/>
            </p:cNvSpPr>
            <p:nvPr/>
          </p:nvSpPr>
          <p:spPr bwMode="auto">
            <a:xfrm>
              <a:off x="1338" y="1298"/>
              <a:ext cx="726" cy="907"/>
            </a:xfrm>
            <a:prstGeom prst="roundRect">
              <a:avLst>
                <a:gd name="adj" fmla="val 24657"/>
              </a:avLst>
            </a:prstGeom>
            <a:solidFill>
              <a:schemeClr val="bg1"/>
            </a:solidFill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zh-TW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393" name="Text Box 92"/>
            <p:cNvSpPr txBox="1">
              <a:spLocks noChangeArrowheads="1"/>
            </p:cNvSpPr>
            <p:nvPr/>
          </p:nvSpPr>
          <p:spPr bwMode="auto">
            <a:xfrm>
              <a:off x="1474" y="1343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 sz="2000">
                  <a:latin typeface="微軟正黑體" pitchFamily="34" charset="-120"/>
                  <a:ea typeface="微軟正黑體" pitchFamily="34" charset="-120"/>
                </a:rPr>
                <a:t>初賽</a:t>
              </a:r>
            </a:p>
          </p:txBody>
        </p:sp>
        <p:grpSp>
          <p:nvGrpSpPr>
            <p:cNvPr id="16394" name="Group 158"/>
            <p:cNvGrpSpPr>
              <a:grpSpLocks/>
            </p:cNvGrpSpPr>
            <p:nvPr/>
          </p:nvGrpSpPr>
          <p:grpSpPr bwMode="auto">
            <a:xfrm>
              <a:off x="1610" y="1706"/>
              <a:ext cx="189" cy="499"/>
              <a:chOff x="2763" y="2931"/>
              <a:chExt cx="189" cy="499"/>
            </a:xfrm>
          </p:grpSpPr>
          <p:sp>
            <p:nvSpPr>
              <p:cNvPr id="16395" name="Oval 159"/>
              <p:cNvSpPr>
                <a:spLocks noChangeArrowheads="1"/>
              </p:cNvSpPr>
              <p:nvPr/>
            </p:nvSpPr>
            <p:spPr bwMode="auto">
              <a:xfrm>
                <a:off x="2789" y="2931"/>
                <a:ext cx="136" cy="136"/>
              </a:xfrm>
              <a:prstGeom prst="ellipse">
                <a:avLst/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6396" name="AutoShape 160"/>
              <p:cNvSpPr>
                <a:spLocks noChangeArrowheads="1"/>
              </p:cNvSpPr>
              <p:nvPr/>
            </p:nvSpPr>
            <p:spPr bwMode="auto">
              <a:xfrm>
                <a:off x="2789" y="3113"/>
                <a:ext cx="136" cy="181"/>
              </a:xfrm>
              <a:prstGeom prst="roundRect">
                <a:avLst>
                  <a:gd name="adj" fmla="val 16667"/>
                </a:avLst>
              </a:prstGeom>
              <a:solidFill>
                <a:srgbClr val="285C05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>
                  <a:ea typeface="微軟正黑體" pitchFamily="34" charset="-120"/>
                </a:endParaRPr>
              </a:p>
            </p:txBody>
          </p:sp>
          <p:sp>
            <p:nvSpPr>
              <p:cNvPr id="16397" name="Line 161"/>
              <p:cNvSpPr>
                <a:spLocks noChangeShapeType="1"/>
              </p:cNvSpPr>
              <p:nvPr/>
            </p:nvSpPr>
            <p:spPr bwMode="auto">
              <a:xfrm>
                <a:off x="2880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398" name="Line 162"/>
              <p:cNvSpPr>
                <a:spLocks noChangeShapeType="1"/>
              </p:cNvSpPr>
              <p:nvPr/>
            </p:nvSpPr>
            <p:spPr bwMode="auto">
              <a:xfrm>
                <a:off x="2835" y="329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399" name="Line 163"/>
              <p:cNvSpPr>
                <a:spLocks noChangeShapeType="1"/>
              </p:cNvSpPr>
              <p:nvPr/>
            </p:nvSpPr>
            <p:spPr bwMode="auto">
              <a:xfrm>
                <a:off x="2952" y="3151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400" name="Line 164"/>
              <p:cNvSpPr>
                <a:spLocks noChangeShapeType="1"/>
              </p:cNvSpPr>
              <p:nvPr/>
            </p:nvSpPr>
            <p:spPr bwMode="auto">
              <a:xfrm>
                <a:off x="2763" y="3146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285C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4714875" y="6061075"/>
            <a:ext cx="1685925" cy="511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  <a:cs typeface="+mj-cs"/>
              </a:rPr>
              <a:t>程序安排</a:t>
            </a:r>
          </a:p>
        </p:txBody>
      </p:sp>
      <p:sp>
        <p:nvSpPr>
          <p:cNvPr id="27" name="橢圓 26"/>
          <p:cNvSpPr/>
          <p:nvPr/>
        </p:nvSpPr>
        <p:spPr>
          <a:xfrm>
            <a:off x="6072188" y="6215063"/>
            <a:ext cx="468312" cy="46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/>
                </a:solidFill>
                <a:latin typeface="Arial Narrow" pitchFamily="34" charset="0"/>
                <a:ea typeface="Dotum" pitchFamily="34" charset="-127"/>
                <a:cs typeface="Arial Unicode MS" pitchFamily="34" charset="-120"/>
              </a:rPr>
              <a:t>8</a:t>
            </a:r>
            <a:endParaRPr kumimoji="0" lang="zh-TW" altLang="en-US" sz="2800" b="1" dirty="0">
              <a:solidFill>
                <a:schemeClr val="tx1"/>
              </a:solidFill>
              <a:latin typeface="Arial Narrow" pitchFamily="34" charset="0"/>
              <a:ea typeface="Dotum" pitchFamily="34" charset="-127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自訂 1">
      <a:dk1>
        <a:sysClr val="windowText" lastClr="000000"/>
      </a:dk1>
      <a:lt1>
        <a:sysClr val="window" lastClr="FFFFFF"/>
      </a:lt1>
      <a:dk2>
        <a:srgbClr val="118B14"/>
      </a:dk2>
      <a:lt2>
        <a:srgbClr val="76923C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350</Words>
  <Application>Microsoft Office PowerPoint</Application>
  <PresentationFormat>如螢幕大小 (4:3)</PresentationFormat>
  <Paragraphs>93</Paragraphs>
  <Slides>12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6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6" baseType="lpstr">
      <vt:lpstr>Arial</vt:lpstr>
      <vt:lpstr>新細明體</vt:lpstr>
      <vt:lpstr>微軟正黑體</vt:lpstr>
      <vt:lpstr>Calibri</vt:lpstr>
      <vt:lpstr>Arial Narrow</vt:lpstr>
      <vt:lpstr>Dotum</vt:lpstr>
      <vt:lpstr>Arial Unicode MS</vt:lpstr>
      <vt:lpstr>Office 佈景主題</vt:lpstr>
      <vt:lpstr>Office 佈景主題</vt:lpstr>
      <vt:lpstr>Office 佈景主題</vt:lpstr>
      <vt:lpstr>Office 佈景主題</vt:lpstr>
      <vt:lpstr>Office 佈景主題</vt:lpstr>
      <vt:lpstr>Office 佈景主題</vt:lpstr>
      <vt:lpstr>圖表</vt:lpstr>
      <vt:lpstr>綠色饗宴　放眼綠世界</vt:lpstr>
      <vt:lpstr>活動源起</vt:lpstr>
      <vt:lpstr>投影片 3</vt:lpstr>
      <vt:lpstr>投影片 4</vt:lpstr>
      <vt:lpstr>投影片 5</vt:lpstr>
      <vt:lpstr> </vt:lpstr>
      <vt:lpstr> </vt:lpstr>
      <vt:lpstr> </vt:lpstr>
      <vt:lpstr> </vt:lpstr>
      <vt:lpstr> </vt:lpstr>
      <vt:lpstr>投影片 11</vt:lpstr>
      <vt:lpstr> </vt:lpstr>
    </vt:vector>
  </TitlesOfParts>
  <Company>FDZone.ORG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綠色饗宴　放眼綠世界</dc:title>
  <dc:creator>無限使用</dc:creator>
  <cp:lastModifiedBy>wang</cp:lastModifiedBy>
  <cp:revision>14</cp:revision>
  <dcterms:created xsi:type="dcterms:W3CDTF">2010-08-13T11:31:08Z</dcterms:created>
  <dcterms:modified xsi:type="dcterms:W3CDTF">2010-10-11T03:59:12Z</dcterms:modified>
</cp:coreProperties>
</file>